
<file path=[Content_Types].xml><?xml version="1.0" encoding="utf-8"?>
<Types xmlns="http://schemas.openxmlformats.org/package/2006/content-types">
  <Default Extension="png" ContentType="image/png"/>
  <Default Extension="bin" ContentType="application/vnd.openxmlformats-officedocument.oleObject"/>
  <Default Extension="svg" ContentType="image/svg+xml"/>
  <Default Extension="jpeg" ContentType="image/jpeg"/>
  <Default Extension="emf" ContentType="image/x-emf"/>
  <Default Extension="wmf" ContentType="image/x-wmf"/>
  <Default Extension="rels" ContentType="application/vnd.openxmlformats-package.relationships+xml"/>
  <Default Extension="xml" ContentType="application/xml"/>
  <Default Extension="vml" ContentType="application/vnd.openxmlformats-officedocument.vmlDrawing"/>
  <Default Extension="gif" ContentType="image/gif"/>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tags/tag1.xml" ContentType="application/vnd.openxmlformats-officedocument.presentationml.tags+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 id="2147483686" r:id="rId2"/>
    <p:sldMasterId id="2147483700" r:id="rId3"/>
    <p:sldMasterId id="2147483736" r:id="rId4"/>
  </p:sldMasterIdLst>
  <p:notesMasterIdLst>
    <p:notesMasterId r:id="rId105"/>
  </p:notesMasterIdLst>
  <p:handoutMasterIdLst>
    <p:handoutMasterId r:id="rId106"/>
  </p:handoutMasterIdLst>
  <p:sldIdLst>
    <p:sldId id="581" r:id="rId5"/>
    <p:sldId id="632" r:id="rId6"/>
    <p:sldId id="766" r:id="rId7"/>
    <p:sldId id="761" r:id="rId8"/>
    <p:sldId id="650" r:id="rId9"/>
    <p:sldId id="820" r:id="rId10"/>
    <p:sldId id="780" r:id="rId11"/>
    <p:sldId id="765" r:id="rId12"/>
    <p:sldId id="764" r:id="rId13"/>
    <p:sldId id="679" r:id="rId14"/>
    <p:sldId id="681" r:id="rId15"/>
    <p:sldId id="682" r:id="rId16"/>
    <p:sldId id="680" r:id="rId17"/>
    <p:sldId id="631" r:id="rId18"/>
    <p:sldId id="616" r:id="rId19"/>
    <p:sldId id="4238" r:id="rId20"/>
    <p:sldId id="4243" r:id="rId21"/>
    <p:sldId id="1373" r:id="rId22"/>
    <p:sldId id="4245" r:id="rId23"/>
    <p:sldId id="617" r:id="rId24"/>
    <p:sldId id="630" r:id="rId25"/>
    <p:sldId id="670" r:id="rId26"/>
    <p:sldId id="762" r:id="rId27"/>
    <p:sldId id="620" r:id="rId28"/>
    <p:sldId id="763" r:id="rId29"/>
    <p:sldId id="671" r:id="rId30"/>
    <p:sldId id="618" r:id="rId31"/>
    <p:sldId id="619" r:id="rId32"/>
    <p:sldId id="584" r:id="rId33"/>
    <p:sldId id="683" r:id="rId34"/>
    <p:sldId id="4244" r:id="rId35"/>
    <p:sldId id="684" r:id="rId36"/>
    <p:sldId id="743" r:id="rId37"/>
    <p:sldId id="739" r:id="rId38"/>
    <p:sldId id="775" r:id="rId39"/>
    <p:sldId id="776" r:id="rId40"/>
    <p:sldId id="557" r:id="rId41"/>
    <p:sldId id="806" r:id="rId42"/>
    <p:sldId id="1247" r:id="rId43"/>
    <p:sldId id="1222" r:id="rId44"/>
    <p:sldId id="1223" r:id="rId45"/>
    <p:sldId id="1224" r:id="rId46"/>
    <p:sldId id="1225" r:id="rId47"/>
    <p:sldId id="1091" r:id="rId48"/>
    <p:sldId id="1234" r:id="rId49"/>
    <p:sldId id="906" r:id="rId50"/>
    <p:sldId id="1338" r:id="rId51"/>
    <p:sldId id="1229" r:id="rId52"/>
    <p:sldId id="1237" r:id="rId53"/>
    <p:sldId id="1210" r:id="rId54"/>
    <p:sldId id="1238" r:id="rId55"/>
    <p:sldId id="354" r:id="rId56"/>
    <p:sldId id="1228" r:id="rId57"/>
    <p:sldId id="1244" r:id="rId58"/>
    <p:sldId id="1239" r:id="rId59"/>
    <p:sldId id="1230" r:id="rId60"/>
    <p:sldId id="1240" r:id="rId61"/>
    <p:sldId id="1241" r:id="rId62"/>
    <p:sldId id="1242" r:id="rId63"/>
    <p:sldId id="1227" r:id="rId64"/>
    <p:sldId id="1243" r:id="rId65"/>
    <p:sldId id="808" r:id="rId66"/>
    <p:sldId id="792" r:id="rId67"/>
    <p:sldId id="793" r:id="rId68"/>
    <p:sldId id="794" r:id="rId69"/>
    <p:sldId id="795" r:id="rId70"/>
    <p:sldId id="796" r:id="rId71"/>
    <p:sldId id="797" r:id="rId72"/>
    <p:sldId id="798" r:id="rId73"/>
    <p:sldId id="809" r:id="rId74"/>
    <p:sldId id="810" r:id="rId75"/>
    <p:sldId id="1245" r:id="rId76"/>
    <p:sldId id="811" r:id="rId77"/>
    <p:sldId id="770" r:id="rId78"/>
    <p:sldId id="771" r:id="rId79"/>
    <p:sldId id="772" r:id="rId80"/>
    <p:sldId id="773" r:id="rId81"/>
    <p:sldId id="825" r:id="rId82"/>
    <p:sldId id="785" r:id="rId83"/>
    <p:sldId id="786" r:id="rId84"/>
    <p:sldId id="827" r:id="rId85"/>
    <p:sldId id="826" r:id="rId86"/>
    <p:sldId id="1211" r:id="rId87"/>
    <p:sldId id="730" r:id="rId88"/>
    <p:sldId id="731" r:id="rId89"/>
    <p:sldId id="822" r:id="rId90"/>
    <p:sldId id="823" r:id="rId91"/>
    <p:sldId id="824" r:id="rId92"/>
    <p:sldId id="812" r:id="rId93"/>
    <p:sldId id="813" r:id="rId94"/>
    <p:sldId id="830" r:id="rId95"/>
    <p:sldId id="814" r:id="rId96"/>
    <p:sldId id="815" r:id="rId97"/>
    <p:sldId id="818" r:id="rId98"/>
    <p:sldId id="1246" r:id="rId99"/>
    <p:sldId id="831" r:id="rId100"/>
    <p:sldId id="781" r:id="rId101"/>
    <p:sldId id="801" r:id="rId102"/>
    <p:sldId id="821" r:id="rId103"/>
    <p:sldId id="742" r:id="rId104"/>
  </p:sldIdLst>
  <p:sldSz cx="9144000" cy="6858000" type="screen4x3"/>
  <p:notesSz cx="7099300" cy="10234613"/>
  <p:defaultTextStyle>
    <a:defPPr>
      <a:defRPr lang="en-US"/>
    </a:defPPr>
    <a:lvl1pPr algn="ctr" rtl="0" fontAlgn="base">
      <a:spcBef>
        <a:spcPct val="0"/>
      </a:spcBef>
      <a:spcAft>
        <a:spcPct val="0"/>
      </a:spcAft>
      <a:defRPr kumimoji="1" sz="2000" kern="1200">
        <a:solidFill>
          <a:schemeClr val="tx1"/>
        </a:solidFill>
        <a:latin typeface="Times New Roman" pitchFamily="18" charset="0"/>
        <a:ea typeface="宋体" pitchFamily="2" charset="-122"/>
        <a:cs typeface="+mn-cs"/>
      </a:defRPr>
    </a:lvl1pPr>
    <a:lvl2pPr marL="457200" algn="ctr" rtl="0" fontAlgn="base">
      <a:spcBef>
        <a:spcPct val="0"/>
      </a:spcBef>
      <a:spcAft>
        <a:spcPct val="0"/>
      </a:spcAft>
      <a:defRPr kumimoji="1" sz="2000" kern="1200">
        <a:solidFill>
          <a:schemeClr val="tx1"/>
        </a:solidFill>
        <a:latin typeface="Times New Roman" pitchFamily="18" charset="0"/>
        <a:ea typeface="宋体" pitchFamily="2" charset="-122"/>
        <a:cs typeface="+mn-cs"/>
      </a:defRPr>
    </a:lvl2pPr>
    <a:lvl3pPr marL="914400" algn="ctr" rtl="0" fontAlgn="base">
      <a:spcBef>
        <a:spcPct val="0"/>
      </a:spcBef>
      <a:spcAft>
        <a:spcPct val="0"/>
      </a:spcAft>
      <a:defRPr kumimoji="1" sz="2000" kern="1200">
        <a:solidFill>
          <a:schemeClr val="tx1"/>
        </a:solidFill>
        <a:latin typeface="Times New Roman" pitchFamily="18" charset="0"/>
        <a:ea typeface="宋体" pitchFamily="2" charset="-122"/>
        <a:cs typeface="+mn-cs"/>
      </a:defRPr>
    </a:lvl3pPr>
    <a:lvl4pPr marL="1371600" algn="ctr" rtl="0" fontAlgn="base">
      <a:spcBef>
        <a:spcPct val="0"/>
      </a:spcBef>
      <a:spcAft>
        <a:spcPct val="0"/>
      </a:spcAft>
      <a:defRPr kumimoji="1" sz="2000" kern="1200">
        <a:solidFill>
          <a:schemeClr val="tx1"/>
        </a:solidFill>
        <a:latin typeface="Times New Roman" pitchFamily="18" charset="0"/>
        <a:ea typeface="宋体" pitchFamily="2" charset="-122"/>
        <a:cs typeface="+mn-cs"/>
      </a:defRPr>
    </a:lvl4pPr>
    <a:lvl5pPr marL="1828800" algn="ctr" rtl="0" fontAlgn="base">
      <a:spcBef>
        <a:spcPct val="0"/>
      </a:spcBef>
      <a:spcAft>
        <a:spcPct val="0"/>
      </a:spcAft>
      <a:defRPr kumimoji="1" sz="2000" kern="1200">
        <a:solidFill>
          <a:schemeClr val="tx1"/>
        </a:solidFill>
        <a:latin typeface="Times New Roman" pitchFamily="18" charset="0"/>
        <a:ea typeface="宋体" pitchFamily="2" charset="-122"/>
        <a:cs typeface="+mn-cs"/>
      </a:defRPr>
    </a:lvl5pPr>
    <a:lvl6pPr marL="2286000" algn="l" defTabSz="914400" rtl="0" eaLnBrk="1" latinLnBrk="0" hangingPunct="1">
      <a:defRPr kumimoji="1" sz="2000" kern="1200">
        <a:solidFill>
          <a:schemeClr val="tx1"/>
        </a:solidFill>
        <a:latin typeface="Times New Roman" pitchFamily="18" charset="0"/>
        <a:ea typeface="宋体" pitchFamily="2" charset="-122"/>
        <a:cs typeface="+mn-cs"/>
      </a:defRPr>
    </a:lvl6pPr>
    <a:lvl7pPr marL="2743200" algn="l" defTabSz="914400" rtl="0" eaLnBrk="1" latinLnBrk="0" hangingPunct="1">
      <a:defRPr kumimoji="1" sz="2000" kern="1200">
        <a:solidFill>
          <a:schemeClr val="tx1"/>
        </a:solidFill>
        <a:latin typeface="Times New Roman" pitchFamily="18" charset="0"/>
        <a:ea typeface="宋体" pitchFamily="2" charset="-122"/>
        <a:cs typeface="+mn-cs"/>
      </a:defRPr>
    </a:lvl7pPr>
    <a:lvl8pPr marL="3200400" algn="l" defTabSz="914400" rtl="0" eaLnBrk="1" latinLnBrk="0" hangingPunct="1">
      <a:defRPr kumimoji="1" sz="2000" kern="1200">
        <a:solidFill>
          <a:schemeClr val="tx1"/>
        </a:solidFill>
        <a:latin typeface="Times New Roman" pitchFamily="18" charset="0"/>
        <a:ea typeface="宋体" pitchFamily="2" charset="-122"/>
        <a:cs typeface="+mn-cs"/>
      </a:defRPr>
    </a:lvl8pPr>
    <a:lvl9pPr marL="3657600" algn="l" defTabSz="914400" rtl="0" eaLnBrk="1" latinLnBrk="0" hangingPunct="1">
      <a:defRPr kumimoji="1" sz="2000" kern="1200">
        <a:solidFill>
          <a:schemeClr val="tx1"/>
        </a:solidFill>
        <a:latin typeface="Times New Roman" pitchFamily="18" charset="0"/>
        <a:ea typeface="宋体" pitchFamily="2" charset="-122"/>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223">
          <p15:clr>
            <a:srgbClr val="A4A3A4"/>
          </p15:clr>
        </p15:guide>
        <p15:guide id="2" pos="2236">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00"/>
    <a:srgbClr val="0000FF"/>
    <a:srgbClr val="006600"/>
    <a:srgbClr val="FFCC00"/>
    <a:srgbClr val="FF3300"/>
    <a:srgbClr val="FF9966"/>
    <a:srgbClr val="0099FF"/>
    <a:srgbClr val="A50021"/>
    <a:srgbClr val="B0D55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66" autoAdjust="0"/>
    <p:restoredTop sz="90983" autoAdjust="0"/>
  </p:normalViewPr>
  <p:slideViewPr>
    <p:cSldViewPr>
      <p:cViewPr varScale="1">
        <p:scale>
          <a:sx n="76" d="100"/>
          <a:sy n="76" d="100"/>
        </p:scale>
        <p:origin x="1649" y="4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50" d="100"/>
        <a:sy n="50" d="100"/>
      </p:scale>
      <p:origin x="0" y="-6641"/>
    </p:cViewPr>
  </p:sorterViewPr>
  <p:notesViewPr>
    <p:cSldViewPr>
      <p:cViewPr varScale="1">
        <p:scale>
          <a:sx n="59" d="100"/>
          <a:sy n="59" d="100"/>
        </p:scale>
        <p:origin x="-3226" y="-62"/>
      </p:cViewPr>
      <p:guideLst>
        <p:guide orient="horz" pos="3223"/>
        <p:guide pos="2236"/>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6" Type="http://schemas.openxmlformats.org/officeDocument/2006/relationships/slide" Target="slides/slide12.xml"/><Relationship Id="rId107" Type="http://schemas.openxmlformats.org/officeDocument/2006/relationships/presProps" Target="presProps.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viewProps" Target="viewProps.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6" Type="http://schemas.openxmlformats.org/officeDocument/2006/relationships/handoutMaster" Target="handoutMasters/handoutMaster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theme" Target="theme/theme1.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slideMaster" Target="slideMasters/slideMaster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tableStyles" Target="tableStyles.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slideMaster" Target="slideMasters/slideMaster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5.png"/></Relationships>
</file>

<file path=ppt/drawings/_rels/vmlDrawing2.vml.rels><?xml version="1.0" encoding="UTF-8" standalone="yes"?>
<Relationships xmlns="http://schemas.openxmlformats.org/package/2006/relationships"><Relationship Id="rId3" Type="http://schemas.openxmlformats.org/officeDocument/2006/relationships/image" Target="../media/image133.wmf"/><Relationship Id="rId2" Type="http://schemas.openxmlformats.org/officeDocument/2006/relationships/image" Target="../media/image132.wmf"/><Relationship Id="rId1" Type="http://schemas.openxmlformats.org/officeDocument/2006/relationships/image" Target="../media/image131.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36.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076575" cy="511175"/>
          </a:xfrm>
          <a:prstGeom prst="rect">
            <a:avLst/>
          </a:prstGeom>
        </p:spPr>
        <p:txBody>
          <a:bodyPr vert="horz" lIns="91440" tIns="45720" rIns="91440" bIns="45720" rtlCol="0"/>
          <a:lstStyle>
            <a:lvl1pPr algn="l">
              <a:defRPr sz="1200"/>
            </a:lvl1pPr>
          </a:lstStyle>
          <a:p>
            <a:pPr>
              <a:defRPr/>
            </a:pPr>
            <a:endParaRPr lang="zh-CN" altLang="en-US"/>
          </a:p>
        </p:txBody>
      </p:sp>
      <p:sp>
        <p:nvSpPr>
          <p:cNvPr id="3" name="日期占位符 2"/>
          <p:cNvSpPr>
            <a:spLocks noGrp="1"/>
          </p:cNvSpPr>
          <p:nvPr>
            <p:ph type="dt" sz="quarter" idx="1"/>
          </p:nvPr>
        </p:nvSpPr>
        <p:spPr>
          <a:xfrm>
            <a:off x="4021138" y="0"/>
            <a:ext cx="3076575" cy="511175"/>
          </a:xfrm>
          <a:prstGeom prst="rect">
            <a:avLst/>
          </a:prstGeom>
        </p:spPr>
        <p:txBody>
          <a:bodyPr vert="horz" lIns="91440" tIns="45720" rIns="91440" bIns="45720" rtlCol="0"/>
          <a:lstStyle>
            <a:lvl1pPr algn="r">
              <a:defRPr sz="1200"/>
            </a:lvl1pPr>
          </a:lstStyle>
          <a:p>
            <a:pPr>
              <a:defRPr/>
            </a:pPr>
            <a:fld id="{C92F6D15-94FB-4FB2-9D73-73F63E2A78F2}" type="datetimeFigureOut">
              <a:rPr lang="zh-CN" altLang="en-US"/>
              <a:pPr>
                <a:defRPr/>
              </a:pPr>
              <a:t>2025/9/10</a:t>
            </a:fld>
            <a:endParaRPr lang="zh-CN" altLang="en-US"/>
          </a:p>
        </p:txBody>
      </p:sp>
      <p:sp>
        <p:nvSpPr>
          <p:cNvPr id="4" name="页脚占位符 3"/>
          <p:cNvSpPr>
            <a:spLocks noGrp="1"/>
          </p:cNvSpPr>
          <p:nvPr>
            <p:ph type="ftr" sz="quarter" idx="2"/>
          </p:nvPr>
        </p:nvSpPr>
        <p:spPr>
          <a:xfrm>
            <a:off x="0" y="9721850"/>
            <a:ext cx="3076575" cy="511175"/>
          </a:xfrm>
          <a:prstGeom prst="rect">
            <a:avLst/>
          </a:prstGeom>
        </p:spPr>
        <p:txBody>
          <a:bodyPr vert="horz" lIns="91440" tIns="45720" rIns="91440" bIns="45720" rtlCol="0" anchor="b"/>
          <a:lstStyle>
            <a:lvl1pPr algn="l">
              <a:defRPr sz="1200"/>
            </a:lvl1pPr>
          </a:lstStyle>
          <a:p>
            <a:pPr>
              <a:defRPr/>
            </a:pPr>
            <a:endParaRPr lang="zh-CN" altLang="en-US"/>
          </a:p>
        </p:txBody>
      </p:sp>
      <p:sp>
        <p:nvSpPr>
          <p:cNvPr id="5" name="灯片编号占位符 4"/>
          <p:cNvSpPr>
            <a:spLocks noGrp="1"/>
          </p:cNvSpPr>
          <p:nvPr>
            <p:ph type="sldNum" sz="quarter" idx="3"/>
          </p:nvPr>
        </p:nvSpPr>
        <p:spPr>
          <a:xfrm>
            <a:off x="4021138" y="9721850"/>
            <a:ext cx="3076575" cy="511175"/>
          </a:xfrm>
          <a:prstGeom prst="rect">
            <a:avLst/>
          </a:prstGeom>
        </p:spPr>
        <p:txBody>
          <a:bodyPr vert="horz" lIns="91440" tIns="45720" rIns="91440" bIns="45720" rtlCol="0" anchor="b"/>
          <a:lstStyle>
            <a:lvl1pPr algn="r">
              <a:defRPr sz="1200"/>
            </a:lvl1pPr>
          </a:lstStyle>
          <a:p>
            <a:pPr>
              <a:defRPr/>
            </a:pPr>
            <a:fld id="{9C10940E-698A-4608-AA22-27C1318887B0}" type="slidenum">
              <a:rPr lang="zh-CN" altLang="en-US"/>
              <a:pPr>
                <a:defRPr/>
              </a:pPr>
              <a:t>‹#›</a:t>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2514" name="Rectangle 2"/>
          <p:cNvSpPr>
            <a:spLocks noGrp="1" noChangeArrowheads="1"/>
          </p:cNvSpPr>
          <p:nvPr>
            <p:ph type="hdr" sz="quarter"/>
          </p:nvPr>
        </p:nvSpPr>
        <p:spPr bwMode="auto">
          <a:xfrm>
            <a:off x="0" y="0"/>
            <a:ext cx="3076575" cy="511175"/>
          </a:xfrm>
          <a:prstGeom prst="rect">
            <a:avLst/>
          </a:prstGeom>
          <a:noFill/>
          <a:ln w="9525">
            <a:noFill/>
            <a:miter lim="800000"/>
            <a:headEnd/>
            <a:tailEnd/>
          </a:ln>
          <a:effectLst/>
        </p:spPr>
        <p:txBody>
          <a:bodyPr vert="horz" wrap="square" lIns="99048" tIns="49524" rIns="99048" bIns="49524" numCol="1" anchor="t" anchorCtr="0" compatLnSpc="1">
            <a:prstTxWarp prst="textNoShape">
              <a:avLst/>
            </a:prstTxWarp>
          </a:bodyPr>
          <a:lstStyle>
            <a:lvl1pPr algn="l" defTabSz="990600">
              <a:defRPr sz="1300"/>
            </a:lvl1pPr>
          </a:lstStyle>
          <a:p>
            <a:pPr>
              <a:defRPr/>
            </a:pPr>
            <a:endParaRPr lang="zh-CN" altLang="en-US"/>
          </a:p>
        </p:txBody>
      </p:sp>
      <p:sp>
        <p:nvSpPr>
          <p:cNvPr id="192515" name="Rectangle 3"/>
          <p:cNvSpPr>
            <a:spLocks noGrp="1" noChangeArrowheads="1"/>
          </p:cNvSpPr>
          <p:nvPr>
            <p:ph type="dt" idx="1"/>
          </p:nvPr>
        </p:nvSpPr>
        <p:spPr bwMode="auto">
          <a:xfrm>
            <a:off x="4022725" y="0"/>
            <a:ext cx="3076575" cy="511175"/>
          </a:xfrm>
          <a:prstGeom prst="rect">
            <a:avLst/>
          </a:prstGeom>
          <a:noFill/>
          <a:ln w="9525">
            <a:noFill/>
            <a:miter lim="800000"/>
            <a:headEnd/>
            <a:tailEnd/>
          </a:ln>
          <a:effectLst/>
        </p:spPr>
        <p:txBody>
          <a:bodyPr vert="horz" wrap="square" lIns="99048" tIns="49524" rIns="99048" bIns="49524" numCol="1" anchor="t" anchorCtr="0" compatLnSpc="1">
            <a:prstTxWarp prst="textNoShape">
              <a:avLst/>
            </a:prstTxWarp>
          </a:bodyPr>
          <a:lstStyle>
            <a:lvl1pPr algn="r" defTabSz="990600">
              <a:defRPr sz="1300"/>
            </a:lvl1pPr>
          </a:lstStyle>
          <a:p>
            <a:pPr>
              <a:defRPr/>
            </a:pPr>
            <a:endParaRPr lang="en-US" altLang="zh-CN"/>
          </a:p>
        </p:txBody>
      </p:sp>
      <p:sp>
        <p:nvSpPr>
          <p:cNvPr id="95236" name="Rectangle 4"/>
          <p:cNvSpPr>
            <a:spLocks noGrp="1" noRot="1" noChangeAspect="1" noChangeArrowheads="1" noTextEdit="1"/>
          </p:cNvSpPr>
          <p:nvPr>
            <p:ph type="sldImg" idx="2"/>
          </p:nvPr>
        </p:nvSpPr>
        <p:spPr bwMode="auto">
          <a:xfrm>
            <a:off x="990600" y="768350"/>
            <a:ext cx="5118100" cy="3836988"/>
          </a:xfrm>
          <a:prstGeom prst="rect">
            <a:avLst/>
          </a:prstGeom>
          <a:noFill/>
          <a:ln w="9525">
            <a:solidFill>
              <a:srgbClr val="000000"/>
            </a:solidFill>
            <a:miter lim="800000"/>
            <a:headEnd/>
            <a:tailEnd/>
          </a:ln>
        </p:spPr>
      </p:sp>
      <p:sp>
        <p:nvSpPr>
          <p:cNvPr id="192517" name="Rectangle 5"/>
          <p:cNvSpPr>
            <a:spLocks noGrp="1" noChangeArrowheads="1"/>
          </p:cNvSpPr>
          <p:nvPr>
            <p:ph type="body" sz="quarter" idx="3"/>
          </p:nvPr>
        </p:nvSpPr>
        <p:spPr bwMode="auto">
          <a:xfrm>
            <a:off x="946150" y="4860925"/>
            <a:ext cx="5207000" cy="4605338"/>
          </a:xfrm>
          <a:prstGeom prst="rect">
            <a:avLst/>
          </a:prstGeom>
          <a:noFill/>
          <a:ln w="9525">
            <a:noFill/>
            <a:miter lim="800000"/>
            <a:headEnd/>
            <a:tailEnd/>
          </a:ln>
          <a:effectLst/>
        </p:spPr>
        <p:txBody>
          <a:bodyPr vert="horz" wrap="square" lIns="99048" tIns="49524" rIns="99048" bIns="49524" numCol="1" anchor="t" anchorCtr="0" compatLnSpc="1">
            <a:prstTxWarp prst="textNoShape">
              <a:avLst/>
            </a:prstTxWarp>
          </a:bodyPr>
          <a:lstStyle/>
          <a:p>
            <a:pPr lvl="0"/>
            <a:r>
              <a:rPr lang="zh-CN" altLang="en-US" noProof="0"/>
              <a:t>单击此处编辑母版文本样式</a:t>
            </a:r>
          </a:p>
          <a:p>
            <a:pPr lvl="1"/>
            <a:r>
              <a:rPr lang="zh-CN" altLang="en-US" noProof="0"/>
              <a:t>第二级</a:t>
            </a:r>
          </a:p>
          <a:p>
            <a:pPr lvl="2"/>
            <a:r>
              <a:rPr lang="zh-CN" altLang="en-US" noProof="0"/>
              <a:t>第三级</a:t>
            </a:r>
          </a:p>
          <a:p>
            <a:pPr lvl="3"/>
            <a:r>
              <a:rPr lang="zh-CN" altLang="en-US" noProof="0"/>
              <a:t>第四级</a:t>
            </a:r>
          </a:p>
          <a:p>
            <a:pPr lvl="4"/>
            <a:r>
              <a:rPr lang="zh-CN" altLang="en-US" noProof="0"/>
              <a:t>第五级</a:t>
            </a:r>
          </a:p>
        </p:txBody>
      </p:sp>
      <p:sp>
        <p:nvSpPr>
          <p:cNvPr id="192518" name="Rectangle 6"/>
          <p:cNvSpPr>
            <a:spLocks noGrp="1" noChangeArrowheads="1"/>
          </p:cNvSpPr>
          <p:nvPr>
            <p:ph type="ftr" sz="quarter" idx="4"/>
          </p:nvPr>
        </p:nvSpPr>
        <p:spPr bwMode="auto">
          <a:xfrm>
            <a:off x="0" y="9723438"/>
            <a:ext cx="3076575" cy="511175"/>
          </a:xfrm>
          <a:prstGeom prst="rect">
            <a:avLst/>
          </a:prstGeom>
          <a:noFill/>
          <a:ln w="9525">
            <a:noFill/>
            <a:miter lim="800000"/>
            <a:headEnd/>
            <a:tailEnd/>
          </a:ln>
          <a:effectLst/>
        </p:spPr>
        <p:txBody>
          <a:bodyPr vert="horz" wrap="square" lIns="99048" tIns="49524" rIns="99048" bIns="49524" numCol="1" anchor="b" anchorCtr="0" compatLnSpc="1">
            <a:prstTxWarp prst="textNoShape">
              <a:avLst/>
            </a:prstTxWarp>
          </a:bodyPr>
          <a:lstStyle>
            <a:lvl1pPr algn="l" defTabSz="990600">
              <a:defRPr sz="1300"/>
            </a:lvl1pPr>
          </a:lstStyle>
          <a:p>
            <a:pPr>
              <a:defRPr/>
            </a:pPr>
            <a:endParaRPr lang="en-US" altLang="zh-CN"/>
          </a:p>
        </p:txBody>
      </p:sp>
      <p:sp>
        <p:nvSpPr>
          <p:cNvPr id="192519" name="Rectangle 7"/>
          <p:cNvSpPr>
            <a:spLocks noGrp="1" noChangeArrowheads="1"/>
          </p:cNvSpPr>
          <p:nvPr>
            <p:ph type="sldNum" sz="quarter" idx="5"/>
          </p:nvPr>
        </p:nvSpPr>
        <p:spPr bwMode="auto">
          <a:xfrm>
            <a:off x="4022725" y="9723438"/>
            <a:ext cx="3076575" cy="511175"/>
          </a:xfrm>
          <a:prstGeom prst="rect">
            <a:avLst/>
          </a:prstGeom>
          <a:noFill/>
          <a:ln w="9525">
            <a:noFill/>
            <a:miter lim="800000"/>
            <a:headEnd/>
            <a:tailEnd/>
          </a:ln>
          <a:effectLst/>
        </p:spPr>
        <p:txBody>
          <a:bodyPr vert="horz" wrap="square" lIns="99048" tIns="49524" rIns="99048" bIns="49524" numCol="1" anchor="b" anchorCtr="0" compatLnSpc="1">
            <a:prstTxWarp prst="textNoShape">
              <a:avLst/>
            </a:prstTxWarp>
          </a:bodyPr>
          <a:lstStyle>
            <a:lvl1pPr algn="r" defTabSz="990600">
              <a:defRPr sz="1300"/>
            </a:lvl1pPr>
          </a:lstStyle>
          <a:p>
            <a:pPr>
              <a:defRPr/>
            </a:pPr>
            <a:fld id="{F7CC05ED-0F7D-44A8-9C40-FB7576A3BC92}" type="slidenum">
              <a:rPr lang="zh-CN" altLang="en-US"/>
              <a:pPr>
                <a:defRPr/>
              </a:pPr>
              <a:t>‹#›</a:t>
            </a:fld>
            <a:endParaRPr lang="en-US" altLang="zh-CN"/>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Times New Roman" charset="0"/>
        <a:ea typeface="宋体" charset="0"/>
        <a:cs typeface="宋体" charset="0"/>
      </a:defRPr>
    </a:lvl1pPr>
    <a:lvl2pPr marL="457200" algn="l" rtl="0" eaLnBrk="0" fontAlgn="base" hangingPunct="0">
      <a:spcBef>
        <a:spcPct val="30000"/>
      </a:spcBef>
      <a:spcAft>
        <a:spcPct val="0"/>
      </a:spcAft>
      <a:defRPr kumimoji="1" sz="1200" kern="1200">
        <a:solidFill>
          <a:schemeClr val="tx1"/>
        </a:solidFill>
        <a:latin typeface="Times New Roman" charset="0"/>
        <a:ea typeface="宋体" charset="0"/>
        <a:cs typeface="+mn-cs"/>
      </a:defRPr>
    </a:lvl2pPr>
    <a:lvl3pPr marL="914400" algn="l" rtl="0" eaLnBrk="0" fontAlgn="base" hangingPunct="0">
      <a:spcBef>
        <a:spcPct val="30000"/>
      </a:spcBef>
      <a:spcAft>
        <a:spcPct val="0"/>
      </a:spcAft>
      <a:defRPr kumimoji="1" sz="1200" kern="1200">
        <a:solidFill>
          <a:schemeClr val="tx1"/>
        </a:solidFill>
        <a:latin typeface="Times New Roman" charset="0"/>
        <a:ea typeface="宋体" charset="0"/>
        <a:cs typeface="+mn-cs"/>
      </a:defRPr>
    </a:lvl3pPr>
    <a:lvl4pPr marL="1371600" algn="l" rtl="0" eaLnBrk="0" fontAlgn="base" hangingPunct="0">
      <a:spcBef>
        <a:spcPct val="30000"/>
      </a:spcBef>
      <a:spcAft>
        <a:spcPct val="0"/>
      </a:spcAft>
      <a:defRPr kumimoji="1" sz="1200" kern="1200">
        <a:solidFill>
          <a:schemeClr val="tx1"/>
        </a:solidFill>
        <a:latin typeface="Times New Roman" charset="0"/>
        <a:ea typeface="宋体" charset="0"/>
        <a:cs typeface="+mn-cs"/>
      </a:defRPr>
    </a:lvl4pPr>
    <a:lvl5pPr marL="1828800" algn="l" rtl="0" eaLnBrk="0" fontAlgn="base" hangingPunct="0">
      <a:spcBef>
        <a:spcPct val="30000"/>
      </a:spcBef>
      <a:spcAft>
        <a:spcPct val="0"/>
      </a:spcAft>
      <a:defRPr kumimoji="1" sz="1200" kern="1200">
        <a:solidFill>
          <a:schemeClr val="tx1"/>
        </a:solidFill>
        <a:latin typeface="Times New Roman" charset="0"/>
        <a:ea typeface="宋体" charset="0"/>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baike.baidu.com/view/2694.htm"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en.wikipedia.org/wiki/Gas" TargetMode="External"/><Relationship Id="rId3" Type="http://schemas.openxmlformats.org/officeDocument/2006/relationships/hyperlink" Target="http://en.wikipedia.org/wiki/Surface" TargetMode="External"/><Relationship Id="rId7" Type="http://schemas.openxmlformats.org/officeDocument/2006/relationships/hyperlink" Target="http://en.wikipedia.org/wiki/Adsorption" TargetMode="External"/><Relationship Id="rId2" Type="http://schemas.openxmlformats.org/officeDocument/2006/relationships/slide" Target="../slides/slide24.xml"/><Relationship Id="rId1" Type="http://schemas.openxmlformats.org/officeDocument/2006/relationships/notesMaster" Target="../notesMasters/notesMaster1.xml"/><Relationship Id="rId6" Type="http://schemas.openxmlformats.org/officeDocument/2006/relationships/hyperlink" Target="http://en.wikipedia.org/wiki/Surface_physics" TargetMode="External"/><Relationship Id="rId5" Type="http://schemas.openxmlformats.org/officeDocument/2006/relationships/hyperlink" Target="http://en.wikipedia.org/wiki/Ultra-high_vacuum" TargetMode="External"/><Relationship Id="rId10" Type="http://schemas.openxmlformats.org/officeDocument/2006/relationships/hyperlink" Target="http://en.wikipedia.org/wiki/Second" TargetMode="External"/><Relationship Id="rId4" Type="http://schemas.openxmlformats.org/officeDocument/2006/relationships/hyperlink" Target="http://en.wikipedia.org/wiki/Crystal" TargetMode="External"/><Relationship Id="rId9" Type="http://schemas.openxmlformats.org/officeDocument/2006/relationships/hyperlink" Target="http://en.wikipedia.org/wiki/Torr"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p:spPr>
        <p:txBody>
          <a:bodyPr/>
          <a:lstStyle/>
          <a:p>
            <a:fld id="{D71C5D91-BC62-4E8E-B3F1-EB95F929FCB5}" type="slidenum">
              <a:rPr lang="zh-CN" altLang="en-US" smtClean="0"/>
              <a:pPr/>
              <a:t>1</a:t>
            </a:fld>
            <a:endParaRPr lang="en-US" altLang="zh-CN"/>
          </a:p>
        </p:txBody>
      </p:sp>
      <p:sp>
        <p:nvSpPr>
          <p:cNvPr id="96259" name="Rectangle 2"/>
          <p:cNvSpPr>
            <a:spLocks noGrp="1" noRot="1" noChangeAspect="1" noChangeArrowheads="1" noTextEdit="1"/>
          </p:cNvSpPr>
          <p:nvPr>
            <p:ph type="sldImg"/>
          </p:nvPr>
        </p:nvSpPr>
        <p:spPr>
          <a:xfrm>
            <a:off x="992188" y="768350"/>
            <a:ext cx="5114925" cy="3836988"/>
          </a:xfrm>
          <a:ln/>
        </p:spPr>
      </p:sp>
      <p:sp>
        <p:nvSpPr>
          <p:cNvPr id="96260" name="Rectangle 3"/>
          <p:cNvSpPr>
            <a:spLocks noGrp="1" noChangeArrowheads="1"/>
          </p:cNvSpPr>
          <p:nvPr>
            <p:ph type="body" idx="1"/>
          </p:nvPr>
        </p:nvSpPr>
        <p:spPr>
          <a:noFill/>
          <a:ln/>
        </p:spPr>
        <p:txBody>
          <a:bodyPr/>
          <a:lstStyle/>
          <a:p>
            <a:pPr eaLnBrk="1" hangingPunct="1"/>
            <a:endParaRPr lang="en-US" altLang="zh-CN">
              <a:latin typeface="Times New Roman" pitchFamily="18" charset="0"/>
              <a:ea typeface="宋体" pitchFamily="2" charset="-122"/>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a:noFill/>
        </p:spPr>
        <p:txBody>
          <a:bodyPr/>
          <a:lstStyle/>
          <a:p>
            <a:fld id="{521FC78A-E0A2-403C-BB3F-D5DB22B27488}" type="slidenum">
              <a:rPr lang="zh-CN" altLang="en-US" smtClean="0"/>
              <a:pPr/>
              <a:t>2</a:t>
            </a:fld>
            <a:endParaRPr lang="en-US" altLang="zh-CN"/>
          </a:p>
        </p:txBody>
      </p:sp>
      <p:sp>
        <p:nvSpPr>
          <p:cNvPr id="97283" name="Rectangle 2"/>
          <p:cNvSpPr>
            <a:spLocks noGrp="1" noRot="1" noChangeAspect="1" noChangeArrowheads="1" noTextEdit="1"/>
          </p:cNvSpPr>
          <p:nvPr>
            <p:ph type="sldImg"/>
          </p:nvPr>
        </p:nvSpPr>
        <p:spPr>
          <a:xfrm>
            <a:off x="992188" y="768350"/>
            <a:ext cx="5114925" cy="3836988"/>
          </a:xfrm>
          <a:ln/>
        </p:spPr>
      </p:sp>
      <p:sp>
        <p:nvSpPr>
          <p:cNvPr id="97284" name="Rectangle 3"/>
          <p:cNvSpPr>
            <a:spLocks noGrp="1" noChangeArrowheads="1"/>
          </p:cNvSpPr>
          <p:nvPr>
            <p:ph type="body" idx="1"/>
          </p:nvPr>
        </p:nvSpPr>
        <p:spPr>
          <a:noFill/>
          <a:ln/>
        </p:spPr>
        <p:txBody>
          <a:bodyPr/>
          <a:lstStyle/>
          <a:p>
            <a:pPr eaLnBrk="1" hangingPunct="1"/>
            <a:endParaRPr lang="zh-CN" altLang="en-US">
              <a:latin typeface="Times New Roman" pitchFamily="18" charset="0"/>
              <a:ea typeface="宋体" pitchFamily="2" charset="-122"/>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p:cNvSpPr txBox="1">
            <a:spLocks noGrp="1" noChangeArrowheads="1"/>
          </p:cNvSpPr>
          <p:nvPr/>
        </p:nvSpPr>
        <p:spPr bwMode="auto">
          <a:xfrm>
            <a:off x="4022725" y="9723438"/>
            <a:ext cx="3076575" cy="511175"/>
          </a:xfrm>
          <a:prstGeom prst="rect">
            <a:avLst/>
          </a:prstGeom>
          <a:noFill/>
          <a:ln w="9525">
            <a:noFill/>
            <a:miter lim="800000"/>
            <a:headEnd/>
            <a:tailEnd/>
          </a:ln>
        </p:spPr>
        <p:txBody>
          <a:bodyPr lIns="99038" tIns="49520" rIns="99038" bIns="49520" anchor="b"/>
          <a:lstStyle/>
          <a:p>
            <a:pPr algn="r" defTabSz="990600"/>
            <a:fld id="{FCDB9C85-C311-4999-94AB-D088E72D5A99}" type="slidenum">
              <a:rPr lang="zh-CN" altLang="en-US" sz="1300"/>
              <a:pPr algn="r" defTabSz="990600"/>
              <a:t>3</a:t>
            </a:fld>
            <a:endParaRPr lang="en-US" altLang="zh-CN" sz="1300"/>
          </a:p>
        </p:txBody>
      </p:sp>
      <p:sp>
        <p:nvSpPr>
          <p:cNvPr id="98307" name="Rectangle 2"/>
          <p:cNvSpPr>
            <a:spLocks noGrp="1" noRot="1" noChangeAspect="1" noChangeArrowheads="1" noTextEdit="1"/>
          </p:cNvSpPr>
          <p:nvPr>
            <p:ph type="sldImg"/>
          </p:nvPr>
        </p:nvSpPr>
        <p:spPr>
          <a:xfrm>
            <a:off x="992188" y="768350"/>
            <a:ext cx="5114925" cy="3836988"/>
          </a:xfrm>
          <a:ln/>
        </p:spPr>
      </p:sp>
      <p:sp>
        <p:nvSpPr>
          <p:cNvPr id="98308" name="Rectangle 3"/>
          <p:cNvSpPr>
            <a:spLocks noGrp="1" noChangeArrowheads="1"/>
          </p:cNvSpPr>
          <p:nvPr>
            <p:ph type="body" idx="1"/>
          </p:nvPr>
        </p:nvSpPr>
        <p:spPr>
          <a:noFill/>
          <a:ln/>
        </p:spPr>
        <p:txBody>
          <a:bodyPr lIns="99038" tIns="49520" rIns="99038" bIns="49520"/>
          <a:lstStyle/>
          <a:p>
            <a:pPr eaLnBrk="1" hangingPunct="1"/>
            <a:endParaRPr lang="en-US" altLang="zh-CN">
              <a:latin typeface="Times New Roman" pitchFamily="18" charset="0"/>
              <a:ea typeface="宋体" pitchFamily="2" charset="-122"/>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7"/>
          <p:cNvSpPr>
            <a:spLocks noGrp="1" noChangeArrowheads="1"/>
          </p:cNvSpPr>
          <p:nvPr>
            <p:ph type="sldNum" sz="quarter" idx="5"/>
          </p:nvPr>
        </p:nvSpPr>
        <p:spPr>
          <a:noFill/>
        </p:spPr>
        <p:txBody>
          <a:bodyPr/>
          <a:lstStyle/>
          <a:p>
            <a:fld id="{AC57310A-820F-48E8-A973-4D55B2AF4D32}" type="slidenum">
              <a:rPr lang="zh-CN" altLang="en-US" smtClean="0"/>
              <a:pPr/>
              <a:t>5</a:t>
            </a:fld>
            <a:endParaRPr lang="en-US" altLang="zh-CN"/>
          </a:p>
        </p:txBody>
      </p:sp>
      <p:sp>
        <p:nvSpPr>
          <p:cNvPr id="99331" name="Rectangle 2"/>
          <p:cNvSpPr>
            <a:spLocks noGrp="1" noRot="1" noChangeAspect="1" noChangeArrowheads="1" noTextEdit="1"/>
          </p:cNvSpPr>
          <p:nvPr>
            <p:ph type="sldImg"/>
          </p:nvPr>
        </p:nvSpPr>
        <p:spPr>
          <a:xfrm>
            <a:off x="992188" y="768350"/>
            <a:ext cx="5114925" cy="3836988"/>
          </a:xfrm>
          <a:ln/>
        </p:spPr>
      </p:sp>
      <p:sp>
        <p:nvSpPr>
          <p:cNvPr id="99332" name="Rectangle 3"/>
          <p:cNvSpPr>
            <a:spLocks noGrp="1" noChangeArrowheads="1"/>
          </p:cNvSpPr>
          <p:nvPr>
            <p:ph type="body" idx="1"/>
          </p:nvPr>
        </p:nvSpPr>
        <p:spPr>
          <a:noFill/>
          <a:ln/>
        </p:spPr>
        <p:txBody>
          <a:bodyPr/>
          <a:lstStyle/>
          <a:p>
            <a:pPr eaLnBrk="1" hangingPunct="1"/>
            <a:endParaRPr lang="zh-CN" altLang="en-US">
              <a:latin typeface="Times New Roman" pitchFamily="18" charset="0"/>
              <a:ea typeface="宋体" pitchFamily="2" charset="-122"/>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Rot="1" noChangeAspect="1" noChangeArrowheads="1" noTextEdit="1"/>
          </p:cNvSpPr>
          <p:nvPr>
            <p:ph type="sldImg"/>
          </p:nvPr>
        </p:nvSpPr>
        <p:spPr>
          <a:xfrm>
            <a:off x="992188" y="768350"/>
            <a:ext cx="5114925" cy="3836988"/>
          </a:xfrm>
          <a:ln/>
        </p:spPr>
      </p:sp>
      <p:sp>
        <p:nvSpPr>
          <p:cNvPr id="100355" name="Rectangle 3"/>
          <p:cNvSpPr>
            <a:spLocks noGrp="1" noChangeArrowheads="1"/>
          </p:cNvSpPr>
          <p:nvPr>
            <p:ph type="body" idx="1"/>
          </p:nvPr>
        </p:nvSpPr>
        <p:spPr>
          <a:noFill/>
          <a:ln/>
        </p:spPr>
        <p:txBody>
          <a:bodyPr/>
          <a:lstStyle/>
          <a:p>
            <a:pPr eaLnBrk="1" hangingPunct="1"/>
            <a:r>
              <a:rPr lang="zh-CN" altLang="en-US">
                <a:latin typeface="Times New Roman" pitchFamily="18" charset="0"/>
                <a:ea typeface="宋体" pitchFamily="2" charset="-122"/>
              </a:rPr>
              <a:t>沃尔夫冈</a:t>
            </a:r>
            <a:r>
              <a:rPr lang="en-US" altLang="zh-CN">
                <a:latin typeface="Times New Roman" pitchFamily="18" charset="0"/>
                <a:ea typeface="宋体" pitchFamily="2" charset="-122"/>
              </a:rPr>
              <a:t>·</a:t>
            </a:r>
            <a:r>
              <a:rPr lang="zh-CN" altLang="en-US">
                <a:latin typeface="Times New Roman" pitchFamily="18" charset="0"/>
                <a:ea typeface="宋体" pitchFamily="2" charset="-122"/>
              </a:rPr>
              <a:t>泡利，奥地利理论物理学家，是量子力学研究先驱者之一。</a:t>
            </a:r>
            <a:r>
              <a:rPr lang="en-US" altLang="zh-CN">
                <a:latin typeface="Times New Roman" pitchFamily="18" charset="0"/>
                <a:ea typeface="宋体" pitchFamily="2" charset="-122"/>
              </a:rPr>
              <a:t>1945</a:t>
            </a:r>
            <a:r>
              <a:rPr lang="zh-CN" altLang="en-US">
                <a:latin typeface="Times New Roman" pitchFamily="18" charset="0"/>
                <a:ea typeface="宋体" pitchFamily="2" charset="-122"/>
              </a:rPr>
              <a:t>年，他因发现泡利不相容原理而获得诺贝尔物理学奖，这一原理涉及到自旋的理论，这是理解物质结构甚至化学的基础。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Rot="1" noChangeAspect="1" noChangeArrowheads="1" noTextEdit="1"/>
          </p:cNvSpPr>
          <p:nvPr>
            <p:ph type="sldImg"/>
          </p:nvPr>
        </p:nvSpPr>
        <p:spPr>
          <a:xfrm>
            <a:off x="992188" y="768350"/>
            <a:ext cx="5114925" cy="3836988"/>
          </a:xfrm>
          <a:ln/>
        </p:spPr>
      </p:sp>
      <p:sp>
        <p:nvSpPr>
          <p:cNvPr id="101379" name="Rectangle 3"/>
          <p:cNvSpPr>
            <a:spLocks noGrp="1" noChangeArrowheads="1"/>
          </p:cNvSpPr>
          <p:nvPr>
            <p:ph type="body" idx="1"/>
          </p:nvPr>
        </p:nvSpPr>
        <p:spPr>
          <a:noFill/>
          <a:ln/>
        </p:spPr>
        <p:txBody>
          <a:bodyPr/>
          <a:lstStyle/>
          <a:p>
            <a:pPr eaLnBrk="1" hangingPunct="1"/>
            <a:r>
              <a:rPr lang="zh-CN" altLang="en-US" b="1">
                <a:latin typeface="Times New Roman" pitchFamily="18" charset="0"/>
                <a:ea typeface="宋体" pitchFamily="2" charset="-122"/>
              </a:rPr>
              <a:t>  水黾</a:t>
            </a:r>
            <a:r>
              <a:rPr lang="zh-CN" altLang="en-US">
                <a:latin typeface="Times New Roman" pitchFamily="18" charset="0"/>
                <a:ea typeface="宋体" pitchFamily="2" charset="-122"/>
              </a:rPr>
              <a:t>型水生</a:t>
            </a:r>
            <a:r>
              <a:rPr lang="zh-CN" altLang="en-US">
                <a:latin typeface="Times New Roman" pitchFamily="18" charset="0"/>
                <a:ea typeface="宋体" pitchFamily="2" charset="-122"/>
                <a:hlinkClick r:id="rId3"/>
              </a:rPr>
              <a:t>昆虫</a:t>
            </a:r>
            <a:r>
              <a:rPr lang="zh-CN" altLang="en-US">
                <a:latin typeface="Times New Roman" pitchFamily="18" charset="0"/>
                <a:ea typeface="宋体" pitchFamily="2" charset="-122"/>
              </a:rPr>
              <a:t>水黾被喻为“池塘中的溜冰者”，因为它不仅能在水面上滑行，而且还会像溜冰运动员一样能在水面上优雅地跳跃和玩耍。它的高明之处是，既不会划破水面，也不会浸湿自己的腿。水黾是如何练就如此水上绝技？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992188" y="768350"/>
            <a:ext cx="5114925" cy="3836988"/>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8810A40A-058B-4FD8-9825-415951D5E79E}" type="slidenum">
              <a:rPr lang="zh-CN" altLang="en-US" smtClean="0"/>
              <a:t>17</a:t>
            </a:fld>
            <a:endParaRPr lang="zh-CN" altLang="en-US"/>
          </a:p>
        </p:txBody>
      </p:sp>
    </p:spTree>
    <p:extLst>
      <p:ext uri="{BB962C8B-B14F-4D97-AF65-F5344CB8AC3E}">
        <p14:creationId xmlns:p14="http://schemas.microsoft.com/office/powerpoint/2010/main" val="6941989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992188" y="768350"/>
            <a:ext cx="5114925" cy="3836988"/>
          </a:xfrm>
        </p:spPr>
      </p:sp>
      <p:sp>
        <p:nvSpPr>
          <p:cNvPr id="3" name="备注占位符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US" altLang="zh-CN" dirty="0">
                <a:solidFill>
                  <a:srgbClr val="000000"/>
                </a:solidFill>
                <a:latin typeface="Arial" panose="020B0604020202020204" pitchFamily="34" charset="0"/>
                <a:ea typeface="宋体" panose="02010600030101010101" pitchFamily="2" charset="-122"/>
              </a:rPr>
              <a:t> The surface </a:t>
            </a:r>
            <a:r>
              <a:rPr lang="en-US" altLang="zh-CN" dirty="0" err="1">
                <a:solidFill>
                  <a:srgbClr val="000000"/>
                </a:solidFill>
                <a:latin typeface="Arial" panose="020B0604020202020204" pitchFamily="34" charset="0"/>
                <a:ea typeface="宋体" panose="02010600030101010101" pitchFamily="2" charset="-122"/>
              </a:rPr>
              <a:t>premelting</a:t>
            </a:r>
            <a:r>
              <a:rPr lang="en-US" altLang="zh-CN" dirty="0">
                <a:solidFill>
                  <a:srgbClr val="000000"/>
                </a:solidFill>
                <a:latin typeface="Arial" panose="020B0604020202020204" pitchFamily="34" charset="0"/>
                <a:ea typeface="宋体" panose="02010600030101010101" pitchFamily="2" charset="-122"/>
              </a:rPr>
              <a:t> occurs from the boundaries between the </a:t>
            </a:r>
            <a:r>
              <a:rPr lang="en-US" altLang="zh-CN" dirty="0" err="1">
                <a:solidFill>
                  <a:srgbClr val="000000"/>
                </a:solidFill>
                <a:latin typeface="Arial" panose="020B0604020202020204" pitchFamily="34" charset="0"/>
                <a:ea typeface="宋体" panose="02010600030101010101" pitchFamily="2" charset="-122"/>
              </a:rPr>
              <a:t>Ih</a:t>
            </a:r>
            <a:r>
              <a:rPr lang="en-US" altLang="zh-CN" dirty="0">
                <a:solidFill>
                  <a:srgbClr val="000000"/>
                </a:solidFill>
                <a:latin typeface="Arial" panose="020B0604020202020204" pitchFamily="34" charset="0"/>
                <a:ea typeface="宋体" panose="02010600030101010101" pitchFamily="2" charset="-122"/>
              </a:rPr>
              <a:t> and </a:t>
            </a:r>
            <a:r>
              <a:rPr lang="en-US" altLang="zh-CN" dirty="0" err="1">
                <a:solidFill>
                  <a:srgbClr val="000000"/>
                </a:solidFill>
                <a:latin typeface="Arial" panose="020B0604020202020204" pitchFamily="34" charset="0"/>
                <a:ea typeface="宋体" panose="02010600030101010101" pitchFamily="2" charset="-122"/>
              </a:rPr>
              <a:t>Ic</a:t>
            </a:r>
            <a:r>
              <a:rPr lang="en-US" altLang="zh-CN" dirty="0">
                <a:solidFill>
                  <a:srgbClr val="000000"/>
                </a:solidFill>
                <a:latin typeface="Arial" panose="020B0604020202020204" pitchFamily="34" charset="0"/>
                <a:ea typeface="宋体" panose="02010600030101010101" pitchFamily="2" charset="-122"/>
              </a:rPr>
              <a:t> domains and can be promoted by the formation of a planar cluster structure.</a:t>
            </a:r>
            <a:endParaRPr kumimoji="0" lang="zh-CN" altLang="en-US" sz="1200"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endParaRPr>
          </a:p>
          <a:p>
            <a:endParaRPr lang="zh-CN" altLang="en-US" dirty="0"/>
          </a:p>
        </p:txBody>
      </p:sp>
      <p:sp>
        <p:nvSpPr>
          <p:cNvPr id="4" name="灯片编号占位符 3"/>
          <p:cNvSpPr>
            <a:spLocks noGrp="1"/>
          </p:cNvSpPr>
          <p:nvPr>
            <p:ph type="sldNum" sz="quarter" idx="5"/>
          </p:nvPr>
        </p:nvSpPr>
        <p:spPr/>
        <p:txBody>
          <a:bodyPr/>
          <a:lstStyle/>
          <a:p>
            <a:fld id="{01834BBD-642E-4F9C-94A0-20B6A6CA612D}" type="slidenum">
              <a:rPr lang="en-US" altLang="zh-CN" smtClean="0"/>
              <a:pPr/>
              <a:t>18</a:t>
            </a:fld>
            <a:endParaRPr lang="en-US" altLang="zh-CN"/>
          </a:p>
        </p:txBody>
      </p:sp>
    </p:spTree>
    <p:extLst>
      <p:ext uri="{BB962C8B-B14F-4D97-AF65-F5344CB8AC3E}">
        <p14:creationId xmlns:p14="http://schemas.microsoft.com/office/powerpoint/2010/main" val="8544721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Rot="1" noChangeAspect="1" noChangeArrowheads="1" noTextEdit="1"/>
          </p:cNvSpPr>
          <p:nvPr>
            <p:ph type="sldImg"/>
          </p:nvPr>
        </p:nvSpPr>
        <p:spPr>
          <a:xfrm>
            <a:off x="992188" y="768350"/>
            <a:ext cx="5114925" cy="3836988"/>
          </a:xfrm>
          <a:ln/>
        </p:spPr>
      </p:sp>
      <p:sp>
        <p:nvSpPr>
          <p:cNvPr id="102403" name="Rectangle 3"/>
          <p:cNvSpPr>
            <a:spLocks noGrp="1" noChangeArrowheads="1"/>
          </p:cNvSpPr>
          <p:nvPr>
            <p:ph type="body" idx="1"/>
          </p:nvPr>
        </p:nvSpPr>
        <p:spPr>
          <a:noFill/>
          <a:ln/>
        </p:spPr>
        <p:txBody>
          <a:bodyPr/>
          <a:lstStyle/>
          <a:p>
            <a:pPr eaLnBrk="1" hangingPunct="1"/>
            <a:r>
              <a:rPr lang="en-US" altLang="zh-CN">
                <a:latin typeface="Times New Roman" pitchFamily="18" charset="0"/>
                <a:ea typeface="宋体" pitchFamily="2" charset="-122"/>
              </a:rPr>
              <a:t>The first establishment of modern methods of scientific analysis that occurred in the 19th century produced three notable results of importance to the future of surface science.</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Rot="1" noChangeAspect="1" noChangeArrowheads="1" noTextEdit="1"/>
          </p:cNvSpPr>
          <p:nvPr>
            <p:ph type="sldImg"/>
          </p:nvPr>
        </p:nvSpPr>
        <p:spPr>
          <a:xfrm>
            <a:off x="992188" y="768350"/>
            <a:ext cx="5114925" cy="3836988"/>
          </a:xfrm>
          <a:ln/>
        </p:spPr>
      </p:sp>
      <p:sp>
        <p:nvSpPr>
          <p:cNvPr id="103427" name="Rectangle 3"/>
          <p:cNvSpPr>
            <a:spLocks noGrp="1" noChangeArrowheads="1"/>
          </p:cNvSpPr>
          <p:nvPr>
            <p:ph type="body" idx="1"/>
          </p:nvPr>
        </p:nvSpPr>
        <p:spPr>
          <a:noFill/>
          <a:ln/>
        </p:spPr>
        <p:txBody>
          <a:bodyPr/>
          <a:lstStyle/>
          <a:p>
            <a:pPr eaLnBrk="1" hangingPunct="1"/>
            <a:r>
              <a:rPr lang="en-US" altLang="zh-CN">
                <a:latin typeface="Times New Roman" pitchFamily="18" charset="0"/>
                <a:ea typeface="宋体" pitchFamily="2" charset="-122"/>
              </a:rPr>
              <a:t>Despite the impetus provided by these investigations, it was primarily Irving Langmuir’s efforts in the early years of this century that led to the recognition of surface science as a significant research discipline.</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Rot="1" noChangeAspect="1" noChangeArrowheads="1" noTextEdit="1"/>
          </p:cNvSpPr>
          <p:nvPr>
            <p:ph type="sldImg"/>
          </p:nvPr>
        </p:nvSpPr>
        <p:spPr>
          <a:xfrm>
            <a:off x="992188" y="768350"/>
            <a:ext cx="5114925" cy="3836988"/>
          </a:xfrm>
          <a:ln/>
        </p:spPr>
      </p:sp>
      <p:sp>
        <p:nvSpPr>
          <p:cNvPr id="104451" name="Rectangle 3"/>
          <p:cNvSpPr>
            <a:spLocks noGrp="1" noChangeArrowheads="1"/>
          </p:cNvSpPr>
          <p:nvPr>
            <p:ph type="body" idx="1"/>
          </p:nvPr>
        </p:nvSpPr>
        <p:spPr>
          <a:noFill/>
          <a:ln/>
        </p:spPr>
        <p:txBody>
          <a:bodyPr/>
          <a:lstStyle/>
          <a:p>
            <a:pPr eaLnBrk="1" hangingPunct="1"/>
            <a:r>
              <a:rPr lang="en-US" altLang="zh-CN">
                <a:latin typeface="Times New Roman" pitchFamily="18" charset="0"/>
                <a:ea typeface="宋体" pitchFamily="2" charset="-122"/>
              </a:rPr>
              <a:t>The </a:t>
            </a:r>
            <a:r>
              <a:rPr lang="en-US" altLang="zh-CN" b="1">
                <a:latin typeface="Times New Roman" pitchFamily="18" charset="0"/>
                <a:ea typeface="宋体" pitchFamily="2" charset="-122"/>
              </a:rPr>
              <a:t>langmuir</a:t>
            </a:r>
            <a:r>
              <a:rPr lang="en-US" altLang="zh-CN">
                <a:latin typeface="Times New Roman" pitchFamily="18" charset="0"/>
                <a:ea typeface="宋体" pitchFamily="2" charset="-122"/>
              </a:rPr>
              <a:t> (symbol: </a:t>
            </a:r>
            <a:r>
              <a:rPr lang="en-US" altLang="zh-CN" b="1">
                <a:latin typeface="Times New Roman" pitchFamily="18" charset="0"/>
                <a:ea typeface="宋体" pitchFamily="2" charset="-122"/>
              </a:rPr>
              <a:t>L</a:t>
            </a:r>
            <a:r>
              <a:rPr lang="en-US" altLang="zh-CN">
                <a:latin typeface="Times New Roman" pitchFamily="18" charset="0"/>
                <a:ea typeface="宋体" pitchFamily="2" charset="-122"/>
              </a:rPr>
              <a:t>) is a unit of exposure (or dosage) to a </a:t>
            </a:r>
            <a:r>
              <a:rPr lang="en-US" altLang="zh-CN">
                <a:latin typeface="Times New Roman" pitchFamily="18" charset="0"/>
                <a:ea typeface="宋体" pitchFamily="2" charset="-122"/>
                <a:hlinkClick r:id="rId3" tooltip="Surface"/>
              </a:rPr>
              <a:t>surface</a:t>
            </a:r>
            <a:r>
              <a:rPr lang="en-US" altLang="zh-CN">
                <a:latin typeface="Times New Roman" pitchFamily="18" charset="0"/>
                <a:ea typeface="宋体" pitchFamily="2" charset="-122"/>
              </a:rPr>
              <a:t> (</a:t>
            </a:r>
            <a:r>
              <a:rPr lang="en-US" altLang="zh-CN" i="1">
                <a:latin typeface="Times New Roman" pitchFamily="18" charset="0"/>
                <a:ea typeface="宋体" pitchFamily="2" charset="-122"/>
              </a:rPr>
              <a:t>e.g.</a:t>
            </a:r>
            <a:r>
              <a:rPr lang="en-US" altLang="zh-CN">
                <a:latin typeface="Times New Roman" pitchFamily="18" charset="0"/>
                <a:ea typeface="宋体" pitchFamily="2" charset="-122"/>
              </a:rPr>
              <a:t> of a </a:t>
            </a:r>
            <a:r>
              <a:rPr lang="en-US" altLang="zh-CN">
                <a:latin typeface="Times New Roman" pitchFamily="18" charset="0"/>
                <a:ea typeface="宋体" pitchFamily="2" charset="-122"/>
                <a:hlinkClick r:id="rId4" tooltip="Crystal"/>
              </a:rPr>
              <a:t>crystal</a:t>
            </a:r>
            <a:r>
              <a:rPr lang="en-US" altLang="zh-CN">
                <a:latin typeface="Times New Roman" pitchFamily="18" charset="0"/>
                <a:ea typeface="宋体" pitchFamily="2" charset="-122"/>
              </a:rPr>
              <a:t>) and is used in </a:t>
            </a:r>
            <a:r>
              <a:rPr lang="en-US" altLang="zh-CN">
                <a:latin typeface="Times New Roman" pitchFamily="18" charset="0"/>
                <a:ea typeface="宋体" pitchFamily="2" charset="-122"/>
                <a:hlinkClick r:id="rId5" tooltip="Ultra-high vacuum"/>
              </a:rPr>
              <a:t>ultra-high vacuum</a:t>
            </a:r>
            <a:r>
              <a:rPr lang="en-US" altLang="zh-CN">
                <a:latin typeface="Times New Roman" pitchFamily="18" charset="0"/>
                <a:ea typeface="宋体" pitchFamily="2" charset="-122"/>
              </a:rPr>
              <a:t> (UHV) </a:t>
            </a:r>
            <a:r>
              <a:rPr lang="en-US" altLang="zh-CN">
                <a:latin typeface="Times New Roman" pitchFamily="18" charset="0"/>
                <a:ea typeface="宋体" pitchFamily="2" charset="-122"/>
                <a:hlinkClick r:id="rId6" tooltip="Surface physics"/>
              </a:rPr>
              <a:t>surface physics</a:t>
            </a:r>
            <a:r>
              <a:rPr lang="en-US" altLang="zh-CN">
                <a:latin typeface="Times New Roman" pitchFamily="18" charset="0"/>
                <a:ea typeface="宋体" pitchFamily="2" charset="-122"/>
              </a:rPr>
              <a:t> to study the </a:t>
            </a:r>
            <a:r>
              <a:rPr lang="en-US" altLang="zh-CN">
                <a:latin typeface="Times New Roman" pitchFamily="18" charset="0"/>
                <a:ea typeface="宋体" pitchFamily="2" charset="-122"/>
                <a:hlinkClick r:id="rId7" tooltip="Adsorption"/>
              </a:rPr>
              <a:t>adsorption</a:t>
            </a:r>
            <a:r>
              <a:rPr lang="en-US" altLang="zh-CN">
                <a:latin typeface="Times New Roman" pitchFamily="18" charset="0"/>
                <a:ea typeface="宋体" pitchFamily="2" charset="-122"/>
              </a:rPr>
              <a:t> of </a:t>
            </a:r>
            <a:r>
              <a:rPr lang="en-US" altLang="zh-CN">
                <a:latin typeface="Times New Roman" pitchFamily="18" charset="0"/>
                <a:ea typeface="宋体" pitchFamily="2" charset="-122"/>
                <a:hlinkClick r:id="rId8" tooltip="Gas"/>
              </a:rPr>
              <a:t>gases</a:t>
            </a:r>
            <a:r>
              <a:rPr lang="en-US" altLang="zh-CN">
                <a:latin typeface="Times New Roman" pitchFamily="18" charset="0"/>
                <a:ea typeface="宋体" pitchFamily="2" charset="-122"/>
              </a:rPr>
              <a:t>. One langmuir corresponds to an exposure of 10</a:t>
            </a:r>
            <a:r>
              <a:rPr lang="en-US" altLang="zh-CN" baseline="30000">
                <a:latin typeface="Times New Roman" pitchFamily="18" charset="0"/>
                <a:ea typeface="宋体" pitchFamily="2" charset="-122"/>
              </a:rPr>
              <a:t>−6</a:t>
            </a:r>
            <a:r>
              <a:rPr lang="en-US" altLang="zh-CN">
                <a:latin typeface="Times New Roman" pitchFamily="18" charset="0"/>
                <a:ea typeface="宋体" pitchFamily="2" charset="-122"/>
              </a:rPr>
              <a:t> </a:t>
            </a:r>
            <a:r>
              <a:rPr lang="en-US" altLang="zh-CN">
                <a:latin typeface="Times New Roman" pitchFamily="18" charset="0"/>
                <a:ea typeface="宋体" pitchFamily="2" charset="-122"/>
                <a:hlinkClick r:id="rId9" tooltip="Torr"/>
              </a:rPr>
              <a:t>torr</a:t>
            </a:r>
            <a:r>
              <a:rPr lang="en-US" altLang="zh-CN">
                <a:latin typeface="Times New Roman" pitchFamily="18" charset="0"/>
                <a:ea typeface="宋体" pitchFamily="2" charset="-122"/>
              </a:rPr>
              <a:t> during one </a:t>
            </a:r>
            <a:r>
              <a:rPr lang="en-US" altLang="zh-CN">
                <a:latin typeface="Times New Roman" pitchFamily="18" charset="0"/>
                <a:ea typeface="宋体" pitchFamily="2" charset="-122"/>
                <a:hlinkClick r:id="rId10" tooltip="Second"/>
              </a:rPr>
              <a:t>second</a:t>
            </a:r>
            <a:r>
              <a:rPr lang="en-US" altLang="zh-CN">
                <a:latin typeface="Times New Roman" pitchFamily="18" charset="0"/>
                <a:ea typeface="宋体" pitchFamily="2" charset="-122"/>
              </a:rPr>
              <a:t>  </a:t>
            </a:r>
            <a:endParaRPr lang="zh-CN" altLang="en-US">
              <a:latin typeface="Times New Roman" pitchFamily="18" charset="0"/>
              <a:ea typeface="宋体" pitchFamily="2" charset="-122"/>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Rot="1" noChangeAspect="1" noChangeArrowheads="1" noTextEdit="1"/>
          </p:cNvSpPr>
          <p:nvPr>
            <p:ph type="sldImg"/>
          </p:nvPr>
        </p:nvSpPr>
        <p:spPr>
          <a:xfrm>
            <a:off x="992188" y="768350"/>
            <a:ext cx="5114925" cy="3836988"/>
          </a:xfrm>
          <a:ln/>
        </p:spPr>
      </p:sp>
      <p:sp>
        <p:nvSpPr>
          <p:cNvPr id="105475" name="Rectangle 3"/>
          <p:cNvSpPr>
            <a:spLocks noGrp="1" noChangeArrowheads="1"/>
          </p:cNvSpPr>
          <p:nvPr>
            <p:ph type="body" idx="1"/>
          </p:nvPr>
        </p:nvSpPr>
        <p:spPr>
          <a:noFill/>
          <a:ln/>
        </p:spPr>
        <p:txBody>
          <a:bodyPr/>
          <a:lstStyle/>
          <a:p>
            <a:pPr eaLnBrk="1" hangingPunct="1"/>
            <a:r>
              <a:rPr lang="en-US" altLang="zh-CN">
                <a:latin typeface="Times New Roman" pitchFamily="18" charset="0"/>
                <a:ea typeface="宋体" pitchFamily="2" charset="-122"/>
              </a:rPr>
              <a:t>These ideas led to the advent of quantum mechanics, which took place in the 1920s and produced a turning point in the history of surface physics.</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Rot="1" noChangeAspect="1" noChangeArrowheads="1" noTextEdit="1"/>
          </p:cNvSpPr>
          <p:nvPr>
            <p:ph type="sldImg"/>
          </p:nvPr>
        </p:nvSpPr>
        <p:spPr>
          <a:xfrm>
            <a:off x="992188" y="768350"/>
            <a:ext cx="5114925" cy="3836988"/>
          </a:xfrm>
          <a:ln/>
        </p:spPr>
      </p:sp>
      <p:sp>
        <p:nvSpPr>
          <p:cNvPr id="106499" name="Rectangle 3"/>
          <p:cNvSpPr>
            <a:spLocks noGrp="1" noChangeArrowheads="1"/>
          </p:cNvSpPr>
          <p:nvPr>
            <p:ph type="body" idx="1"/>
          </p:nvPr>
        </p:nvSpPr>
        <p:spPr>
          <a:xfrm>
            <a:off x="709613" y="4860925"/>
            <a:ext cx="5680075" cy="4605338"/>
          </a:xfrm>
          <a:noFill/>
          <a:ln/>
        </p:spPr>
        <p:txBody>
          <a:bodyPr/>
          <a:lstStyle/>
          <a:p>
            <a:pPr eaLnBrk="1" hangingPunct="1"/>
            <a:r>
              <a:rPr lang="zh-CN" altLang="en-US">
                <a:latin typeface="Times New Roman" pitchFamily="18" charset="0"/>
                <a:ea typeface="宋体" pitchFamily="2" charset="-122"/>
              </a:rPr>
              <a:t>利用该系统在飞秒时间分辨的扫描隧道显微术方面作了前期的探索，积累了很多宝贵的经验，掌握了若干关键技术，并取得了一系列研究成果。 </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Rot="1" noChangeAspect="1" noChangeArrowheads="1" noTextEdit="1"/>
          </p:cNvSpPr>
          <p:nvPr>
            <p:ph type="sldImg"/>
          </p:nvPr>
        </p:nvSpPr>
        <p:spPr>
          <a:xfrm>
            <a:off x="992188" y="768350"/>
            <a:ext cx="5114925" cy="3836988"/>
          </a:xfrm>
          <a:ln/>
        </p:spPr>
      </p:sp>
      <p:sp>
        <p:nvSpPr>
          <p:cNvPr id="107523" name="Rectangle 3"/>
          <p:cNvSpPr>
            <a:spLocks noGrp="1" noChangeArrowheads="1"/>
          </p:cNvSpPr>
          <p:nvPr>
            <p:ph type="body" idx="1"/>
          </p:nvPr>
        </p:nvSpPr>
        <p:spPr>
          <a:xfrm>
            <a:off x="709613" y="4860925"/>
            <a:ext cx="5680075" cy="4605338"/>
          </a:xfrm>
          <a:noFill/>
          <a:ln/>
        </p:spPr>
        <p:txBody>
          <a:bodyPr/>
          <a:lstStyle/>
          <a:p>
            <a:pPr eaLnBrk="1" hangingPunct="1"/>
            <a:r>
              <a:rPr lang="zh-CN" altLang="en-US">
                <a:latin typeface="Times New Roman" pitchFamily="18" charset="0"/>
                <a:ea typeface="宋体" pitchFamily="2" charset="-122"/>
              </a:rPr>
              <a:t>这台仪器是与德国</a:t>
            </a:r>
            <a:r>
              <a:rPr lang="en-US" altLang="zh-CN">
                <a:latin typeface="Times New Roman" pitchFamily="18" charset="0"/>
                <a:ea typeface="宋体" pitchFamily="2" charset="-122"/>
              </a:rPr>
              <a:t>Createc</a:t>
            </a:r>
            <a:r>
              <a:rPr lang="zh-CN" altLang="en-US">
                <a:latin typeface="Times New Roman" pitchFamily="18" charset="0"/>
                <a:ea typeface="宋体" pitchFamily="2" charset="-122"/>
              </a:rPr>
              <a:t>公司合作研制开发的，为单分子物理化学的实验研究作了一系列优化设计，但是光学兼容性较差。</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992188" y="768350"/>
            <a:ext cx="5114925" cy="3836988"/>
          </a:xfrm>
        </p:spPr>
      </p:sp>
      <p:sp>
        <p:nvSpPr>
          <p:cNvPr id="3" name="备注占位符 2"/>
          <p:cNvSpPr>
            <a:spLocks noGrp="1"/>
          </p:cNvSpPr>
          <p:nvPr>
            <p:ph type="body" idx="1"/>
          </p:nvPr>
        </p:nvSpPr>
        <p:spPr/>
        <p:txBody>
          <a:bodyPr>
            <a:normAutofit/>
          </a:bodyPr>
          <a:lstStyle/>
          <a:p>
            <a:r>
              <a:rPr kumimoji="1" lang="en-US" altLang="zh-CN" sz="1200" kern="1200" baseline="0" dirty="0">
                <a:solidFill>
                  <a:schemeClr val="tx1"/>
                </a:solidFill>
                <a:latin typeface="Times New Roman" charset="0"/>
                <a:ea typeface="宋体" charset="0"/>
                <a:cs typeface="宋体" charset="0"/>
              </a:rPr>
              <a:t>Figure 3 | Kilobyte atomic memory. STM image (96 × 126 nm, I=2.00 </a:t>
            </a:r>
            <a:r>
              <a:rPr kumimoji="1" lang="en-US" altLang="zh-CN" sz="1200" kern="1200" baseline="0" dirty="0" err="1">
                <a:solidFill>
                  <a:schemeClr val="tx1"/>
                </a:solidFill>
                <a:latin typeface="Times New Roman" charset="0"/>
                <a:ea typeface="宋体" charset="0"/>
                <a:cs typeface="宋体" charset="0"/>
              </a:rPr>
              <a:t>nA</a:t>
            </a:r>
            <a:r>
              <a:rPr kumimoji="1" lang="en-US" altLang="zh-CN" sz="1200" kern="1200" baseline="0" dirty="0">
                <a:solidFill>
                  <a:schemeClr val="tx1"/>
                </a:solidFill>
                <a:latin typeface="Times New Roman" charset="0"/>
                <a:ea typeface="宋体" charset="0"/>
                <a:cs typeface="宋体" charset="0"/>
              </a:rPr>
              <a:t>, V=+500mV, T = 1.5 K) of a 1,016-byte atomic memory, written to a passage from Feynman’s lecture ‘There’s plenty of room at the bottom’26. The various markers used are explained in the legend below the images. The memory consists of 127 functional blocks and 17 broken blocks, resulting in an overall areal density of 0.778 bits nm−2.</a:t>
            </a:r>
          </a:p>
        </p:txBody>
      </p:sp>
      <p:sp>
        <p:nvSpPr>
          <p:cNvPr id="4" name="灯片编号占位符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7CC05ED-0F7D-44A8-9C40-FB7576A3BC92}"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457200" rtl="0" eaLnBrk="1" fontAlgn="auto" latinLnBrk="0" hangingPunct="1">
                <a:lnSpc>
                  <a:spcPct val="100000"/>
                </a:lnSpc>
                <a:spcBef>
                  <a:spcPts val="0"/>
                </a:spcBef>
                <a:spcAft>
                  <a:spcPts val="0"/>
                </a:spcAft>
                <a:buClrTx/>
                <a:buSzTx/>
                <a:buFontTx/>
                <a:buNone/>
                <a:tabLst/>
                <a:defRPr/>
              </a:pPr>
              <a:t>42</a:t>
            </a:fld>
            <a:endParaRPr kumimoji="0" lang="en-US" altLang="zh-CN"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19067976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Rot="1" noChangeAspect="1" noChangeArrowheads="1" noTextEdit="1"/>
          </p:cNvSpPr>
          <p:nvPr>
            <p:ph type="sldImg"/>
          </p:nvPr>
        </p:nvSpPr>
        <p:spPr>
          <a:xfrm>
            <a:off x="992188" y="768350"/>
            <a:ext cx="5114925" cy="3836988"/>
          </a:xfrm>
          <a:ln/>
        </p:spPr>
      </p:sp>
      <p:sp>
        <p:nvSpPr>
          <p:cNvPr id="110595" name="Rectangle 3"/>
          <p:cNvSpPr>
            <a:spLocks noGrp="1" noChangeArrowheads="1"/>
          </p:cNvSpPr>
          <p:nvPr>
            <p:ph type="body" idx="1"/>
          </p:nvPr>
        </p:nvSpPr>
        <p:spPr>
          <a:xfrm>
            <a:off x="709613" y="4860925"/>
            <a:ext cx="5680075" cy="4605338"/>
          </a:xfrm>
          <a:noFill/>
          <a:ln/>
        </p:spPr>
        <p:txBody>
          <a:bodyPr/>
          <a:lstStyle/>
          <a:p>
            <a:pPr eaLnBrk="1" hangingPunct="1"/>
            <a:r>
              <a:rPr lang="zh-CN" altLang="en-US">
                <a:latin typeface="Times New Roman" pitchFamily="18" charset="0"/>
                <a:ea typeface="宋体" pitchFamily="2" charset="-122"/>
              </a:rPr>
              <a:t>单原子</a:t>
            </a:r>
            <a:r>
              <a:rPr lang="en-US" altLang="zh-CN">
                <a:latin typeface="Times New Roman" pitchFamily="18" charset="0"/>
                <a:ea typeface="宋体" pitchFamily="2" charset="-122"/>
              </a:rPr>
              <a:t>/</a:t>
            </a:r>
            <a:r>
              <a:rPr lang="zh-CN" altLang="en-US">
                <a:latin typeface="Times New Roman" pitchFamily="18" charset="0"/>
                <a:ea typeface="宋体" pitchFamily="2" charset="-122"/>
              </a:rPr>
              <a:t>分子器件的电输运过程由量子效应主导，与经典的输运相去甚远，一般发生在量子相干时间之内，该时间在皮秒到飞秒量级。但通常的</a:t>
            </a:r>
            <a:r>
              <a:rPr lang="en-US" altLang="zh-CN">
                <a:latin typeface="Times New Roman" pitchFamily="18" charset="0"/>
                <a:ea typeface="宋体" pitchFamily="2" charset="-122"/>
              </a:rPr>
              <a:t>STM</a:t>
            </a:r>
            <a:r>
              <a:rPr lang="zh-CN" altLang="en-US">
                <a:latin typeface="Times New Roman" pitchFamily="18" charset="0"/>
                <a:ea typeface="宋体" pitchFamily="2" charset="-122"/>
              </a:rPr>
              <a:t>技术只能解析毫秒到微秒量级的变化过程，无法得到相干时间尺度以内量子输运的信息。为了更深入理解单原子</a:t>
            </a:r>
            <a:r>
              <a:rPr lang="en-US" altLang="zh-CN">
                <a:latin typeface="Times New Roman" pitchFamily="18" charset="0"/>
                <a:ea typeface="宋体" pitchFamily="2" charset="-122"/>
              </a:rPr>
              <a:t>/</a:t>
            </a:r>
            <a:r>
              <a:rPr lang="zh-CN" altLang="en-US">
                <a:latin typeface="Times New Roman" pitchFamily="18" charset="0"/>
                <a:ea typeface="宋体" pitchFamily="2" charset="-122"/>
              </a:rPr>
              <a:t>分子器件中的量子输运过程，有必要发展在超短时间尺度的量子输运测量技术，细致地研究量子相干输运中的动力学过程。 </a:t>
            </a:r>
          </a:p>
          <a:p>
            <a:pPr eaLnBrk="1" hangingPunct="1"/>
            <a:endParaRPr lang="zh-CN" altLang="en-US">
              <a:latin typeface="Times New Roman" pitchFamily="18" charset="0"/>
              <a:ea typeface="宋体" pitchFamily="2" charset="-122"/>
            </a:endParaRPr>
          </a:p>
          <a:p>
            <a:pPr eaLnBrk="1" hangingPunct="1"/>
            <a:endParaRPr lang="zh-CN" altLang="en-US">
              <a:latin typeface="Times New Roman" pitchFamily="18" charset="0"/>
              <a:ea typeface="宋体" pitchFamily="2" charset="-122"/>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7"/>
          <p:cNvSpPr txBox="1">
            <a:spLocks noGrp="1" noChangeArrowheads="1"/>
          </p:cNvSpPr>
          <p:nvPr/>
        </p:nvSpPr>
        <p:spPr bwMode="auto">
          <a:xfrm>
            <a:off x="4021138" y="9721850"/>
            <a:ext cx="3076575" cy="511175"/>
          </a:xfrm>
          <a:prstGeom prst="rect">
            <a:avLst/>
          </a:prstGeom>
          <a:noFill/>
          <a:ln w="9525">
            <a:noFill/>
            <a:miter lim="800000"/>
            <a:headEnd/>
            <a:tailEnd/>
          </a:ln>
        </p:spPr>
        <p:txBody>
          <a:bodyPr lIns="99048" tIns="49524" rIns="99048" bIns="49524" anchor="b"/>
          <a:lstStyle/>
          <a:p>
            <a:pPr algn="r" defTabSz="990600"/>
            <a:fld id="{C2CF2A74-422A-4EF5-903F-A4980F267204}" type="slidenum">
              <a:rPr kumimoji="0" lang="zh-CN" altLang="en-US" sz="1300">
                <a:latin typeface="Calibri" pitchFamily="34" charset="0"/>
              </a:rPr>
              <a:pPr algn="r" defTabSz="990600"/>
              <a:t>76</a:t>
            </a:fld>
            <a:endParaRPr kumimoji="0" lang="en-US" altLang="zh-CN" sz="1300">
              <a:latin typeface="Calibri" pitchFamily="34" charset="0"/>
            </a:endParaRPr>
          </a:p>
        </p:txBody>
      </p:sp>
      <p:sp>
        <p:nvSpPr>
          <p:cNvPr id="111619" name="Rectangle 2"/>
          <p:cNvSpPr>
            <a:spLocks noGrp="1" noRot="1" noChangeAspect="1" noChangeArrowheads="1" noTextEdit="1"/>
          </p:cNvSpPr>
          <p:nvPr>
            <p:ph type="sldImg"/>
          </p:nvPr>
        </p:nvSpPr>
        <p:spPr>
          <a:xfrm>
            <a:off x="992188" y="768350"/>
            <a:ext cx="5114925" cy="3836988"/>
          </a:xfrm>
          <a:ln/>
        </p:spPr>
      </p:sp>
      <p:sp>
        <p:nvSpPr>
          <p:cNvPr id="111620" name="Rectangle 3"/>
          <p:cNvSpPr>
            <a:spLocks noGrp="1" noChangeArrowheads="1"/>
          </p:cNvSpPr>
          <p:nvPr>
            <p:ph type="body" idx="1"/>
          </p:nvPr>
        </p:nvSpPr>
        <p:spPr>
          <a:xfrm>
            <a:off x="709613" y="4860925"/>
            <a:ext cx="5680075" cy="4605338"/>
          </a:xfrm>
          <a:noFill/>
          <a:ln/>
        </p:spPr>
        <p:txBody>
          <a:bodyPr/>
          <a:lstStyle/>
          <a:p>
            <a:pPr eaLnBrk="1" hangingPunct="1">
              <a:spcBef>
                <a:spcPct val="0"/>
              </a:spcBef>
            </a:pPr>
            <a:r>
              <a:rPr lang="zh-CN" altLang="en-US">
                <a:latin typeface="Times New Roman" pitchFamily="18" charset="0"/>
                <a:ea typeface="宋体" pitchFamily="2" charset="-122"/>
              </a:rPr>
              <a:t>飞秒激光技术是获得飞秒时间分辨的有效途径。加州理工大学的</a:t>
            </a:r>
            <a:r>
              <a:rPr lang="en-US" altLang="zh-CN">
                <a:latin typeface="Times New Roman" pitchFamily="18" charset="0"/>
                <a:ea typeface="宋体" pitchFamily="2" charset="-122"/>
              </a:rPr>
              <a:t>zewail</a:t>
            </a:r>
            <a:r>
              <a:rPr lang="zh-CN" altLang="en-US">
                <a:latin typeface="Times New Roman" pitchFamily="18" charset="0"/>
                <a:ea typeface="宋体" pitchFamily="2" charset="-122"/>
              </a:rPr>
              <a:t>教授首次将超快激光技术应用到研究表面上的化学反应过程，对电子和声子动力学在飞秒尺度上进行了表征，获得了</a:t>
            </a:r>
            <a:r>
              <a:rPr lang="en-US" altLang="zh-CN">
                <a:latin typeface="Times New Roman" pitchFamily="18" charset="0"/>
                <a:ea typeface="宋体" pitchFamily="2" charset="-122"/>
              </a:rPr>
              <a:t>1999</a:t>
            </a:r>
            <a:r>
              <a:rPr lang="zh-CN" altLang="en-US">
                <a:latin typeface="Times New Roman" pitchFamily="18" charset="0"/>
                <a:ea typeface="宋体" pitchFamily="2" charset="-122"/>
              </a:rPr>
              <a:t>年的诺贝尔化学奖。</a:t>
            </a:r>
            <a:endParaRPr lang="zh-CN" altLang="zh-CN">
              <a:latin typeface="Times New Roman" pitchFamily="18" charset="0"/>
              <a:ea typeface="宋体" pitchFamily="2" charset="-122"/>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Rot="1" noChangeAspect="1" noChangeArrowheads="1" noTextEdit="1"/>
          </p:cNvSpPr>
          <p:nvPr>
            <p:ph type="sldImg"/>
          </p:nvPr>
        </p:nvSpPr>
        <p:spPr>
          <a:xfrm>
            <a:off x="992188" y="768350"/>
            <a:ext cx="5114925" cy="3836988"/>
          </a:xfrm>
          <a:ln/>
        </p:spPr>
      </p:sp>
      <p:sp>
        <p:nvSpPr>
          <p:cNvPr id="112643" name="Rectangle 3"/>
          <p:cNvSpPr>
            <a:spLocks noGrp="1" noChangeArrowheads="1"/>
          </p:cNvSpPr>
          <p:nvPr>
            <p:ph type="body" idx="1"/>
          </p:nvPr>
        </p:nvSpPr>
        <p:spPr>
          <a:xfrm>
            <a:off x="709613" y="4860925"/>
            <a:ext cx="5680075" cy="4605338"/>
          </a:xfrm>
          <a:noFill/>
          <a:ln/>
        </p:spPr>
        <p:txBody>
          <a:bodyPr/>
          <a:lstStyle/>
          <a:p>
            <a:pPr eaLnBrk="1" hangingPunct="1"/>
            <a:r>
              <a:rPr lang="zh-CN" altLang="en-US">
                <a:latin typeface="Times New Roman" pitchFamily="18" charset="0"/>
                <a:ea typeface="宋体" pitchFamily="2" charset="-122"/>
              </a:rPr>
              <a:t>由于衍射极限的限制，飞秒激光技术无法对单分子单原子尺度上的超快动力学过程进行表征。</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Rot="1" noChangeAspect="1" noChangeArrowheads="1" noTextEdit="1"/>
          </p:cNvSpPr>
          <p:nvPr>
            <p:ph type="sldImg"/>
          </p:nvPr>
        </p:nvSpPr>
        <p:spPr>
          <a:xfrm>
            <a:off x="992188" y="768350"/>
            <a:ext cx="5114925" cy="3836988"/>
          </a:xfrm>
          <a:ln/>
        </p:spPr>
      </p:sp>
      <p:sp>
        <p:nvSpPr>
          <p:cNvPr id="113667" name="Rectangle 3"/>
          <p:cNvSpPr>
            <a:spLocks noGrp="1" noChangeArrowheads="1"/>
          </p:cNvSpPr>
          <p:nvPr>
            <p:ph type="body" idx="1"/>
          </p:nvPr>
        </p:nvSpPr>
        <p:spPr>
          <a:xfrm>
            <a:off x="709614" y="4860926"/>
            <a:ext cx="5680075" cy="4605337"/>
          </a:xfrm>
          <a:noFill/>
          <a:ln/>
        </p:spPr>
        <p:txBody>
          <a:bodyPr/>
          <a:lstStyle/>
          <a:p>
            <a:pPr eaLnBrk="1" hangingPunct="1"/>
            <a:endParaRPr lang="zh-CN" altLang="en-US">
              <a:latin typeface="Times New Roman" pitchFamily="18" charset="0"/>
              <a:ea typeface="宋体" pitchFamily="2" charset="-122"/>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Grp="1" noRot="1" noChangeAspect="1" noChangeArrowheads="1" noTextEdit="1"/>
          </p:cNvSpPr>
          <p:nvPr>
            <p:ph type="sldImg"/>
          </p:nvPr>
        </p:nvSpPr>
        <p:spPr>
          <a:xfrm>
            <a:off x="992188" y="768350"/>
            <a:ext cx="5114925" cy="3836988"/>
          </a:xfrm>
          <a:ln/>
        </p:spPr>
      </p:sp>
      <p:sp>
        <p:nvSpPr>
          <p:cNvPr id="115715" name="Rectangle 3"/>
          <p:cNvSpPr>
            <a:spLocks noGrp="1" noChangeArrowheads="1"/>
          </p:cNvSpPr>
          <p:nvPr>
            <p:ph type="body" idx="1"/>
          </p:nvPr>
        </p:nvSpPr>
        <p:spPr>
          <a:noFill/>
          <a:ln/>
        </p:spPr>
        <p:txBody>
          <a:bodyPr/>
          <a:lstStyle/>
          <a:p>
            <a:pPr eaLnBrk="1" hangingPunct="1"/>
            <a:endParaRPr lang="zh-CN" altLang="en-US">
              <a:latin typeface="Times New Roman" pitchFamily="18" charset="0"/>
              <a:ea typeface="宋体" pitchFamily="2" charset="-122"/>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幻灯片图像占位符 1"/>
          <p:cNvSpPr>
            <a:spLocks noGrp="1" noRot="1" noChangeAspect="1" noTextEdit="1"/>
          </p:cNvSpPr>
          <p:nvPr>
            <p:ph type="sldImg"/>
          </p:nvPr>
        </p:nvSpPr>
        <p:spPr bwMode="auto">
          <a:xfrm>
            <a:off x="992188" y="768350"/>
            <a:ext cx="5114925" cy="3836988"/>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备注占位符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zh-CN"/>
              <a:t>In order to understand these features, our</a:t>
            </a:r>
            <a:r>
              <a:rPr lang="en-US" altLang="zh-CN" b="1"/>
              <a:t>collaborator</a:t>
            </a:r>
            <a:r>
              <a:rPr lang="en-US" altLang="zh-CN"/>
              <a:t>s</a:t>
            </a:r>
            <a:r>
              <a:rPr lang="en-US" altLang="zh-CN">
                <a:solidFill>
                  <a:srgbClr val="0070C0"/>
                </a:solidFill>
                <a:latin typeface="Arial" charset="0"/>
                <a:cs typeface="Arial" charset="0"/>
              </a:rPr>
              <a:t>Prokop </a:t>
            </a:r>
            <a:r>
              <a:rPr lang="en-US" altLang="zh-CN" dirty="0" err="1">
                <a:solidFill>
                  <a:srgbClr val="0070C0"/>
                </a:solidFill>
                <a:latin typeface="Arial" charset="0"/>
                <a:cs typeface="Arial" charset="0"/>
              </a:rPr>
              <a:t>Hapala</a:t>
            </a:r>
            <a:r>
              <a:rPr lang="en-US" altLang="zh-CN" dirty="0">
                <a:solidFill>
                  <a:srgbClr val="0070C0"/>
                </a:solidFill>
                <a:latin typeface="Arial" charset="0"/>
                <a:cs typeface="Arial" charset="0"/>
              </a:rPr>
              <a:t>, Prof. Pavel </a:t>
            </a:r>
            <a:r>
              <a:rPr lang="en-US" altLang="zh-CN" dirty="0" err="1">
                <a:solidFill>
                  <a:srgbClr val="0070C0"/>
                </a:solidFill>
                <a:latin typeface="Arial" charset="0"/>
                <a:cs typeface="Arial" charset="0"/>
              </a:rPr>
              <a:t>Jelinek</a:t>
            </a:r>
            <a:r>
              <a:rPr lang="en-US" altLang="zh-CN" dirty="0"/>
              <a:t> built a AFM model with L-J potential to simulate the interaction between the probe particle and the molecule. With this model</a:t>
            </a:r>
            <a:r>
              <a:rPr lang="zh-CN" altLang="en-US" dirty="0"/>
              <a:t>，</a:t>
            </a:r>
            <a:r>
              <a:rPr lang="en-US" altLang="zh-CN" dirty="0"/>
              <a:t>they have successfully reproduced the sharp lines at the chemical bond and  between molecules. In our experiment, we have to add a special term----the electrostatic force between the Cl-tip and water molecules.</a:t>
            </a:r>
            <a:endParaRPr lang="zh-CN" altLang="en-US" dirty="0"/>
          </a:p>
        </p:txBody>
      </p:sp>
      <p:sp>
        <p:nvSpPr>
          <p:cNvPr id="40964" name="灯片编号占位符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1669452-0499-4F4E-8DBC-88E859F9CC9E}" type="slidenum">
              <a:rPr lang="zh-CN" altLang="en-US" smtClean="0"/>
              <a:pPr fontAlgn="base">
                <a:spcBef>
                  <a:spcPct val="0"/>
                </a:spcBef>
                <a:spcAft>
                  <a:spcPct val="0"/>
                </a:spcAft>
                <a:defRPr/>
              </a:pPr>
              <a:t>87</a:t>
            </a:fld>
            <a:endParaRPr lang="zh-CN" alt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幻灯片图像占位符 1"/>
          <p:cNvSpPr>
            <a:spLocks noGrp="1" noRot="1" noChangeAspect="1" noTextEdit="1"/>
          </p:cNvSpPr>
          <p:nvPr>
            <p:ph type="sldImg"/>
          </p:nvPr>
        </p:nvSpPr>
        <p:spPr bwMode="auto">
          <a:xfrm>
            <a:off x="992188" y="768350"/>
            <a:ext cx="5114925" cy="3836988"/>
          </a:xfrm>
          <a:noFill/>
          <a:ln>
            <a:solidFill>
              <a:srgbClr val="000000"/>
            </a:solidFill>
            <a:miter lim="800000"/>
            <a:headEnd/>
            <a:tailEnd/>
          </a:ln>
        </p:spPr>
      </p:sp>
      <p:sp>
        <p:nvSpPr>
          <p:cNvPr id="60419" name="备注占位符 2"/>
          <p:cNvSpPr>
            <a:spLocks noGrp="1"/>
          </p:cNvSpPr>
          <p:nvPr>
            <p:ph type="body" idx="1"/>
          </p:nvPr>
        </p:nvSpPr>
        <p:spPr bwMode="auto">
          <a:noFill/>
        </p:spPr>
        <p:txBody>
          <a:bodyPr/>
          <a:lstStyle/>
          <a:p>
            <a:r>
              <a:rPr lang="zh-CN" altLang="en-US"/>
              <a:t>随后解决这一难题最有效的近似是</a:t>
            </a:r>
            <a:r>
              <a:rPr lang="zh-CN" altLang="en-US">
                <a:solidFill>
                  <a:srgbClr val="000099"/>
                </a:solidFill>
                <a:latin typeface="黑体" pitchFamily="49" charset="-122"/>
                <a:ea typeface="黑体" pitchFamily="49" charset="-122"/>
                <a:cs typeface="Times" charset="0"/>
                <a:sym typeface="Times New Roman" pitchFamily="18" charset="0"/>
              </a:rPr>
              <a:t>玻恩</a:t>
            </a:r>
            <a:r>
              <a:rPr lang="en-US" altLang="zh-CN">
                <a:solidFill>
                  <a:srgbClr val="000099"/>
                </a:solidFill>
                <a:latin typeface="黑体" pitchFamily="49" charset="-122"/>
                <a:ea typeface="黑体" pitchFamily="49" charset="-122"/>
                <a:cs typeface="Times" charset="0"/>
                <a:sym typeface="Times New Roman" pitchFamily="18" charset="0"/>
              </a:rPr>
              <a:t>-</a:t>
            </a:r>
            <a:r>
              <a:rPr lang="zh-CN" altLang="en-US">
                <a:solidFill>
                  <a:srgbClr val="000099"/>
                </a:solidFill>
                <a:latin typeface="黑体" pitchFamily="49" charset="-122"/>
                <a:ea typeface="黑体" pitchFamily="49" charset="-122"/>
                <a:cs typeface="Times" charset="0"/>
                <a:sym typeface="Times New Roman" pitchFamily="18" charset="0"/>
              </a:rPr>
              <a:t>奥本海默近似</a:t>
            </a:r>
            <a:r>
              <a:rPr lang="en-US" altLang="zh-CN">
                <a:solidFill>
                  <a:srgbClr val="000099"/>
                </a:solidFill>
                <a:latin typeface="黑体" pitchFamily="49" charset="-122"/>
                <a:ea typeface="黑体" pitchFamily="49" charset="-122"/>
                <a:cs typeface="Times" charset="0"/>
                <a:sym typeface="Times New Roman" pitchFamily="18" charset="0"/>
              </a:rPr>
              <a:t>.</a:t>
            </a:r>
            <a:r>
              <a:rPr lang="zh-CN" altLang="en-US">
                <a:solidFill>
                  <a:srgbClr val="000099"/>
                </a:solidFill>
                <a:latin typeface="黑体" pitchFamily="49" charset="-122"/>
                <a:ea typeface="黑体" pitchFamily="49" charset="-122"/>
                <a:cs typeface="Times" charset="0"/>
                <a:sym typeface="Times New Roman" pitchFamily="18" charset="0"/>
              </a:rPr>
              <a:t> 它基于这样一个事实</a:t>
            </a:r>
            <a:r>
              <a:rPr lang="en-US" altLang="zh-CN">
                <a:solidFill>
                  <a:srgbClr val="000099"/>
                </a:solidFill>
                <a:latin typeface="黑体" pitchFamily="49" charset="-122"/>
                <a:ea typeface="黑体" pitchFamily="49" charset="-122"/>
                <a:cs typeface="Times" charset="0"/>
                <a:sym typeface="Times New Roman" pitchFamily="18" charset="0"/>
              </a:rPr>
              <a:t>:</a:t>
            </a:r>
            <a:r>
              <a:rPr lang="zh-CN" altLang="en-US">
                <a:solidFill>
                  <a:srgbClr val="000099"/>
                </a:solidFill>
                <a:latin typeface="黑体" pitchFamily="49" charset="-122"/>
                <a:ea typeface="黑体" pitchFamily="49" charset="-122"/>
                <a:cs typeface="Times" charset="0"/>
                <a:sym typeface="Times New Roman" pitchFamily="18" charset="0"/>
              </a:rPr>
              <a:t> 原子核比电子重很多</a:t>
            </a:r>
            <a:r>
              <a:rPr lang="en-US" altLang="zh-CN">
                <a:solidFill>
                  <a:srgbClr val="000099"/>
                </a:solidFill>
                <a:latin typeface="黑体" pitchFamily="49" charset="-122"/>
                <a:ea typeface="黑体" pitchFamily="49" charset="-122"/>
                <a:cs typeface="Times" charset="0"/>
                <a:sym typeface="Times New Roman" pitchFamily="18" charset="0"/>
              </a:rPr>
              <a:t>,</a:t>
            </a:r>
            <a:r>
              <a:rPr lang="zh-CN" altLang="en-US">
                <a:solidFill>
                  <a:srgbClr val="000099"/>
                </a:solidFill>
                <a:latin typeface="黑体" pitchFamily="49" charset="-122"/>
                <a:ea typeface="黑体" pitchFamily="49" charset="-122"/>
                <a:cs typeface="Times" charset="0"/>
                <a:sym typeface="Times New Roman" pitchFamily="18" charset="0"/>
              </a:rPr>
              <a:t>因此电子运动时可以认为原子核不动</a:t>
            </a:r>
            <a:r>
              <a:rPr lang="en-US" altLang="zh-CN">
                <a:solidFill>
                  <a:srgbClr val="000099"/>
                </a:solidFill>
                <a:latin typeface="黑体" pitchFamily="49" charset="-122"/>
                <a:ea typeface="黑体" pitchFamily="49" charset="-122"/>
                <a:cs typeface="Times" charset="0"/>
                <a:sym typeface="Times New Roman" pitchFamily="18" charset="0"/>
              </a:rPr>
              <a:t>.</a:t>
            </a:r>
            <a:r>
              <a:rPr lang="zh-CN" altLang="en-US">
                <a:solidFill>
                  <a:srgbClr val="000099"/>
                </a:solidFill>
                <a:latin typeface="黑体" pitchFamily="49" charset="-122"/>
                <a:ea typeface="黑体" pitchFamily="49" charset="-122"/>
                <a:cs typeface="Times" charset="0"/>
                <a:sym typeface="Times New Roman" pitchFamily="18" charset="0"/>
              </a:rPr>
              <a:t>即把原子核做为经典粒子处理</a:t>
            </a:r>
            <a:r>
              <a:rPr lang="en-US" altLang="zh-CN">
                <a:solidFill>
                  <a:srgbClr val="000099"/>
                </a:solidFill>
                <a:latin typeface="黑体" pitchFamily="49" charset="-122"/>
                <a:ea typeface="黑体" pitchFamily="49" charset="-122"/>
                <a:cs typeface="Times" charset="0"/>
                <a:sym typeface="Times New Roman" pitchFamily="18" charset="0"/>
              </a:rPr>
              <a:t>,</a:t>
            </a:r>
            <a:r>
              <a:rPr lang="zh-CN" altLang="en-US">
                <a:solidFill>
                  <a:srgbClr val="000099"/>
                </a:solidFill>
                <a:latin typeface="黑体" pitchFamily="49" charset="-122"/>
                <a:ea typeface="黑体" pitchFamily="49" charset="-122"/>
                <a:cs typeface="Times" charset="0"/>
                <a:sym typeface="Times New Roman" pitchFamily="18" charset="0"/>
              </a:rPr>
              <a:t>只将电子波函数化 </a:t>
            </a:r>
            <a:r>
              <a:rPr lang="en-US" altLang="zh-CN">
                <a:solidFill>
                  <a:srgbClr val="000099"/>
                </a:solidFill>
                <a:latin typeface="黑体" pitchFamily="49" charset="-122"/>
                <a:ea typeface="黑体" pitchFamily="49" charset="-122"/>
                <a:cs typeface="Times" charset="0"/>
                <a:sym typeface="Times New Roman" pitchFamily="18" charset="0"/>
              </a:rPr>
              <a:t>.</a:t>
            </a:r>
            <a:r>
              <a:rPr lang="zh-CN" altLang="en-US">
                <a:solidFill>
                  <a:srgbClr val="000099"/>
                </a:solidFill>
                <a:latin typeface="黑体" pitchFamily="49" charset="-122"/>
                <a:ea typeface="黑体" pitchFamily="49" charset="-122"/>
                <a:cs typeface="Times" charset="0"/>
                <a:sym typeface="Times New Roman" pitchFamily="18" charset="0"/>
              </a:rPr>
              <a:t> </a:t>
            </a:r>
            <a:endParaRPr lang="zh-CN" altLang="en-US"/>
          </a:p>
          <a:p>
            <a:endParaRPr lang="zh-CN" altLang="en-US"/>
          </a:p>
          <a:p>
            <a:endParaRPr lang="zh-CN" altLang="en-US"/>
          </a:p>
        </p:txBody>
      </p:sp>
      <p:sp>
        <p:nvSpPr>
          <p:cNvPr id="60420" name="灯片编号占位符 3"/>
          <p:cNvSpPr>
            <a:spLocks noGrp="1"/>
          </p:cNvSpPr>
          <p:nvPr>
            <p:ph type="sldNum" sz="quarter" idx="5"/>
          </p:nvPr>
        </p:nvSpPr>
        <p:spPr bwMode="auto">
          <a:noFill/>
          <a:ln>
            <a:miter lim="800000"/>
            <a:headEnd/>
            <a:tailEnd/>
          </a:ln>
        </p:spPr>
        <p:txBody>
          <a:bodyPr/>
          <a:lstStyle/>
          <a:p>
            <a:fld id="{308E1D47-635E-4A38-91F5-A258F9B89C8A}" type="slidenum">
              <a:rPr lang="zh-CN" altLang="en-US" smtClean="0"/>
              <a:pPr/>
              <a:t>90</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幻灯片图像占位符 1"/>
          <p:cNvSpPr>
            <a:spLocks noGrp="1" noRot="1" noChangeAspect="1" noTextEdit="1"/>
          </p:cNvSpPr>
          <p:nvPr>
            <p:ph type="sldImg"/>
          </p:nvPr>
        </p:nvSpPr>
        <p:spPr bwMode="auto">
          <a:xfrm>
            <a:off x="992188" y="768350"/>
            <a:ext cx="5114925" cy="3836988"/>
          </a:xfrm>
          <a:noFill/>
          <a:ln>
            <a:solidFill>
              <a:srgbClr val="000000"/>
            </a:solidFill>
            <a:miter lim="800000"/>
            <a:headEnd/>
            <a:tailEnd/>
          </a:ln>
        </p:spPr>
      </p:sp>
      <p:sp>
        <p:nvSpPr>
          <p:cNvPr id="62467" name="备注占位符 2"/>
          <p:cNvSpPr>
            <a:spLocks noGrp="1"/>
          </p:cNvSpPr>
          <p:nvPr>
            <p:ph type="body" idx="1"/>
          </p:nvPr>
        </p:nvSpPr>
        <p:spPr bwMode="auto">
          <a:noFill/>
        </p:spPr>
        <p:txBody>
          <a:bodyPr/>
          <a:lstStyle/>
          <a:p>
            <a:r>
              <a:rPr lang="zh-CN" altLang="en-US" dirty="0">
                <a:solidFill>
                  <a:srgbClr val="000099"/>
                </a:solidFill>
                <a:latin typeface="黑体" pitchFamily="49" charset="-122"/>
                <a:ea typeface="黑体" pitchFamily="49" charset="-122"/>
                <a:cs typeface="Times" charset="0"/>
                <a:sym typeface="Times New Roman" pitchFamily="18" charset="0"/>
              </a:rPr>
              <a:t>接下来介绍未来拟开展的工作：</a:t>
            </a:r>
            <a:r>
              <a:rPr lang="zh-CN" altLang="en-US" sz="1300" dirty="0">
                <a:ea typeface="黑体" pitchFamily="49" charset="-122"/>
              </a:rPr>
              <a:t>轻元素体系的全量子化效应研究</a:t>
            </a:r>
            <a:r>
              <a:rPr lang="zh-CN" altLang="en-US" dirty="0">
                <a:solidFill>
                  <a:srgbClr val="000099"/>
                </a:solidFill>
                <a:latin typeface="黑体" pitchFamily="49" charset="-122"/>
                <a:ea typeface="黑体" pitchFamily="49" charset="-122"/>
                <a:cs typeface="Times" charset="0"/>
                <a:sym typeface="Times New Roman" pitchFamily="18" charset="0"/>
              </a:rPr>
              <a:t>。对于重元素体系，原子核比电子重很多</a:t>
            </a:r>
            <a:r>
              <a:rPr lang="en-US" altLang="zh-CN" dirty="0">
                <a:solidFill>
                  <a:srgbClr val="000099"/>
                </a:solidFill>
                <a:latin typeface="黑体" pitchFamily="49" charset="-122"/>
                <a:ea typeface="黑体" pitchFamily="49" charset="-122"/>
                <a:cs typeface="Times" charset="0"/>
                <a:sym typeface="Times New Roman" pitchFamily="18" charset="0"/>
              </a:rPr>
              <a:t>,</a:t>
            </a:r>
            <a:r>
              <a:rPr lang="zh-CN" altLang="en-US" dirty="0">
                <a:solidFill>
                  <a:srgbClr val="000099"/>
                </a:solidFill>
                <a:latin typeface="黑体" pitchFamily="49" charset="-122"/>
                <a:ea typeface="黑体" pitchFamily="49" charset="-122"/>
                <a:cs typeface="Times" charset="0"/>
                <a:sym typeface="Times New Roman" pitchFamily="18" charset="0"/>
              </a:rPr>
              <a:t>因此可以把原子核做为经典粒子处理</a:t>
            </a:r>
            <a:r>
              <a:rPr lang="en-US" altLang="zh-CN" dirty="0">
                <a:solidFill>
                  <a:srgbClr val="000099"/>
                </a:solidFill>
                <a:latin typeface="黑体" pitchFamily="49" charset="-122"/>
                <a:ea typeface="黑体" pitchFamily="49" charset="-122"/>
                <a:cs typeface="Times" charset="0"/>
                <a:sym typeface="Times New Roman" pitchFamily="18" charset="0"/>
              </a:rPr>
              <a:t>,</a:t>
            </a:r>
            <a:r>
              <a:rPr lang="zh-CN" altLang="en-US" dirty="0">
                <a:solidFill>
                  <a:srgbClr val="000099"/>
                </a:solidFill>
                <a:latin typeface="黑体" pitchFamily="49" charset="-122"/>
                <a:ea typeface="黑体" pitchFamily="49" charset="-122"/>
                <a:cs typeface="Times" charset="0"/>
                <a:sym typeface="Times New Roman" pitchFamily="18" charset="0"/>
              </a:rPr>
              <a:t>只将电子量子化。但是</a:t>
            </a:r>
            <a:r>
              <a:rPr lang="zh-CN" altLang="en-US" sz="1300" dirty="0">
                <a:solidFill>
                  <a:srgbClr val="C00000"/>
                </a:solidFill>
                <a:latin typeface="黑体" pitchFamily="49" charset="-122"/>
                <a:ea typeface="黑体" pitchFamily="49" charset="-122"/>
                <a:cs typeface="Times" charset="0"/>
                <a:sym typeface="Times New Roman" pitchFamily="18" charset="0"/>
              </a:rPr>
              <a:t>对于原子核质量较小的轻元素体系，</a:t>
            </a:r>
            <a:r>
              <a:rPr lang="zh-CN" altLang="zh-CN" sz="1300" dirty="0"/>
              <a:t>其核量子效应会异常显著，</a:t>
            </a:r>
            <a:r>
              <a:rPr lang="zh-CN" altLang="en-US" sz="1300" dirty="0"/>
              <a:t>必须要将</a:t>
            </a:r>
            <a:r>
              <a:rPr lang="zh-CN" altLang="zh-CN" sz="1300" dirty="0"/>
              <a:t>原子核和电子同时量子化（即：全量子化）</a:t>
            </a:r>
            <a:r>
              <a:rPr lang="zh-CN" altLang="en-US" sz="1300" dirty="0"/>
              <a:t>。全量子化</a:t>
            </a:r>
            <a:r>
              <a:rPr lang="zh-CN" altLang="zh-CN" sz="1300" dirty="0"/>
              <a:t>将对材料的物性产生重要的影响，甚至催生出超越电子的全新量子物态</a:t>
            </a:r>
            <a:r>
              <a:rPr lang="zh-CN" altLang="en-US" sz="1300" dirty="0"/>
              <a:t>。水其实就是一个典型的具有全量子化效应的轻元素材料。</a:t>
            </a:r>
            <a:endParaRPr lang="en-US" altLang="zh-CN" sz="1300" dirty="0">
              <a:solidFill>
                <a:srgbClr val="C00000"/>
              </a:solidFill>
              <a:latin typeface="黑体" pitchFamily="49" charset="-122"/>
              <a:ea typeface="黑体" pitchFamily="49" charset="-122"/>
              <a:cs typeface="Times" charset="0"/>
              <a:sym typeface="Times New Roman" pitchFamily="18" charset="0"/>
            </a:endParaRPr>
          </a:p>
        </p:txBody>
      </p:sp>
      <p:sp>
        <p:nvSpPr>
          <p:cNvPr id="62468" name="灯片编号占位符 3"/>
          <p:cNvSpPr>
            <a:spLocks noGrp="1"/>
          </p:cNvSpPr>
          <p:nvPr>
            <p:ph type="sldNum" sz="quarter" idx="5"/>
          </p:nvPr>
        </p:nvSpPr>
        <p:spPr bwMode="auto">
          <a:noFill/>
          <a:ln>
            <a:miter lim="800000"/>
            <a:headEnd/>
            <a:tailEnd/>
          </a:ln>
        </p:spPr>
        <p:txBody>
          <a:bodyPr/>
          <a:lstStyle/>
          <a:p>
            <a:fld id="{EC32102A-64DB-4E9D-BBB2-44C557C30124}" type="slidenum">
              <a:rPr lang="zh-CN" altLang="en-US" smtClean="0"/>
              <a:pPr/>
              <a:t>91</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60AD778-5299-4BEB-BFC2-39DB6711C811}" type="slidenum">
              <a:rPr lang="en-US" altLang="zh-CN"/>
              <a:pPr/>
              <a:t>92</a:t>
            </a:fld>
            <a:endParaRPr lang="en-US" altLang="zh-CN"/>
          </a:p>
        </p:txBody>
      </p:sp>
      <p:sp>
        <p:nvSpPr>
          <p:cNvPr id="630786" name="Rectangle 2"/>
          <p:cNvSpPr>
            <a:spLocks noGrp="1" noRot="1" noChangeAspect="1" noChangeArrowheads="1" noTextEdit="1"/>
          </p:cNvSpPr>
          <p:nvPr>
            <p:ph type="sldImg"/>
          </p:nvPr>
        </p:nvSpPr>
        <p:spPr>
          <a:xfrm>
            <a:off x="992188" y="768350"/>
            <a:ext cx="5114925" cy="3836988"/>
          </a:xfrm>
          <a:ln/>
        </p:spPr>
      </p:sp>
      <p:sp>
        <p:nvSpPr>
          <p:cNvPr id="630787" name="Rectangle 3"/>
          <p:cNvSpPr>
            <a:spLocks noGrp="1" noChangeArrowheads="1"/>
          </p:cNvSpPr>
          <p:nvPr>
            <p:ph type="body" idx="1"/>
          </p:nvPr>
        </p:nvSpPr>
        <p:spPr/>
        <p:txBody>
          <a:bodyPr/>
          <a:lstStyle/>
          <a:p>
            <a:endParaRPr lang="zh-CN" altLang="zh-CN"/>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18CCA96-BE76-49F7-A72C-D7B9327FC3AC}" type="slidenum">
              <a:rPr lang="en-US" altLang="zh-CN"/>
              <a:pPr/>
              <a:t>94</a:t>
            </a:fld>
            <a:endParaRPr lang="en-US" altLang="zh-CN"/>
          </a:p>
        </p:txBody>
      </p:sp>
      <p:sp>
        <p:nvSpPr>
          <p:cNvPr id="671746" name="Rectangle 2"/>
          <p:cNvSpPr>
            <a:spLocks noGrp="1" noRot="1" noChangeAspect="1" noChangeArrowheads="1" noTextEdit="1"/>
          </p:cNvSpPr>
          <p:nvPr>
            <p:ph type="sldImg"/>
          </p:nvPr>
        </p:nvSpPr>
        <p:spPr>
          <a:xfrm>
            <a:off x="992188" y="768350"/>
            <a:ext cx="5114925" cy="3836988"/>
          </a:xfrm>
          <a:ln/>
        </p:spPr>
      </p:sp>
      <p:sp>
        <p:nvSpPr>
          <p:cNvPr id="671747" name="Rectangle 3"/>
          <p:cNvSpPr>
            <a:spLocks noGrp="1" noChangeArrowheads="1"/>
          </p:cNvSpPr>
          <p:nvPr>
            <p:ph type="body" idx="1"/>
          </p:nvPr>
        </p:nvSpPr>
        <p:spPr/>
        <p:txBody>
          <a:bodyPr/>
          <a:lstStyle/>
          <a:p>
            <a:endParaRPr lang="zh-CN" altLang="zh-C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685800" y="2130425"/>
            <a:ext cx="7772400" cy="1470025"/>
          </a:xfrm>
        </p:spPr>
        <p:txBody>
          <a:bodyPr/>
          <a:lstStyle/>
          <a:p>
            <a:r>
              <a:rPr lang="zh-CN" altLang="en-US"/>
              <a:t>单击此处编辑母版标题样式</a:t>
            </a:r>
          </a:p>
        </p:txBody>
      </p:sp>
      <p:sp>
        <p:nvSpPr>
          <p:cNvPr id="3" name="副标题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a:t>单击此处编辑母版副标题样式</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标题和内容">
    <p:spTree>
      <p:nvGrpSpPr>
        <p:cNvPr id="1" name=""/>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两项内容">
    <p:spTree>
      <p:nvGrpSpPr>
        <p:cNvPr id="1" name=""/>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标题和表格">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Only" preserve="1">
  <p:cSld name="内容">
    <p:spTree>
      <p:nvGrpSpPr>
        <p:cNvPr id="1" name=""/>
        <p:cNvGrpSpPr/>
        <p:nvPr/>
      </p:nvGrpSpPr>
      <p:grpSpPr>
        <a:xfrm>
          <a:off x="0" y="0"/>
          <a:ext cx="0" cy="0"/>
          <a:chOff x="0" y="0"/>
          <a:chExt cx="0" cy="0"/>
        </a:xfrm>
      </p:grpSpPr>
      <p:sp>
        <p:nvSpPr>
          <p:cNvPr id="2" name="内容占位符 1"/>
          <p:cNvSpPr>
            <a:spLocks noGrp="1"/>
          </p:cNvSpPr>
          <p:nvPr>
            <p:ph/>
          </p:nvPr>
        </p:nvSpPr>
        <p:spPr>
          <a:xfrm>
            <a:off x="457200" y="274638"/>
            <a:ext cx="8229600" cy="5851525"/>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1_标题和内容">
    <p:spTree>
      <p:nvGrpSpPr>
        <p:cNvPr id="1" name=""/>
        <p:cNvGrpSpPr/>
        <p:nvPr/>
      </p:nvGrpSpPr>
      <p:grpSpPr>
        <a:xfrm>
          <a:off x="0" y="0"/>
          <a:ext cx="0" cy="0"/>
          <a:chOff x="0" y="0"/>
          <a:chExt cx="0" cy="0"/>
        </a:xfrm>
      </p:grpSpPr>
      <p:sp>
        <p:nvSpPr>
          <p:cNvPr id="2" name="标题 1"/>
          <p:cNvSpPr>
            <a:spLocks noGrp="1"/>
          </p:cNvSpPr>
          <p:nvPr>
            <p:ph type="title"/>
          </p:nvPr>
        </p:nvSpPr>
        <p:spPr>
          <a:xfrm>
            <a:off x="457200" y="277813"/>
            <a:ext cx="8229600" cy="1139825"/>
          </a:xfrm>
          <a:prstGeom prst="rect">
            <a:avLst/>
          </a:prstGeom>
        </p:spPr>
        <p:txBody>
          <a:bodyPr/>
          <a:lstStyle/>
          <a:p>
            <a:r>
              <a:rPr lang="zh-CN" altLang="en-US"/>
              <a:t>单击此处编辑母版标题样式</a:t>
            </a:r>
          </a:p>
        </p:txBody>
      </p:sp>
      <p:sp>
        <p:nvSpPr>
          <p:cNvPr id="3" name="内容占位符 2"/>
          <p:cNvSpPr>
            <a:spLocks noGrp="1"/>
          </p:cNvSpPr>
          <p:nvPr>
            <p:ph idx="1"/>
          </p:nvPr>
        </p:nvSpPr>
        <p:spPr>
          <a:xfrm>
            <a:off x="457200" y="1600200"/>
            <a:ext cx="8229600" cy="4530725"/>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灯片编号占位符 3"/>
          <p:cNvSpPr>
            <a:spLocks noGrp="1"/>
          </p:cNvSpPr>
          <p:nvPr>
            <p:ph type="sldNum" sz="quarter" idx="10"/>
          </p:nvPr>
        </p:nvSpPr>
        <p:spPr>
          <a:xfrm>
            <a:off x="6553200" y="6243638"/>
            <a:ext cx="2133600" cy="457200"/>
          </a:xfrm>
          <a:prstGeom prst="rect">
            <a:avLst/>
          </a:prstGeom>
        </p:spPr>
        <p:txBody>
          <a:bodyPr/>
          <a:lstStyle>
            <a:lvl1pPr>
              <a:defRPr/>
            </a:lvl1pPr>
          </a:lstStyle>
          <a:p>
            <a:pPr>
              <a:defRPr/>
            </a:pPr>
            <a:fld id="{DB3C6E99-D18C-4A8C-A54C-E21CD315C4D9}" type="slidenum">
              <a:rPr lang="en-US" altLang="zh-CN"/>
              <a:pPr>
                <a:defRPr/>
              </a:pPr>
              <a:t>‹#›</a:t>
            </a:fld>
            <a:endParaRPr lang="en-US" altLang="zh-C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8_标题和内容">
    <p:spTree>
      <p:nvGrpSpPr>
        <p:cNvPr id="1" name=""/>
        <p:cNvGrpSpPr/>
        <p:nvPr/>
      </p:nvGrpSpPr>
      <p:grpSpPr>
        <a:xfrm>
          <a:off x="0" y="0"/>
          <a:ext cx="0" cy="0"/>
          <a:chOff x="0" y="0"/>
          <a:chExt cx="0" cy="0"/>
        </a:xfrm>
      </p:grpSpPr>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9_标题和内容">
    <p:spTree>
      <p:nvGrpSpPr>
        <p:cNvPr id="1" name=""/>
        <p:cNvGrpSpPr/>
        <p:nvPr/>
      </p:nvGrpSpPr>
      <p:grpSpPr>
        <a:xfrm>
          <a:off x="0" y="0"/>
          <a:ext cx="0" cy="0"/>
          <a:chOff x="0" y="0"/>
          <a:chExt cx="0" cy="0"/>
        </a:xfrm>
      </p:grpSpPr>
      <p:sp>
        <p:nvSpPr>
          <p:cNvPr id="6" name="灯片编号占位符 5"/>
          <p:cNvSpPr>
            <a:spLocks noGrp="1"/>
          </p:cNvSpPr>
          <p:nvPr>
            <p:ph type="sldNum" sz="quarter" idx="12"/>
          </p:nvPr>
        </p:nvSpPr>
        <p:spPr>
          <a:xfrm>
            <a:off x="6660232" y="6525344"/>
            <a:ext cx="2133600" cy="365125"/>
          </a:xfrm>
          <a:prstGeom prst="rect">
            <a:avLst/>
          </a:prstGeom>
        </p:spPr>
        <p:txBody>
          <a:bodyPr/>
          <a:lstStyle/>
          <a:p>
            <a:fld id="{0C913308-F349-4B6D-A68A-DD1791B4A57B}" type="slidenum">
              <a:rPr lang="zh-CN" altLang="en-US" smtClean="0"/>
              <a:pPr/>
              <a:t>‹#›</a:t>
            </a:fld>
            <a:endParaRPr lang="zh-CN" alt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标题和内容">
    <p:spTree>
      <p:nvGrpSpPr>
        <p:cNvPr id="1" name=""/>
        <p:cNvGrpSpPr/>
        <p:nvPr/>
      </p:nvGrpSpPr>
      <p:grpSpPr>
        <a:xfrm>
          <a:off x="0" y="0"/>
          <a:ext cx="0" cy="0"/>
          <a:chOff x="0" y="0"/>
          <a:chExt cx="0" cy="0"/>
        </a:xfrm>
      </p:grpSpPr>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685800" y="2130425"/>
            <a:ext cx="7772400" cy="1470025"/>
          </a:xfrm>
        </p:spPr>
        <p:txBody>
          <a:bodyPr/>
          <a:lstStyle/>
          <a:p>
            <a:r>
              <a:rPr lang="zh-CN" altLang="en-US"/>
              <a:t>单击此处编辑母版标题样式</a:t>
            </a:r>
          </a:p>
        </p:txBody>
      </p:sp>
      <p:sp>
        <p:nvSpPr>
          <p:cNvPr id="3" name="副标题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lvl1pPr fontAlgn="base">
              <a:spcBef>
                <a:spcPct val="0"/>
              </a:spcBef>
              <a:spcAft>
                <a:spcPct val="0"/>
              </a:spcAft>
              <a:defRPr>
                <a:latin typeface="Arial" pitchFamily="34" charset="0"/>
                <a:ea typeface="宋体" pitchFamily="2" charset="-122"/>
              </a:defRPr>
            </a:lvl1pPr>
          </a:lstStyle>
          <a:p>
            <a:pPr>
              <a:defRPr/>
            </a:pPr>
            <a:endParaRPr lang="zh-CN" altLang="en-US"/>
          </a:p>
        </p:txBody>
      </p:sp>
      <p:sp>
        <p:nvSpPr>
          <p:cNvPr id="5" name="页脚占位符 4"/>
          <p:cNvSpPr>
            <a:spLocks noGrp="1"/>
          </p:cNvSpPr>
          <p:nvPr>
            <p:ph type="ftr" sz="quarter" idx="11"/>
          </p:nvPr>
        </p:nvSpPr>
        <p:spPr/>
        <p:txBody>
          <a:bodyPr/>
          <a:lstStyle>
            <a:lvl1pPr fontAlgn="base">
              <a:spcBef>
                <a:spcPct val="0"/>
              </a:spcBef>
              <a:spcAft>
                <a:spcPct val="0"/>
              </a:spcAft>
              <a:defRPr>
                <a:latin typeface="Arial" pitchFamily="34" charset="0"/>
                <a:ea typeface="宋体" pitchFamily="2" charset="-122"/>
              </a:defRPr>
            </a:lvl1pPr>
          </a:lstStyle>
          <a:p>
            <a:pPr>
              <a:defRPr/>
            </a:pPr>
            <a:endParaRPr lang="zh-CN" altLang="en-US"/>
          </a:p>
        </p:txBody>
      </p:sp>
      <p:sp>
        <p:nvSpPr>
          <p:cNvPr id="6" name="灯片编号占位符 5"/>
          <p:cNvSpPr>
            <a:spLocks noGrp="1"/>
          </p:cNvSpPr>
          <p:nvPr>
            <p:ph type="sldNum" sz="quarter" idx="12"/>
          </p:nvPr>
        </p:nvSpPr>
        <p:spPr/>
        <p:txBody>
          <a:bodyPr/>
          <a:lstStyle>
            <a:lvl1pPr fontAlgn="base">
              <a:spcBef>
                <a:spcPct val="0"/>
              </a:spcBef>
              <a:spcAft>
                <a:spcPct val="0"/>
              </a:spcAft>
              <a:defRPr>
                <a:latin typeface="Arial" pitchFamily="34" charset="0"/>
                <a:ea typeface="宋体" pitchFamily="2" charset="-122"/>
              </a:defRPr>
            </a:lvl1pPr>
          </a:lstStyle>
          <a:p>
            <a:pPr>
              <a:defRPr/>
            </a:pPr>
            <a:fld id="{4C8D8513-CD30-4714-9C3E-070EFE91A1B0}" type="slidenum">
              <a:rPr lang="zh-CN" altLang="en-US"/>
              <a:pPr>
                <a:defRPr/>
              </a:pPr>
              <a:t>‹#›</a:t>
            </a:fld>
            <a:endParaRPr lang="zh-CN" altLang="en-US"/>
          </a:p>
        </p:txBody>
      </p:sp>
    </p:spTree>
    <p:extLst>
      <p:ext uri="{BB962C8B-B14F-4D97-AF65-F5344CB8AC3E}">
        <p14:creationId xmlns:p14="http://schemas.microsoft.com/office/powerpoint/2010/main" val="4811108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lvl1pPr fontAlgn="base">
              <a:spcBef>
                <a:spcPct val="0"/>
              </a:spcBef>
              <a:spcAft>
                <a:spcPct val="0"/>
              </a:spcAft>
              <a:defRPr>
                <a:latin typeface="Arial" pitchFamily="34" charset="0"/>
                <a:ea typeface="宋体" pitchFamily="2" charset="-122"/>
              </a:defRPr>
            </a:lvl1pPr>
          </a:lstStyle>
          <a:p>
            <a:pPr>
              <a:defRPr/>
            </a:pPr>
            <a:endParaRPr lang="zh-CN" altLang="en-US"/>
          </a:p>
        </p:txBody>
      </p:sp>
      <p:sp>
        <p:nvSpPr>
          <p:cNvPr id="5" name="页脚占位符 4"/>
          <p:cNvSpPr>
            <a:spLocks noGrp="1"/>
          </p:cNvSpPr>
          <p:nvPr>
            <p:ph type="ftr" sz="quarter" idx="11"/>
          </p:nvPr>
        </p:nvSpPr>
        <p:spPr/>
        <p:txBody>
          <a:bodyPr/>
          <a:lstStyle>
            <a:lvl1pPr fontAlgn="base">
              <a:spcBef>
                <a:spcPct val="0"/>
              </a:spcBef>
              <a:spcAft>
                <a:spcPct val="0"/>
              </a:spcAft>
              <a:defRPr>
                <a:latin typeface="Arial" pitchFamily="34" charset="0"/>
                <a:ea typeface="宋体" pitchFamily="2" charset="-122"/>
              </a:defRPr>
            </a:lvl1pPr>
          </a:lstStyle>
          <a:p>
            <a:pPr>
              <a:defRPr/>
            </a:pPr>
            <a:endParaRPr lang="zh-CN" altLang="en-US"/>
          </a:p>
        </p:txBody>
      </p:sp>
      <p:sp>
        <p:nvSpPr>
          <p:cNvPr id="6" name="灯片编号占位符 5"/>
          <p:cNvSpPr>
            <a:spLocks noGrp="1"/>
          </p:cNvSpPr>
          <p:nvPr>
            <p:ph type="sldNum" sz="quarter" idx="12"/>
          </p:nvPr>
        </p:nvSpPr>
        <p:spPr/>
        <p:txBody>
          <a:bodyPr/>
          <a:lstStyle>
            <a:lvl1pPr fontAlgn="base">
              <a:spcBef>
                <a:spcPct val="0"/>
              </a:spcBef>
              <a:spcAft>
                <a:spcPct val="0"/>
              </a:spcAft>
              <a:defRPr>
                <a:latin typeface="Arial" pitchFamily="34" charset="0"/>
                <a:ea typeface="宋体" pitchFamily="2" charset="-122"/>
              </a:defRPr>
            </a:lvl1pPr>
          </a:lstStyle>
          <a:p>
            <a:pPr>
              <a:defRPr/>
            </a:pPr>
            <a:fld id="{E96AC684-EE3D-4F26-A96A-2F077197B812}" type="slidenum">
              <a:rPr lang="zh-CN" altLang="en-US"/>
              <a:pPr>
                <a:defRPr/>
              </a:pPr>
              <a:t>‹#›</a:t>
            </a:fld>
            <a:endParaRPr lang="zh-CN" altLang="en-US"/>
          </a:p>
        </p:txBody>
      </p:sp>
    </p:spTree>
    <p:extLst>
      <p:ext uri="{BB962C8B-B14F-4D97-AF65-F5344CB8AC3E}">
        <p14:creationId xmlns:p14="http://schemas.microsoft.com/office/powerpoint/2010/main" val="39444058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a:t>单击此处编辑母版标题样式</a:t>
            </a:r>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lvl1pPr fontAlgn="base">
              <a:spcBef>
                <a:spcPct val="0"/>
              </a:spcBef>
              <a:spcAft>
                <a:spcPct val="0"/>
              </a:spcAft>
              <a:defRPr>
                <a:latin typeface="Arial" pitchFamily="34" charset="0"/>
                <a:ea typeface="宋体" pitchFamily="2" charset="-122"/>
              </a:defRPr>
            </a:lvl1pPr>
          </a:lstStyle>
          <a:p>
            <a:pPr>
              <a:defRPr/>
            </a:pPr>
            <a:endParaRPr lang="zh-CN" altLang="en-US"/>
          </a:p>
        </p:txBody>
      </p:sp>
      <p:sp>
        <p:nvSpPr>
          <p:cNvPr id="5" name="页脚占位符 4"/>
          <p:cNvSpPr>
            <a:spLocks noGrp="1"/>
          </p:cNvSpPr>
          <p:nvPr>
            <p:ph type="ftr" sz="quarter" idx="11"/>
          </p:nvPr>
        </p:nvSpPr>
        <p:spPr/>
        <p:txBody>
          <a:bodyPr/>
          <a:lstStyle>
            <a:lvl1pPr fontAlgn="base">
              <a:spcBef>
                <a:spcPct val="0"/>
              </a:spcBef>
              <a:spcAft>
                <a:spcPct val="0"/>
              </a:spcAft>
              <a:defRPr>
                <a:latin typeface="Arial" pitchFamily="34" charset="0"/>
                <a:ea typeface="宋体" pitchFamily="2" charset="-122"/>
              </a:defRPr>
            </a:lvl1pPr>
          </a:lstStyle>
          <a:p>
            <a:pPr>
              <a:defRPr/>
            </a:pPr>
            <a:endParaRPr lang="zh-CN" altLang="en-US"/>
          </a:p>
        </p:txBody>
      </p:sp>
      <p:sp>
        <p:nvSpPr>
          <p:cNvPr id="6" name="灯片编号占位符 5"/>
          <p:cNvSpPr>
            <a:spLocks noGrp="1"/>
          </p:cNvSpPr>
          <p:nvPr>
            <p:ph type="sldNum" sz="quarter" idx="12"/>
          </p:nvPr>
        </p:nvSpPr>
        <p:spPr/>
        <p:txBody>
          <a:bodyPr/>
          <a:lstStyle>
            <a:lvl1pPr fontAlgn="base">
              <a:spcBef>
                <a:spcPct val="0"/>
              </a:spcBef>
              <a:spcAft>
                <a:spcPct val="0"/>
              </a:spcAft>
              <a:defRPr>
                <a:latin typeface="Arial" pitchFamily="34" charset="0"/>
                <a:ea typeface="宋体" pitchFamily="2" charset="-122"/>
              </a:defRPr>
            </a:lvl1pPr>
          </a:lstStyle>
          <a:p>
            <a:pPr>
              <a:defRPr/>
            </a:pPr>
            <a:fld id="{374A3E05-19E0-44F7-BC47-C0367ADD6794}" type="slidenum">
              <a:rPr lang="zh-CN" altLang="en-US"/>
              <a:pPr>
                <a:defRPr/>
              </a:pPr>
              <a:t>‹#›</a:t>
            </a:fld>
            <a:endParaRPr lang="zh-CN" altLang="en-US"/>
          </a:p>
        </p:txBody>
      </p:sp>
    </p:spTree>
    <p:extLst>
      <p:ext uri="{BB962C8B-B14F-4D97-AF65-F5344CB8AC3E}">
        <p14:creationId xmlns:p14="http://schemas.microsoft.com/office/powerpoint/2010/main" val="4502333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lvl1pPr fontAlgn="base">
              <a:spcBef>
                <a:spcPct val="0"/>
              </a:spcBef>
              <a:spcAft>
                <a:spcPct val="0"/>
              </a:spcAft>
              <a:defRPr>
                <a:latin typeface="Arial" pitchFamily="34" charset="0"/>
                <a:ea typeface="宋体" pitchFamily="2" charset="-122"/>
              </a:defRPr>
            </a:lvl1pPr>
          </a:lstStyle>
          <a:p>
            <a:pPr>
              <a:defRPr/>
            </a:pPr>
            <a:endParaRPr lang="zh-CN" altLang="en-US"/>
          </a:p>
        </p:txBody>
      </p:sp>
      <p:sp>
        <p:nvSpPr>
          <p:cNvPr id="6" name="页脚占位符 5"/>
          <p:cNvSpPr>
            <a:spLocks noGrp="1"/>
          </p:cNvSpPr>
          <p:nvPr>
            <p:ph type="ftr" sz="quarter" idx="11"/>
          </p:nvPr>
        </p:nvSpPr>
        <p:spPr/>
        <p:txBody>
          <a:bodyPr/>
          <a:lstStyle>
            <a:lvl1pPr fontAlgn="base">
              <a:spcBef>
                <a:spcPct val="0"/>
              </a:spcBef>
              <a:spcAft>
                <a:spcPct val="0"/>
              </a:spcAft>
              <a:defRPr>
                <a:latin typeface="Arial" pitchFamily="34" charset="0"/>
                <a:ea typeface="宋体" pitchFamily="2" charset="-122"/>
              </a:defRPr>
            </a:lvl1pPr>
          </a:lstStyle>
          <a:p>
            <a:pPr>
              <a:defRPr/>
            </a:pPr>
            <a:endParaRPr lang="zh-CN" altLang="en-US"/>
          </a:p>
        </p:txBody>
      </p:sp>
      <p:sp>
        <p:nvSpPr>
          <p:cNvPr id="7" name="灯片编号占位符 6"/>
          <p:cNvSpPr>
            <a:spLocks noGrp="1"/>
          </p:cNvSpPr>
          <p:nvPr>
            <p:ph type="sldNum" sz="quarter" idx="12"/>
          </p:nvPr>
        </p:nvSpPr>
        <p:spPr/>
        <p:txBody>
          <a:bodyPr/>
          <a:lstStyle>
            <a:lvl1pPr fontAlgn="base">
              <a:spcBef>
                <a:spcPct val="0"/>
              </a:spcBef>
              <a:spcAft>
                <a:spcPct val="0"/>
              </a:spcAft>
              <a:defRPr>
                <a:latin typeface="Arial" pitchFamily="34" charset="0"/>
                <a:ea typeface="宋体" pitchFamily="2" charset="-122"/>
              </a:defRPr>
            </a:lvl1pPr>
          </a:lstStyle>
          <a:p>
            <a:pPr>
              <a:defRPr/>
            </a:pPr>
            <a:fld id="{4A2E2399-51D3-4DD6-8F22-B472E53ABE85}" type="slidenum">
              <a:rPr lang="zh-CN" altLang="en-US"/>
              <a:pPr>
                <a:defRPr/>
              </a:pPr>
              <a:t>‹#›</a:t>
            </a:fld>
            <a:endParaRPr lang="zh-CN" altLang="en-US"/>
          </a:p>
        </p:txBody>
      </p:sp>
    </p:spTree>
    <p:extLst>
      <p:ext uri="{BB962C8B-B14F-4D97-AF65-F5344CB8AC3E}">
        <p14:creationId xmlns:p14="http://schemas.microsoft.com/office/powerpoint/2010/main" val="15772737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lvl1pPr fontAlgn="base">
              <a:spcBef>
                <a:spcPct val="0"/>
              </a:spcBef>
              <a:spcAft>
                <a:spcPct val="0"/>
              </a:spcAft>
              <a:defRPr>
                <a:latin typeface="Arial" pitchFamily="34" charset="0"/>
                <a:ea typeface="宋体" pitchFamily="2" charset="-122"/>
              </a:defRPr>
            </a:lvl1pPr>
          </a:lstStyle>
          <a:p>
            <a:pPr>
              <a:defRPr/>
            </a:pPr>
            <a:endParaRPr lang="zh-CN" altLang="en-US"/>
          </a:p>
        </p:txBody>
      </p:sp>
      <p:sp>
        <p:nvSpPr>
          <p:cNvPr id="8" name="页脚占位符 7"/>
          <p:cNvSpPr>
            <a:spLocks noGrp="1"/>
          </p:cNvSpPr>
          <p:nvPr>
            <p:ph type="ftr" sz="quarter" idx="11"/>
          </p:nvPr>
        </p:nvSpPr>
        <p:spPr/>
        <p:txBody>
          <a:bodyPr/>
          <a:lstStyle>
            <a:lvl1pPr fontAlgn="base">
              <a:spcBef>
                <a:spcPct val="0"/>
              </a:spcBef>
              <a:spcAft>
                <a:spcPct val="0"/>
              </a:spcAft>
              <a:defRPr>
                <a:latin typeface="Arial" pitchFamily="34" charset="0"/>
                <a:ea typeface="宋体" pitchFamily="2" charset="-122"/>
              </a:defRPr>
            </a:lvl1pPr>
          </a:lstStyle>
          <a:p>
            <a:pPr>
              <a:defRPr/>
            </a:pPr>
            <a:endParaRPr lang="zh-CN" altLang="en-US"/>
          </a:p>
        </p:txBody>
      </p:sp>
      <p:sp>
        <p:nvSpPr>
          <p:cNvPr id="9" name="灯片编号占位符 8"/>
          <p:cNvSpPr>
            <a:spLocks noGrp="1"/>
          </p:cNvSpPr>
          <p:nvPr>
            <p:ph type="sldNum" sz="quarter" idx="12"/>
          </p:nvPr>
        </p:nvSpPr>
        <p:spPr/>
        <p:txBody>
          <a:bodyPr/>
          <a:lstStyle>
            <a:lvl1pPr fontAlgn="base">
              <a:spcBef>
                <a:spcPct val="0"/>
              </a:spcBef>
              <a:spcAft>
                <a:spcPct val="0"/>
              </a:spcAft>
              <a:defRPr>
                <a:latin typeface="Arial" pitchFamily="34" charset="0"/>
                <a:ea typeface="宋体" pitchFamily="2" charset="-122"/>
              </a:defRPr>
            </a:lvl1pPr>
          </a:lstStyle>
          <a:p>
            <a:pPr>
              <a:defRPr/>
            </a:pPr>
            <a:fld id="{AA076700-D114-4AF3-9C83-FCC6692425A7}" type="slidenum">
              <a:rPr lang="zh-CN" altLang="en-US"/>
              <a:pPr>
                <a:defRPr/>
              </a:pPr>
              <a:t>‹#›</a:t>
            </a:fld>
            <a:endParaRPr lang="zh-CN" altLang="en-US"/>
          </a:p>
        </p:txBody>
      </p:sp>
    </p:spTree>
    <p:extLst>
      <p:ext uri="{BB962C8B-B14F-4D97-AF65-F5344CB8AC3E}">
        <p14:creationId xmlns:p14="http://schemas.microsoft.com/office/powerpoint/2010/main" val="3842164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lvl1pPr fontAlgn="base">
              <a:spcBef>
                <a:spcPct val="0"/>
              </a:spcBef>
              <a:spcAft>
                <a:spcPct val="0"/>
              </a:spcAft>
              <a:defRPr>
                <a:latin typeface="Arial" pitchFamily="34" charset="0"/>
                <a:ea typeface="宋体" pitchFamily="2" charset="-122"/>
              </a:defRPr>
            </a:lvl1pPr>
          </a:lstStyle>
          <a:p>
            <a:pPr>
              <a:defRPr/>
            </a:pPr>
            <a:endParaRPr lang="zh-CN" altLang="en-US"/>
          </a:p>
        </p:txBody>
      </p:sp>
      <p:sp>
        <p:nvSpPr>
          <p:cNvPr id="4" name="页脚占位符 3"/>
          <p:cNvSpPr>
            <a:spLocks noGrp="1"/>
          </p:cNvSpPr>
          <p:nvPr>
            <p:ph type="ftr" sz="quarter" idx="11"/>
          </p:nvPr>
        </p:nvSpPr>
        <p:spPr/>
        <p:txBody>
          <a:bodyPr/>
          <a:lstStyle>
            <a:lvl1pPr fontAlgn="base">
              <a:spcBef>
                <a:spcPct val="0"/>
              </a:spcBef>
              <a:spcAft>
                <a:spcPct val="0"/>
              </a:spcAft>
              <a:defRPr>
                <a:latin typeface="Arial" pitchFamily="34" charset="0"/>
                <a:ea typeface="宋体" pitchFamily="2" charset="-122"/>
              </a:defRPr>
            </a:lvl1pPr>
          </a:lstStyle>
          <a:p>
            <a:pPr>
              <a:defRPr/>
            </a:pPr>
            <a:endParaRPr lang="zh-CN" altLang="en-US"/>
          </a:p>
        </p:txBody>
      </p:sp>
      <p:sp>
        <p:nvSpPr>
          <p:cNvPr id="5" name="灯片编号占位符 4"/>
          <p:cNvSpPr>
            <a:spLocks noGrp="1"/>
          </p:cNvSpPr>
          <p:nvPr>
            <p:ph type="sldNum" sz="quarter" idx="12"/>
          </p:nvPr>
        </p:nvSpPr>
        <p:spPr/>
        <p:txBody>
          <a:bodyPr/>
          <a:lstStyle>
            <a:lvl1pPr fontAlgn="base">
              <a:spcBef>
                <a:spcPct val="0"/>
              </a:spcBef>
              <a:spcAft>
                <a:spcPct val="0"/>
              </a:spcAft>
              <a:defRPr>
                <a:latin typeface="Arial" pitchFamily="34" charset="0"/>
                <a:ea typeface="宋体" pitchFamily="2" charset="-122"/>
              </a:defRPr>
            </a:lvl1pPr>
          </a:lstStyle>
          <a:p>
            <a:pPr>
              <a:defRPr/>
            </a:pPr>
            <a:fld id="{A458F501-828F-43CF-B1AE-902B073307EB}" type="slidenum">
              <a:rPr lang="zh-CN" altLang="en-US"/>
              <a:pPr>
                <a:defRPr/>
              </a:pPr>
              <a:t>‹#›</a:t>
            </a:fld>
            <a:endParaRPr lang="zh-CN" altLang="en-US"/>
          </a:p>
        </p:txBody>
      </p:sp>
    </p:spTree>
    <p:extLst>
      <p:ext uri="{BB962C8B-B14F-4D97-AF65-F5344CB8AC3E}">
        <p14:creationId xmlns:p14="http://schemas.microsoft.com/office/powerpoint/2010/main" val="184976017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lvl1pPr fontAlgn="base">
              <a:spcBef>
                <a:spcPct val="0"/>
              </a:spcBef>
              <a:spcAft>
                <a:spcPct val="0"/>
              </a:spcAft>
              <a:defRPr>
                <a:latin typeface="Arial" pitchFamily="34" charset="0"/>
                <a:ea typeface="宋体" pitchFamily="2" charset="-122"/>
              </a:defRPr>
            </a:lvl1pPr>
          </a:lstStyle>
          <a:p>
            <a:pPr>
              <a:defRPr/>
            </a:pPr>
            <a:endParaRPr lang="zh-CN" altLang="en-US"/>
          </a:p>
        </p:txBody>
      </p:sp>
      <p:sp>
        <p:nvSpPr>
          <p:cNvPr id="3" name="页脚占位符 2"/>
          <p:cNvSpPr>
            <a:spLocks noGrp="1"/>
          </p:cNvSpPr>
          <p:nvPr>
            <p:ph type="ftr" sz="quarter" idx="11"/>
          </p:nvPr>
        </p:nvSpPr>
        <p:spPr/>
        <p:txBody>
          <a:bodyPr/>
          <a:lstStyle>
            <a:lvl1pPr fontAlgn="base">
              <a:spcBef>
                <a:spcPct val="0"/>
              </a:spcBef>
              <a:spcAft>
                <a:spcPct val="0"/>
              </a:spcAft>
              <a:defRPr>
                <a:latin typeface="Arial" pitchFamily="34" charset="0"/>
                <a:ea typeface="宋体" pitchFamily="2" charset="-122"/>
              </a:defRPr>
            </a:lvl1pPr>
          </a:lstStyle>
          <a:p>
            <a:pPr>
              <a:defRPr/>
            </a:pPr>
            <a:endParaRPr lang="zh-CN" altLang="en-US"/>
          </a:p>
        </p:txBody>
      </p:sp>
      <p:sp>
        <p:nvSpPr>
          <p:cNvPr id="4" name="灯片编号占位符 3"/>
          <p:cNvSpPr>
            <a:spLocks noGrp="1"/>
          </p:cNvSpPr>
          <p:nvPr>
            <p:ph type="sldNum" sz="quarter" idx="12"/>
          </p:nvPr>
        </p:nvSpPr>
        <p:spPr/>
        <p:txBody>
          <a:bodyPr/>
          <a:lstStyle>
            <a:lvl1pPr fontAlgn="base">
              <a:spcBef>
                <a:spcPct val="0"/>
              </a:spcBef>
              <a:spcAft>
                <a:spcPct val="0"/>
              </a:spcAft>
              <a:defRPr>
                <a:latin typeface="Arial" pitchFamily="34" charset="0"/>
                <a:ea typeface="宋体" pitchFamily="2" charset="-122"/>
              </a:defRPr>
            </a:lvl1pPr>
          </a:lstStyle>
          <a:p>
            <a:pPr>
              <a:defRPr/>
            </a:pPr>
            <a:fld id="{E0012A8A-638F-4F2E-A5A2-F250E0C44D9E}" type="slidenum">
              <a:rPr lang="zh-CN" altLang="en-US"/>
              <a:pPr>
                <a:defRPr/>
              </a:pPr>
              <a:t>‹#›</a:t>
            </a:fld>
            <a:endParaRPr lang="zh-CN" altLang="en-US"/>
          </a:p>
        </p:txBody>
      </p:sp>
    </p:spTree>
    <p:extLst>
      <p:ext uri="{BB962C8B-B14F-4D97-AF65-F5344CB8AC3E}">
        <p14:creationId xmlns:p14="http://schemas.microsoft.com/office/powerpoint/2010/main" val="3729393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a:t>单击此处编辑母版标题样式</a:t>
            </a:r>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日期占位符 4"/>
          <p:cNvSpPr>
            <a:spLocks noGrp="1"/>
          </p:cNvSpPr>
          <p:nvPr>
            <p:ph type="dt" sz="half" idx="10"/>
          </p:nvPr>
        </p:nvSpPr>
        <p:spPr/>
        <p:txBody>
          <a:bodyPr/>
          <a:lstStyle>
            <a:lvl1pPr fontAlgn="base">
              <a:spcBef>
                <a:spcPct val="0"/>
              </a:spcBef>
              <a:spcAft>
                <a:spcPct val="0"/>
              </a:spcAft>
              <a:defRPr>
                <a:latin typeface="Arial" pitchFamily="34" charset="0"/>
                <a:ea typeface="宋体" pitchFamily="2" charset="-122"/>
              </a:defRPr>
            </a:lvl1pPr>
          </a:lstStyle>
          <a:p>
            <a:pPr>
              <a:defRPr/>
            </a:pPr>
            <a:endParaRPr lang="zh-CN" altLang="en-US"/>
          </a:p>
        </p:txBody>
      </p:sp>
      <p:sp>
        <p:nvSpPr>
          <p:cNvPr id="6" name="页脚占位符 5"/>
          <p:cNvSpPr>
            <a:spLocks noGrp="1"/>
          </p:cNvSpPr>
          <p:nvPr>
            <p:ph type="ftr" sz="quarter" idx="11"/>
          </p:nvPr>
        </p:nvSpPr>
        <p:spPr/>
        <p:txBody>
          <a:bodyPr/>
          <a:lstStyle>
            <a:lvl1pPr fontAlgn="base">
              <a:spcBef>
                <a:spcPct val="0"/>
              </a:spcBef>
              <a:spcAft>
                <a:spcPct val="0"/>
              </a:spcAft>
              <a:defRPr>
                <a:latin typeface="Arial" pitchFamily="34" charset="0"/>
                <a:ea typeface="宋体" pitchFamily="2" charset="-122"/>
              </a:defRPr>
            </a:lvl1pPr>
          </a:lstStyle>
          <a:p>
            <a:pPr>
              <a:defRPr/>
            </a:pPr>
            <a:endParaRPr lang="zh-CN" altLang="en-US"/>
          </a:p>
        </p:txBody>
      </p:sp>
      <p:sp>
        <p:nvSpPr>
          <p:cNvPr id="7" name="灯片编号占位符 6"/>
          <p:cNvSpPr>
            <a:spLocks noGrp="1"/>
          </p:cNvSpPr>
          <p:nvPr>
            <p:ph type="sldNum" sz="quarter" idx="12"/>
          </p:nvPr>
        </p:nvSpPr>
        <p:spPr/>
        <p:txBody>
          <a:bodyPr/>
          <a:lstStyle>
            <a:lvl1pPr fontAlgn="base">
              <a:spcBef>
                <a:spcPct val="0"/>
              </a:spcBef>
              <a:spcAft>
                <a:spcPct val="0"/>
              </a:spcAft>
              <a:defRPr>
                <a:latin typeface="Arial" pitchFamily="34" charset="0"/>
                <a:ea typeface="宋体" pitchFamily="2" charset="-122"/>
              </a:defRPr>
            </a:lvl1pPr>
          </a:lstStyle>
          <a:p>
            <a:pPr>
              <a:defRPr/>
            </a:pPr>
            <a:fld id="{980068C8-D3E9-4C86-B96E-0AD603F0B129}" type="slidenum">
              <a:rPr lang="zh-CN" altLang="en-US"/>
              <a:pPr>
                <a:defRPr/>
              </a:pPr>
              <a:t>‹#›</a:t>
            </a:fld>
            <a:endParaRPr lang="zh-CN" altLang="en-US"/>
          </a:p>
        </p:txBody>
      </p:sp>
    </p:spTree>
    <p:extLst>
      <p:ext uri="{BB962C8B-B14F-4D97-AF65-F5344CB8AC3E}">
        <p14:creationId xmlns:p14="http://schemas.microsoft.com/office/powerpoint/2010/main" val="5021480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a:t>单击此处编辑母版标题样式</a:t>
            </a:r>
          </a:p>
        </p:txBody>
      </p:sp>
      <p:sp>
        <p:nvSpPr>
          <p:cNvPr id="3" name="图片占位符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zh-CN" altLang="en-US" noProof="0"/>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日期占位符 4"/>
          <p:cNvSpPr>
            <a:spLocks noGrp="1"/>
          </p:cNvSpPr>
          <p:nvPr>
            <p:ph type="dt" sz="half" idx="10"/>
          </p:nvPr>
        </p:nvSpPr>
        <p:spPr/>
        <p:txBody>
          <a:bodyPr/>
          <a:lstStyle>
            <a:lvl1pPr fontAlgn="base">
              <a:spcBef>
                <a:spcPct val="0"/>
              </a:spcBef>
              <a:spcAft>
                <a:spcPct val="0"/>
              </a:spcAft>
              <a:defRPr>
                <a:latin typeface="Arial" pitchFamily="34" charset="0"/>
                <a:ea typeface="宋体" pitchFamily="2" charset="-122"/>
              </a:defRPr>
            </a:lvl1pPr>
          </a:lstStyle>
          <a:p>
            <a:pPr>
              <a:defRPr/>
            </a:pPr>
            <a:endParaRPr lang="zh-CN" altLang="en-US"/>
          </a:p>
        </p:txBody>
      </p:sp>
      <p:sp>
        <p:nvSpPr>
          <p:cNvPr id="6" name="页脚占位符 5"/>
          <p:cNvSpPr>
            <a:spLocks noGrp="1"/>
          </p:cNvSpPr>
          <p:nvPr>
            <p:ph type="ftr" sz="quarter" idx="11"/>
          </p:nvPr>
        </p:nvSpPr>
        <p:spPr/>
        <p:txBody>
          <a:bodyPr/>
          <a:lstStyle>
            <a:lvl1pPr fontAlgn="base">
              <a:spcBef>
                <a:spcPct val="0"/>
              </a:spcBef>
              <a:spcAft>
                <a:spcPct val="0"/>
              </a:spcAft>
              <a:defRPr>
                <a:latin typeface="Arial" pitchFamily="34" charset="0"/>
                <a:ea typeface="宋体" pitchFamily="2" charset="-122"/>
              </a:defRPr>
            </a:lvl1pPr>
          </a:lstStyle>
          <a:p>
            <a:pPr>
              <a:defRPr/>
            </a:pPr>
            <a:endParaRPr lang="zh-CN" altLang="en-US"/>
          </a:p>
        </p:txBody>
      </p:sp>
      <p:sp>
        <p:nvSpPr>
          <p:cNvPr id="7" name="灯片编号占位符 6"/>
          <p:cNvSpPr>
            <a:spLocks noGrp="1"/>
          </p:cNvSpPr>
          <p:nvPr>
            <p:ph type="sldNum" sz="quarter" idx="12"/>
          </p:nvPr>
        </p:nvSpPr>
        <p:spPr/>
        <p:txBody>
          <a:bodyPr/>
          <a:lstStyle>
            <a:lvl1pPr fontAlgn="base">
              <a:spcBef>
                <a:spcPct val="0"/>
              </a:spcBef>
              <a:spcAft>
                <a:spcPct val="0"/>
              </a:spcAft>
              <a:defRPr>
                <a:latin typeface="Arial" pitchFamily="34" charset="0"/>
                <a:ea typeface="宋体" pitchFamily="2" charset="-122"/>
              </a:defRPr>
            </a:lvl1pPr>
          </a:lstStyle>
          <a:p>
            <a:pPr>
              <a:defRPr/>
            </a:pPr>
            <a:fld id="{5D662DFE-08CA-408C-BB8A-15552301B451}" type="slidenum">
              <a:rPr lang="zh-CN" altLang="en-US"/>
              <a:pPr>
                <a:defRPr/>
              </a:pPr>
              <a:t>‹#›</a:t>
            </a:fld>
            <a:endParaRPr lang="zh-CN" altLang="en-US"/>
          </a:p>
        </p:txBody>
      </p:sp>
    </p:spTree>
    <p:extLst>
      <p:ext uri="{BB962C8B-B14F-4D97-AF65-F5344CB8AC3E}">
        <p14:creationId xmlns:p14="http://schemas.microsoft.com/office/powerpoint/2010/main" val="3560127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lvl1pPr fontAlgn="base">
              <a:spcBef>
                <a:spcPct val="0"/>
              </a:spcBef>
              <a:spcAft>
                <a:spcPct val="0"/>
              </a:spcAft>
              <a:defRPr>
                <a:latin typeface="Arial" pitchFamily="34" charset="0"/>
                <a:ea typeface="宋体" pitchFamily="2" charset="-122"/>
              </a:defRPr>
            </a:lvl1pPr>
          </a:lstStyle>
          <a:p>
            <a:pPr>
              <a:defRPr/>
            </a:pPr>
            <a:endParaRPr lang="zh-CN" altLang="en-US"/>
          </a:p>
        </p:txBody>
      </p:sp>
      <p:sp>
        <p:nvSpPr>
          <p:cNvPr id="5" name="页脚占位符 4"/>
          <p:cNvSpPr>
            <a:spLocks noGrp="1"/>
          </p:cNvSpPr>
          <p:nvPr>
            <p:ph type="ftr" sz="quarter" idx="11"/>
          </p:nvPr>
        </p:nvSpPr>
        <p:spPr/>
        <p:txBody>
          <a:bodyPr/>
          <a:lstStyle>
            <a:lvl1pPr fontAlgn="base">
              <a:spcBef>
                <a:spcPct val="0"/>
              </a:spcBef>
              <a:spcAft>
                <a:spcPct val="0"/>
              </a:spcAft>
              <a:defRPr>
                <a:latin typeface="Arial" pitchFamily="34" charset="0"/>
                <a:ea typeface="宋体" pitchFamily="2" charset="-122"/>
              </a:defRPr>
            </a:lvl1pPr>
          </a:lstStyle>
          <a:p>
            <a:pPr>
              <a:defRPr/>
            </a:pPr>
            <a:endParaRPr lang="zh-CN" altLang="en-US"/>
          </a:p>
        </p:txBody>
      </p:sp>
      <p:sp>
        <p:nvSpPr>
          <p:cNvPr id="6" name="灯片编号占位符 5"/>
          <p:cNvSpPr>
            <a:spLocks noGrp="1"/>
          </p:cNvSpPr>
          <p:nvPr>
            <p:ph type="sldNum" sz="quarter" idx="12"/>
          </p:nvPr>
        </p:nvSpPr>
        <p:spPr/>
        <p:txBody>
          <a:bodyPr/>
          <a:lstStyle>
            <a:lvl1pPr fontAlgn="base">
              <a:spcBef>
                <a:spcPct val="0"/>
              </a:spcBef>
              <a:spcAft>
                <a:spcPct val="0"/>
              </a:spcAft>
              <a:defRPr>
                <a:latin typeface="Arial" pitchFamily="34" charset="0"/>
                <a:ea typeface="宋体" pitchFamily="2" charset="-122"/>
              </a:defRPr>
            </a:lvl1pPr>
          </a:lstStyle>
          <a:p>
            <a:pPr>
              <a:defRPr/>
            </a:pPr>
            <a:fld id="{CBFA1A98-7CC8-42FC-AE42-750047EC5E15}" type="slidenum">
              <a:rPr lang="zh-CN" altLang="en-US"/>
              <a:pPr>
                <a:defRPr/>
              </a:pPr>
              <a:t>‹#›</a:t>
            </a:fld>
            <a:endParaRPr lang="zh-CN" altLang="en-US"/>
          </a:p>
        </p:txBody>
      </p:sp>
    </p:spTree>
    <p:extLst>
      <p:ext uri="{BB962C8B-B14F-4D97-AF65-F5344CB8AC3E}">
        <p14:creationId xmlns:p14="http://schemas.microsoft.com/office/powerpoint/2010/main" val="397941712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6629400" y="274638"/>
            <a:ext cx="2057400" cy="5851525"/>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457200" y="274638"/>
            <a:ext cx="6019800" cy="5851525"/>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lvl1pPr fontAlgn="base">
              <a:spcBef>
                <a:spcPct val="0"/>
              </a:spcBef>
              <a:spcAft>
                <a:spcPct val="0"/>
              </a:spcAft>
              <a:defRPr>
                <a:latin typeface="Arial" pitchFamily="34" charset="0"/>
                <a:ea typeface="宋体" pitchFamily="2" charset="-122"/>
              </a:defRPr>
            </a:lvl1pPr>
          </a:lstStyle>
          <a:p>
            <a:pPr>
              <a:defRPr/>
            </a:pPr>
            <a:endParaRPr lang="zh-CN" altLang="en-US"/>
          </a:p>
        </p:txBody>
      </p:sp>
      <p:sp>
        <p:nvSpPr>
          <p:cNvPr id="5" name="页脚占位符 4"/>
          <p:cNvSpPr>
            <a:spLocks noGrp="1"/>
          </p:cNvSpPr>
          <p:nvPr>
            <p:ph type="ftr" sz="quarter" idx="11"/>
          </p:nvPr>
        </p:nvSpPr>
        <p:spPr/>
        <p:txBody>
          <a:bodyPr/>
          <a:lstStyle>
            <a:lvl1pPr fontAlgn="base">
              <a:spcBef>
                <a:spcPct val="0"/>
              </a:spcBef>
              <a:spcAft>
                <a:spcPct val="0"/>
              </a:spcAft>
              <a:defRPr>
                <a:latin typeface="Arial" pitchFamily="34" charset="0"/>
                <a:ea typeface="宋体" pitchFamily="2" charset="-122"/>
              </a:defRPr>
            </a:lvl1pPr>
          </a:lstStyle>
          <a:p>
            <a:pPr>
              <a:defRPr/>
            </a:pPr>
            <a:endParaRPr lang="zh-CN" altLang="en-US"/>
          </a:p>
        </p:txBody>
      </p:sp>
      <p:sp>
        <p:nvSpPr>
          <p:cNvPr id="6" name="灯片编号占位符 5"/>
          <p:cNvSpPr>
            <a:spLocks noGrp="1"/>
          </p:cNvSpPr>
          <p:nvPr>
            <p:ph type="sldNum" sz="quarter" idx="12"/>
          </p:nvPr>
        </p:nvSpPr>
        <p:spPr/>
        <p:txBody>
          <a:bodyPr/>
          <a:lstStyle>
            <a:lvl1pPr fontAlgn="base">
              <a:spcBef>
                <a:spcPct val="0"/>
              </a:spcBef>
              <a:spcAft>
                <a:spcPct val="0"/>
              </a:spcAft>
              <a:defRPr>
                <a:latin typeface="Arial" pitchFamily="34" charset="0"/>
                <a:ea typeface="宋体" pitchFamily="2" charset="-122"/>
              </a:defRPr>
            </a:lvl1pPr>
          </a:lstStyle>
          <a:p>
            <a:pPr>
              <a:defRPr/>
            </a:pPr>
            <a:fld id="{2ECF9DC9-626A-46AF-BAB7-8215522FCFF9}" type="slidenum">
              <a:rPr lang="zh-CN" altLang="en-US"/>
              <a:pPr>
                <a:defRPr/>
              </a:pPr>
              <a:t>‹#›</a:t>
            </a:fld>
            <a:endParaRPr lang="zh-CN" altLang="en-US"/>
          </a:p>
        </p:txBody>
      </p:sp>
    </p:spTree>
    <p:extLst>
      <p:ext uri="{BB962C8B-B14F-4D97-AF65-F5344CB8AC3E}">
        <p14:creationId xmlns:p14="http://schemas.microsoft.com/office/powerpoint/2010/main" val="298738433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Only">
  <p:cSld name="内容">
    <p:spTree>
      <p:nvGrpSpPr>
        <p:cNvPr id="1" name=""/>
        <p:cNvGrpSpPr/>
        <p:nvPr/>
      </p:nvGrpSpPr>
      <p:grpSpPr>
        <a:xfrm>
          <a:off x="0" y="0"/>
          <a:ext cx="0" cy="0"/>
          <a:chOff x="0" y="0"/>
          <a:chExt cx="0" cy="0"/>
        </a:xfrm>
      </p:grpSpPr>
      <p:sp>
        <p:nvSpPr>
          <p:cNvPr id="2" name="内容占位符 1"/>
          <p:cNvSpPr>
            <a:spLocks noGrp="1"/>
          </p:cNvSpPr>
          <p:nvPr>
            <p:ph/>
          </p:nvPr>
        </p:nvSpPr>
        <p:spPr>
          <a:xfrm>
            <a:off x="457200" y="277813"/>
            <a:ext cx="8229600" cy="5853112"/>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3" name="灯片编号占位符 2"/>
          <p:cNvSpPr>
            <a:spLocks noGrp="1"/>
          </p:cNvSpPr>
          <p:nvPr>
            <p:ph type="sldNum" sz="quarter" idx="10"/>
          </p:nvPr>
        </p:nvSpPr>
        <p:spPr>
          <a:xfrm>
            <a:off x="6553200" y="6243638"/>
            <a:ext cx="2133600" cy="457200"/>
          </a:xfrm>
        </p:spPr>
        <p:txBody>
          <a:bodyPr/>
          <a:lstStyle>
            <a:lvl1pPr fontAlgn="base">
              <a:spcBef>
                <a:spcPct val="0"/>
              </a:spcBef>
              <a:spcAft>
                <a:spcPct val="0"/>
              </a:spcAft>
              <a:defRPr>
                <a:latin typeface="Arial" pitchFamily="34" charset="0"/>
                <a:ea typeface="宋体" pitchFamily="2" charset="-122"/>
              </a:defRPr>
            </a:lvl1pPr>
          </a:lstStyle>
          <a:p>
            <a:pPr>
              <a:defRPr/>
            </a:pPr>
            <a:fld id="{D237954B-F3C3-419F-BCB6-CA9ADF83B5A3}" type="slidenum">
              <a:rPr lang="en-US" altLang="zh-CN"/>
              <a:pPr>
                <a:defRPr/>
              </a:pPr>
              <a:t>‹#›</a:t>
            </a:fld>
            <a:endParaRPr lang="en-US" altLang="zh-CN"/>
          </a:p>
        </p:txBody>
      </p:sp>
    </p:spTree>
    <p:extLst>
      <p:ext uri="{BB962C8B-B14F-4D97-AF65-F5344CB8AC3E}">
        <p14:creationId xmlns:p14="http://schemas.microsoft.com/office/powerpoint/2010/main" val="311237591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2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287794171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zh-CN" altLang="en-US"/>
              <a:t>单击此处编辑母版标题样式</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en-US" dirty="0"/>
          </a:p>
        </p:txBody>
      </p:sp>
      <p:sp>
        <p:nvSpPr>
          <p:cNvPr id="4" name="Date Placeholder 3"/>
          <p:cNvSpPr>
            <a:spLocks noGrp="1"/>
          </p:cNvSpPr>
          <p:nvPr>
            <p:ph type="dt" sz="half" idx="10"/>
          </p:nvPr>
        </p:nvSpPr>
        <p:spPr/>
        <p:txBody>
          <a:bodyPr/>
          <a:lstStyle/>
          <a:p>
            <a:fld id="{37EF66A4-6A2D-41BA-BBA9-BB9C4BCF7428}" type="datetime1">
              <a:rPr lang="zh-CN" altLang="en-US" smtClean="0"/>
              <a:t>2025/9/10</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1269E00-312B-4B16-8BE5-8CE7DC18930C}" type="slidenum">
              <a:rPr lang="zh-CN" altLang="en-US" smtClean="0"/>
              <a:t>‹#›</a:t>
            </a:fld>
            <a:endParaRPr lang="zh-CN" altLang="en-US"/>
          </a:p>
        </p:txBody>
      </p:sp>
      <p:pic>
        <p:nvPicPr>
          <p:cNvPr id="8" name="Picture 16">
            <a:extLst>
              <a:ext uri="{FF2B5EF4-FFF2-40B4-BE49-F238E27FC236}">
                <a16:creationId xmlns:a16="http://schemas.microsoft.com/office/drawing/2014/main" id="{C1D1BBBE-DF90-4882-8054-533E91D6139A}"/>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20463" y="5962651"/>
            <a:ext cx="771525" cy="78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p:spPr>
      </p:pic>
    </p:spTree>
    <p:extLst>
      <p:ext uri="{BB962C8B-B14F-4D97-AF65-F5344CB8AC3E}">
        <p14:creationId xmlns:p14="http://schemas.microsoft.com/office/powerpoint/2010/main" val="174530435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5D840E1A-8056-4166-A49D-77CC4188E260}" type="datetime1">
              <a:rPr lang="zh-CN" altLang="en-US" smtClean="0"/>
              <a:t>2025/9/10</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1269E00-312B-4B16-8BE5-8CE7DC18930C}" type="slidenum">
              <a:rPr lang="zh-CN" altLang="en-US" smtClean="0"/>
              <a:t>‹#›</a:t>
            </a:fld>
            <a:endParaRPr lang="zh-CN" altLang="en-US"/>
          </a:p>
        </p:txBody>
      </p:sp>
    </p:spTree>
    <p:extLst>
      <p:ext uri="{BB962C8B-B14F-4D97-AF65-F5344CB8AC3E}">
        <p14:creationId xmlns:p14="http://schemas.microsoft.com/office/powerpoint/2010/main" val="320176402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zh-CN" altLang="en-US"/>
              <a:t>单击此处编辑母版标题样式</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fld id="{37FDC5DE-3F01-4EEF-A889-AC2CCDB3F27B}" type="datetime1">
              <a:rPr lang="zh-CN" altLang="en-US" smtClean="0"/>
              <a:t>2025/9/10</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1269E00-312B-4B16-8BE5-8CE7DC18930C}" type="slidenum">
              <a:rPr lang="zh-CN" altLang="en-US" smtClean="0"/>
              <a:t>‹#›</a:t>
            </a:fld>
            <a:endParaRPr lang="zh-CN" altLang="en-US"/>
          </a:p>
        </p:txBody>
      </p:sp>
    </p:spTree>
    <p:extLst>
      <p:ext uri="{BB962C8B-B14F-4D97-AF65-F5344CB8AC3E}">
        <p14:creationId xmlns:p14="http://schemas.microsoft.com/office/powerpoint/2010/main" val="39682533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Date Placeholder 4"/>
          <p:cNvSpPr>
            <a:spLocks noGrp="1"/>
          </p:cNvSpPr>
          <p:nvPr>
            <p:ph type="dt" sz="half" idx="10"/>
          </p:nvPr>
        </p:nvSpPr>
        <p:spPr/>
        <p:txBody>
          <a:bodyPr/>
          <a:lstStyle/>
          <a:p>
            <a:fld id="{30E4BADC-9925-4F80-BB5C-A9155370E7E1}" type="datetime1">
              <a:rPr lang="zh-CN" altLang="en-US" smtClean="0"/>
              <a:t>2025/9/10</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D1269E00-312B-4B16-8BE5-8CE7DC18930C}" type="slidenum">
              <a:rPr lang="zh-CN" altLang="en-US" smtClean="0"/>
              <a:t>‹#›</a:t>
            </a:fld>
            <a:endParaRPr lang="zh-CN" altLang="en-US"/>
          </a:p>
        </p:txBody>
      </p:sp>
    </p:spTree>
    <p:extLst>
      <p:ext uri="{BB962C8B-B14F-4D97-AF65-F5344CB8AC3E}">
        <p14:creationId xmlns:p14="http://schemas.microsoft.com/office/powerpoint/2010/main" val="35324541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zh-CN" altLang="en-US"/>
              <a:t>单击此处编辑母版标题样式</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Content Placeholder 3"/>
          <p:cNvSpPr>
            <a:spLocks noGrp="1"/>
          </p:cNvSpPr>
          <p:nvPr>
            <p:ph sz="half" idx="2"/>
          </p:nvPr>
        </p:nvSpPr>
        <p:spPr>
          <a:xfrm>
            <a:off x="629842" y="2505075"/>
            <a:ext cx="3868340"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Content Placeholder 5"/>
          <p:cNvSpPr>
            <a:spLocks noGrp="1"/>
          </p:cNvSpPr>
          <p:nvPr>
            <p:ph sz="quarter" idx="4"/>
          </p:nvPr>
        </p:nvSpPr>
        <p:spPr>
          <a:xfrm>
            <a:off x="4629150" y="2505075"/>
            <a:ext cx="3887391"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7" name="Date Placeholder 6"/>
          <p:cNvSpPr>
            <a:spLocks noGrp="1"/>
          </p:cNvSpPr>
          <p:nvPr>
            <p:ph type="dt" sz="half" idx="10"/>
          </p:nvPr>
        </p:nvSpPr>
        <p:spPr/>
        <p:txBody>
          <a:bodyPr/>
          <a:lstStyle/>
          <a:p>
            <a:fld id="{90D556F5-9AE6-4179-97F2-759CB508B306}" type="datetime1">
              <a:rPr lang="zh-CN" altLang="en-US" smtClean="0"/>
              <a:t>2025/9/10</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D1269E00-312B-4B16-8BE5-8CE7DC18930C}" type="slidenum">
              <a:rPr lang="zh-CN" altLang="en-US" smtClean="0"/>
              <a:t>‹#›</a:t>
            </a:fld>
            <a:endParaRPr lang="zh-CN" altLang="en-US"/>
          </a:p>
        </p:txBody>
      </p:sp>
    </p:spTree>
    <p:extLst>
      <p:ext uri="{BB962C8B-B14F-4D97-AF65-F5344CB8AC3E}">
        <p14:creationId xmlns:p14="http://schemas.microsoft.com/office/powerpoint/2010/main" val="11520151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54BD4DB9-AA12-475C-A27C-C444AD103524}" type="datetime1">
              <a:rPr lang="zh-CN" altLang="en-US" smtClean="0"/>
              <a:t>2025/9/10</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D1269E00-312B-4B16-8BE5-8CE7DC18930C}" type="slidenum">
              <a:rPr lang="zh-CN" altLang="en-US" smtClean="0"/>
              <a:t>‹#›</a:t>
            </a:fld>
            <a:endParaRPr lang="zh-CN" altLang="en-US"/>
          </a:p>
        </p:txBody>
      </p:sp>
    </p:spTree>
    <p:extLst>
      <p:ext uri="{BB962C8B-B14F-4D97-AF65-F5344CB8AC3E}">
        <p14:creationId xmlns:p14="http://schemas.microsoft.com/office/powerpoint/2010/main" val="5239192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A68FA5-841B-4CBD-A2FD-C23B2D070C92}" type="datetime1">
              <a:rPr lang="zh-CN" altLang="en-US" smtClean="0"/>
              <a:t>2025/9/10</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D1269E00-312B-4B16-8BE5-8CE7DC18930C}" type="slidenum">
              <a:rPr lang="zh-CN" altLang="en-US" smtClean="0"/>
              <a:t>‹#›</a:t>
            </a:fld>
            <a:endParaRPr lang="zh-CN" altLang="en-US"/>
          </a:p>
        </p:txBody>
      </p:sp>
    </p:spTree>
    <p:extLst>
      <p:ext uri="{BB962C8B-B14F-4D97-AF65-F5344CB8AC3E}">
        <p14:creationId xmlns:p14="http://schemas.microsoft.com/office/powerpoint/2010/main" val="142958693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zh-CN" altLang="en-US"/>
              <a:t>单击此处编辑母版标题样式</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Date Placeholder 4"/>
          <p:cNvSpPr>
            <a:spLocks noGrp="1"/>
          </p:cNvSpPr>
          <p:nvPr>
            <p:ph type="dt" sz="half" idx="10"/>
          </p:nvPr>
        </p:nvSpPr>
        <p:spPr/>
        <p:txBody>
          <a:bodyPr/>
          <a:lstStyle/>
          <a:p>
            <a:fld id="{7B160607-1ECC-4ABD-9F5B-66FC9397BF3C}" type="datetime1">
              <a:rPr lang="zh-CN" altLang="en-US" smtClean="0"/>
              <a:t>2025/9/10</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D1269E00-312B-4B16-8BE5-8CE7DC18930C}" type="slidenum">
              <a:rPr lang="zh-CN" altLang="en-US" smtClean="0"/>
              <a:t>‹#›</a:t>
            </a:fld>
            <a:endParaRPr lang="zh-CN" altLang="en-US"/>
          </a:p>
        </p:txBody>
      </p:sp>
    </p:spTree>
    <p:extLst>
      <p:ext uri="{BB962C8B-B14F-4D97-AF65-F5344CB8AC3E}">
        <p14:creationId xmlns:p14="http://schemas.microsoft.com/office/powerpoint/2010/main" val="175269419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a:t>单击图标添加图片</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Date Placeholder 4"/>
          <p:cNvSpPr>
            <a:spLocks noGrp="1"/>
          </p:cNvSpPr>
          <p:nvPr>
            <p:ph type="dt" sz="half" idx="10"/>
          </p:nvPr>
        </p:nvSpPr>
        <p:spPr/>
        <p:txBody>
          <a:bodyPr/>
          <a:lstStyle/>
          <a:p>
            <a:fld id="{1DFDC286-471A-4EE6-9367-C73162D21956}" type="datetime1">
              <a:rPr lang="zh-CN" altLang="en-US" smtClean="0"/>
              <a:t>2025/9/10</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D1269E00-312B-4B16-8BE5-8CE7DC18930C}" type="slidenum">
              <a:rPr lang="zh-CN" altLang="en-US" smtClean="0"/>
              <a:t>‹#›</a:t>
            </a:fld>
            <a:endParaRPr lang="zh-CN" altLang="en-US"/>
          </a:p>
        </p:txBody>
      </p:sp>
    </p:spTree>
    <p:extLst>
      <p:ext uri="{BB962C8B-B14F-4D97-AF65-F5344CB8AC3E}">
        <p14:creationId xmlns:p14="http://schemas.microsoft.com/office/powerpoint/2010/main" val="118671918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7ECBCA34-F4B5-4A1C-B92E-7260033752D5}" type="datetime1">
              <a:rPr lang="zh-CN" altLang="en-US" smtClean="0"/>
              <a:t>2025/9/10</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1269E00-312B-4B16-8BE5-8CE7DC18930C}" type="slidenum">
              <a:rPr lang="zh-CN" altLang="en-US" smtClean="0"/>
              <a:t>‹#›</a:t>
            </a:fld>
            <a:endParaRPr lang="zh-CN" altLang="en-US"/>
          </a:p>
        </p:txBody>
      </p:sp>
    </p:spTree>
    <p:extLst>
      <p:ext uri="{BB962C8B-B14F-4D97-AF65-F5344CB8AC3E}">
        <p14:creationId xmlns:p14="http://schemas.microsoft.com/office/powerpoint/2010/main" val="143852237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BB9B3CBA-7582-496F-87A4-CE4E29B18F9E}" type="datetime1">
              <a:rPr lang="zh-CN" altLang="en-US" smtClean="0"/>
              <a:t>2025/9/10</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1269E00-312B-4B16-8BE5-8CE7DC18930C}" type="slidenum">
              <a:rPr lang="zh-CN" altLang="en-US" smtClean="0"/>
              <a:t>‹#›</a:t>
            </a:fld>
            <a:endParaRPr lang="zh-CN" altLang="en-US"/>
          </a:p>
        </p:txBody>
      </p:sp>
    </p:spTree>
    <p:extLst>
      <p:ext uri="{BB962C8B-B14F-4D97-AF65-F5344CB8AC3E}">
        <p14:creationId xmlns:p14="http://schemas.microsoft.com/office/powerpoint/2010/main" val="95062566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userDrawn="1">
  <p:cSld name="1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20448609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objOnly">
  <p:cSld name="内容">
    <p:spTree>
      <p:nvGrpSpPr>
        <p:cNvPr id="1" name=""/>
        <p:cNvGrpSpPr/>
        <p:nvPr/>
      </p:nvGrpSpPr>
      <p:grpSpPr>
        <a:xfrm>
          <a:off x="0" y="0"/>
          <a:ext cx="0" cy="0"/>
          <a:chOff x="0" y="0"/>
          <a:chExt cx="0" cy="0"/>
        </a:xfrm>
      </p:grpSpPr>
      <p:sp>
        <p:nvSpPr>
          <p:cNvPr id="2" name="内容占位符 1"/>
          <p:cNvSpPr>
            <a:spLocks noGrp="1"/>
          </p:cNvSpPr>
          <p:nvPr>
            <p:ph/>
          </p:nvPr>
        </p:nvSpPr>
        <p:spPr>
          <a:xfrm>
            <a:off x="457200" y="274638"/>
            <a:ext cx="8229600" cy="5851525"/>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extLst>
      <p:ext uri="{BB962C8B-B14F-4D97-AF65-F5344CB8AC3E}">
        <p14:creationId xmlns:p14="http://schemas.microsoft.com/office/powerpoint/2010/main" val="390287174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userDrawn="1">
  <p:cSld name="两项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202416214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685800" y="2130425"/>
            <a:ext cx="7772400" cy="1470025"/>
          </a:xfrm>
        </p:spPr>
        <p:txBody>
          <a:bodyPr/>
          <a:lstStyle/>
          <a:p>
            <a:r>
              <a:rPr lang="zh-CN" altLang="en-US"/>
              <a:t>单击此处编辑母版标题样式</a:t>
            </a:r>
          </a:p>
        </p:txBody>
      </p:sp>
      <p:sp>
        <p:nvSpPr>
          <p:cNvPr id="3" name="副标题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a:t>单击此处编辑母版副标题样式</a:t>
            </a:r>
          </a:p>
        </p:txBody>
      </p:sp>
      <p:sp>
        <p:nvSpPr>
          <p:cNvPr id="4" name="Rectangle 4">
            <a:extLst>
              <a:ext uri="{FF2B5EF4-FFF2-40B4-BE49-F238E27FC236}">
                <a16:creationId xmlns:a16="http://schemas.microsoft.com/office/drawing/2014/main" id="{477BE092-AAAC-4884-86E7-9AA078658D8D}"/>
              </a:ext>
            </a:extLst>
          </p:cNvPr>
          <p:cNvSpPr>
            <a:spLocks noGrp="1" noChangeArrowheads="1"/>
          </p:cNvSpPr>
          <p:nvPr>
            <p:ph type="dt" sz="half" idx="10"/>
          </p:nvPr>
        </p:nvSpPr>
        <p:spPr>
          <a:ln/>
        </p:spPr>
        <p:txBody>
          <a:bodyPr/>
          <a:lstStyle>
            <a:lvl1pPr>
              <a:defRPr/>
            </a:lvl1pPr>
          </a:lstStyle>
          <a:p>
            <a:pPr>
              <a:defRPr/>
            </a:pPr>
            <a:endParaRPr lang="en-US" altLang="zh-CN"/>
          </a:p>
        </p:txBody>
      </p:sp>
      <p:sp>
        <p:nvSpPr>
          <p:cNvPr id="5" name="Rectangle 5">
            <a:extLst>
              <a:ext uri="{FF2B5EF4-FFF2-40B4-BE49-F238E27FC236}">
                <a16:creationId xmlns:a16="http://schemas.microsoft.com/office/drawing/2014/main" id="{C67A0870-166B-4657-AF09-F617E1AA938C}"/>
              </a:ext>
            </a:extLst>
          </p:cNvPr>
          <p:cNvSpPr>
            <a:spLocks noGrp="1" noChangeArrowheads="1"/>
          </p:cNvSpPr>
          <p:nvPr>
            <p:ph type="ftr" sz="quarter" idx="11"/>
          </p:nvPr>
        </p:nvSpPr>
        <p:spPr>
          <a:ln/>
        </p:spPr>
        <p:txBody>
          <a:bodyPr/>
          <a:lstStyle>
            <a:lvl1pPr>
              <a:defRPr/>
            </a:lvl1pPr>
          </a:lstStyle>
          <a:p>
            <a:pPr>
              <a:defRPr/>
            </a:pPr>
            <a:endParaRPr lang="en-US" altLang="zh-CN"/>
          </a:p>
        </p:txBody>
      </p:sp>
      <p:sp>
        <p:nvSpPr>
          <p:cNvPr id="6" name="Rectangle 6">
            <a:extLst>
              <a:ext uri="{FF2B5EF4-FFF2-40B4-BE49-F238E27FC236}">
                <a16:creationId xmlns:a16="http://schemas.microsoft.com/office/drawing/2014/main" id="{E566AE0D-6821-4D36-8F21-3B4865442942}"/>
              </a:ext>
            </a:extLst>
          </p:cNvPr>
          <p:cNvSpPr>
            <a:spLocks noGrp="1" noChangeArrowheads="1"/>
          </p:cNvSpPr>
          <p:nvPr>
            <p:ph type="sldNum" sz="quarter" idx="12"/>
          </p:nvPr>
        </p:nvSpPr>
        <p:spPr>
          <a:ln/>
        </p:spPr>
        <p:txBody>
          <a:bodyPr/>
          <a:lstStyle>
            <a:lvl1pPr>
              <a:defRPr/>
            </a:lvl1pPr>
          </a:lstStyle>
          <a:p>
            <a:fld id="{C3AE13F0-90EB-44DC-9717-F28DB29F2CCE}" type="slidenum">
              <a:rPr lang="en-US" altLang="zh-CN"/>
              <a:pPr/>
              <a:t>‹#›</a:t>
            </a:fld>
            <a:endParaRPr lang="en-US" altLang="zh-CN"/>
          </a:p>
        </p:txBody>
      </p:sp>
    </p:spTree>
    <p:extLst>
      <p:ext uri="{BB962C8B-B14F-4D97-AF65-F5344CB8AC3E}">
        <p14:creationId xmlns:p14="http://schemas.microsoft.com/office/powerpoint/2010/main" val="43282436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Rectangle 4">
            <a:extLst>
              <a:ext uri="{FF2B5EF4-FFF2-40B4-BE49-F238E27FC236}">
                <a16:creationId xmlns:a16="http://schemas.microsoft.com/office/drawing/2014/main" id="{97C66EB6-AE08-46AF-96E9-B37B279BE152}"/>
              </a:ext>
            </a:extLst>
          </p:cNvPr>
          <p:cNvSpPr>
            <a:spLocks noGrp="1" noChangeArrowheads="1"/>
          </p:cNvSpPr>
          <p:nvPr>
            <p:ph type="dt" sz="half" idx="10"/>
          </p:nvPr>
        </p:nvSpPr>
        <p:spPr>
          <a:ln/>
        </p:spPr>
        <p:txBody>
          <a:bodyPr/>
          <a:lstStyle>
            <a:lvl1pPr>
              <a:defRPr/>
            </a:lvl1pPr>
          </a:lstStyle>
          <a:p>
            <a:pPr>
              <a:defRPr/>
            </a:pPr>
            <a:endParaRPr lang="en-US" altLang="zh-CN"/>
          </a:p>
        </p:txBody>
      </p:sp>
      <p:sp>
        <p:nvSpPr>
          <p:cNvPr id="5" name="Rectangle 5">
            <a:extLst>
              <a:ext uri="{FF2B5EF4-FFF2-40B4-BE49-F238E27FC236}">
                <a16:creationId xmlns:a16="http://schemas.microsoft.com/office/drawing/2014/main" id="{8A9EB765-A5A1-41D0-9AC1-B199E7A40706}"/>
              </a:ext>
            </a:extLst>
          </p:cNvPr>
          <p:cNvSpPr>
            <a:spLocks noGrp="1" noChangeArrowheads="1"/>
          </p:cNvSpPr>
          <p:nvPr>
            <p:ph type="ftr" sz="quarter" idx="11"/>
          </p:nvPr>
        </p:nvSpPr>
        <p:spPr>
          <a:ln/>
        </p:spPr>
        <p:txBody>
          <a:bodyPr/>
          <a:lstStyle>
            <a:lvl1pPr>
              <a:defRPr/>
            </a:lvl1pPr>
          </a:lstStyle>
          <a:p>
            <a:pPr>
              <a:defRPr/>
            </a:pPr>
            <a:endParaRPr lang="en-US" altLang="zh-CN"/>
          </a:p>
        </p:txBody>
      </p:sp>
      <p:sp>
        <p:nvSpPr>
          <p:cNvPr id="6" name="Rectangle 6">
            <a:extLst>
              <a:ext uri="{FF2B5EF4-FFF2-40B4-BE49-F238E27FC236}">
                <a16:creationId xmlns:a16="http://schemas.microsoft.com/office/drawing/2014/main" id="{E4C194F0-76CF-44EE-BF8E-3B19FDDEE50E}"/>
              </a:ext>
            </a:extLst>
          </p:cNvPr>
          <p:cNvSpPr>
            <a:spLocks noGrp="1" noChangeArrowheads="1"/>
          </p:cNvSpPr>
          <p:nvPr>
            <p:ph type="sldNum" sz="quarter" idx="12"/>
          </p:nvPr>
        </p:nvSpPr>
        <p:spPr>
          <a:ln/>
        </p:spPr>
        <p:txBody>
          <a:bodyPr/>
          <a:lstStyle>
            <a:lvl1pPr>
              <a:defRPr/>
            </a:lvl1pPr>
          </a:lstStyle>
          <a:p>
            <a:fld id="{FA3F441C-8BCC-468C-AC06-D88100BE0C63}" type="slidenum">
              <a:rPr lang="en-US" altLang="zh-CN"/>
              <a:pPr/>
              <a:t>‹#›</a:t>
            </a:fld>
            <a:endParaRPr lang="en-US" altLang="zh-CN"/>
          </a:p>
        </p:txBody>
      </p:sp>
    </p:spTree>
    <p:extLst>
      <p:ext uri="{BB962C8B-B14F-4D97-AF65-F5344CB8AC3E}">
        <p14:creationId xmlns:p14="http://schemas.microsoft.com/office/powerpoint/2010/main" val="181383359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a:t>单击此处编辑母版标题样式</a:t>
            </a:r>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a:t>单击此处编辑母版文本样式</a:t>
            </a:r>
          </a:p>
        </p:txBody>
      </p:sp>
      <p:sp>
        <p:nvSpPr>
          <p:cNvPr id="4" name="Rectangle 4">
            <a:extLst>
              <a:ext uri="{FF2B5EF4-FFF2-40B4-BE49-F238E27FC236}">
                <a16:creationId xmlns:a16="http://schemas.microsoft.com/office/drawing/2014/main" id="{994C051C-26EC-40EA-8D1E-7E861D84D040}"/>
              </a:ext>
            </a:extLst>
          </p:cNvPr>
          <p:cNvSpPr>
            <a:spLocks noGrp="1" noChangeArrowheads="1"/>
          </p:cNvSpPr>
          <p:nvPr>
            <p:ph type="dt" sz="half" idx="10"/>
          </p:nvPr>
        </p:nvSpPr>
        <p:spPr>
          <a:ln/>
        </p:spPr>
        <p:txBody>
          <a:bodyPr/>
          <a:lstStyle>
            <a:lvl1pPr>
              <a:defRPr/>
            </a:lvl1pPr>
          </a:lstStyle>
          <a:p>
            <a:pPr>
              <a:defRPr/>
            </a:pPr>
            <a:endParaRPr lang="en-US" altLang="zh-CN"/>
          </a:p>
        </p:txBody>
      </p:sp>
      <p:sp>
        <p:nvSpPr>
          <p:cNvPr id="5" name="Rectangle 5">
            <a:extLst>
              <a:ext uri="{FF2B5EF4-FFF2-40B4-BE49-F238E27FC236}">
                <a16:creationId xmlns:a16="http://schemas.microsoft.com/office/drawing/2014/main" id="{6B7E7E85-28B6-40E2-9791-A44630AF2D6B}"/>
              </a:ext>
            </a:extLst>
          </p:cNvPr>
          <p:cNvSpPr>
            <a:spLocks noGrp="1" noChangeArrowheads="1"/>
          </p:cNvSpPr>
          <p:nvPr>
            <p:ph type="ftr" sz="quarter" idx="11"/>
          </p:nvPr>
        </p:nvSpPr>
        <p:spPr>
          <a:ln/>
        </p:spPr>
        <p:txBody>
          <a:bodyPr/>
          <a:lstStyle>
            <a:lvl1pPr>
              <a:defRPr/>
            </a:lvl1pPr>
          </a:lstStyle>
          <a:p>
            <a:pPr>
              <a:defRPr/>
            </a:pPr>
            <a:endParaRPr lang="en-US" altLang="zh-CN"/>
          </a:p>
        </p:txBody>
      </p:sp>
      <p:sp>
        <p:nvSpPr>
          <p:cNvPr id="6" name="Rectangle 6">
            <a:extLst>
              <a:ext uri="{FF2B5EF4-FFF2-40B4-BE49-F238E27FC236}">
                <a16:creationId xmlns:a16="http://schemas.microsoft.com/office/drawing/2014/main" id="{06386257-8AD1-4193-B227-0963762FD36B}"/>
              </a:ext>
            </a:extLst>
          </p:cNvPr>
          <p:cNvSpPr>
            <a:spLocks noGrp="1" noChangeArrowheads="1"/>
          </p:cNvSpPr>
          <p:nvPr>
            <p:ph type="sldNum" sz="quarter" idx="12"/>
          </p:nvPr>
        </p:nvSpPr>
        <p:spPr>
          <a:ln/>
        </p:spPr>
        <p:txBody>
          <a:bodyPr/>
          <a:lstStyle>
            <a:lvl1pPr>
              <a:defRPr/>
            </a:lvl1pPr>
          </a:lstStyle>
          <a:p>
            <a:fld id="{714B9644-6A46-49CE-B603-8FDA6A555624}" type="slidenum">
              <a:rPr lang="en-US" altLang="zh-CN"/>
              <a:pPr/>
              <a:t>‹#›</a:t>
            </a:fld>
            <a:endParaRPr lang="en-US" altLang="zh-CN"/>
          </a:p>
        </p:txBody>
      </p:sp>
    </p:spTree>
    <p:extLst>
      <p:ext uri="{BB962C8B-B14F-4D97-AF65-F5344CB8AC3E}">
        <p14:creationId xmlns:p14="http://schemas.microsoft.com/office/powerpoint/2010/main" val="126298555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Rectangle 4">
            <a:extLst>
              <a:ext uri="{FF2B5EF4-FFF2-40B4-BE49-F238E27FC236}">
                <a16:creationId xmlns:a16="http://schemas.microsoft.com/office/drawing/2014/main" id="{72B73F63-B140-4954-8E1E-4E088C566A48}"/>
              </a:ext>
            </a:extLst>
          </p:cNvPr>
          <p:cNvSpPr>
            <a:spLocks noGrp="1" noChangeArrowheads="1"/>
          </p:cNvSpPr>
          <p:nvPr>
            <p:ph type="dt" sz="half" idx="10"/>
          </p:nvPr>
        </p:nvSpPr>
        <p:spPr>
          <a:ln/>
        </p:spPr>
        <p:txBody>
          <a:bodyPr/>
          <a:lstStyle>
            <a:lvl1pPr>
              <a:defRPr/>
            </a:lvl1pPr>
          </a:lstStyle>
          <a:p>
            <a:pPr>
              <a:defRPr/>
            </a:pPr>
            <a:endParaRPr lang="en-US" altLang="zh-CN"/>
          </a:p>
        </p:txBody>
      </p:sp>
      <p:sp>
        <p:nvSpPr>
          <p:cNvPr id="6" name="Rectangle 5">
            <a:extLst>
              <a:ext uri="{FF2B5EF4-FFF2-40B4-BE49-F238E27FC236}">
                <a16:creationId xmlns:a16="http://schemas.microsoft.com/office/drawing/2014/main" id="{FD37F64B-4302-4231-B451-0291464BFB54}"/>
              </a:ext>
            </a:extLst>
          </p:cNvPr>
          <p:cNvSpPr>
            <a:spLocks noGrp="1" noChangeArrowheads="1"/>
          </p:cNvSpPr>
          <p:nvPr>
            <p:ph type="ftr" sz="quarter" idx="11"/>
          </p:nvPr>
        </p:nvSpPr>
        <p:spPr>
          <a:ln/>
        </p:spPr>
        <p:txBody>
          <a:bodyPr/>
          <a:lstStyle>
            <a:lvl1pPr>
              <a:defRPr/>
            </a:lvl1pPr>
          </a:lstStyle>
          <a:p>
            <a:pPr>
              <a:defRPr/>
            </a:pPr>
            <a:endParaRPr lang="en-US" altLang="zh-CN"/>
          </a:p>
        </p:txBody>
      </p:sp>
      <p:sp>
        <p:nvSpPr>
          <p:cNvPr id="7" name="Rectangle 6">
            <a:extLst>
              <a:ext uri="{FF2B5EF4-FFF2-40B4-BE49-F238E27FC236}">
                <a16:creationId xmlns:a16="http://schemas.microsoft.com/office/drawing/2014/main" id="{743F4D91-9243-4618-BFA5-8FFC53DDA09F}"/>
              </a:ext>
            </a:extLst>
          </p:cNvPr>
          <p:cNvSpPr>
            <a:spLocks noGrp="1" noChangeArrowheads="1"/>
          </p:cNvSpPr>
          <p:nvPr>
            <p:ph type="sldNum" sz="quarter" idx="12"/>
          </p:nvPr>
        </p:nvSpPr>
        <p:spPr>
          <a:ln/>
        </p:spPr>
        <p:txBody>
          <a:bodyPr/>
          <a:lstStyle>
            <a:lvl1pPr>
              <a:defRPr/>
            </a:lvl1pPr>
          </a:lstStyle>
          <a:p>
            <a:fld id="{F3E0C610-EAED-492F-9ABD-FA2AE6312860}" type="slidenum">
              <a:rPr lang="en-US" altLang="zh-CN"/>
              <a:pPr/>
              <a:t>‹#›</a:t>
            </a:fld>
            <a:endParaRPr lang="en-US" altLang="zh-CN"/>
          </a:p>
        </p:txBody>
      </p:sp>
    </p:spTree>
    <p:extLst>
      <p:ext uri="{BB962C8B-B14F-4D97-AF65-F5344CB8AC3E}">
        <p14:creationId xmlns:p14="http://schemas.microsoft.com/office/powerpoint/2010/main" val="131991272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Rectangle 4">
            <a:extLst>
              <a:ext uri="{FF2B5EF4-FFF2-40B4-BE49-F238E27FC236}">
                <a16:creationId xmlns:a16="http://schemas.microsoft.com/office/drawing/2014/main" id="{4B5CF22F-D91B-4D53-8C1F-EDDE0B467EDD}"/>
              </a:ext>
            </a:extLst>
          </p:cNvPr>
          <p:cNvSpPr>
            <a:spLocks noGrp="1" noChangeArrowheads="1"/>
          </p:cNvSpPr>
          <p:nvPr>
            <p:ph type="dt" sz="half" idx="10"/>
          </p:nvPr>
        </p:nvSpPr>
        <p:spPr>
          <a:ln/>
        </p:spPr>
        <p:txBody>
          <a:bodyPr/>
          <a:lstStyle>
            <a:lvl1pPr>
              <a:defRPr/>
            </a:lvl1pPr>
          </a:lstStyle>
          <a:p>
            <a:pPr>
              <a:defRPr/>
            </a:pPr>
            <a:endParaRPr lang="en-US" altLang="zh-CN"/>
          </a:p>
        </p:txBody>
      </p:sp>
      <p:sp>
        <p:nvSpPr>
          <p:cNvPr id="8" name="Rectangle 5">
            <a:extLst>
              <a:ext uri="{FF2B5EF4-FFF2-40B4-BE49-F238E27FC236}">
                <a16:creationId xmlns:a16="http://schemas.microsoft.com/office/drawing/2014/main" id="{D148225B-4929-428A-AAEE-6F4F7C187990}"/>
              </a:ext>
            </a:extLst>
          </p:cNvPr>
          <p:cNvSpPr>
            <a:spLocks noGrp="1" noChangeArrowheads="1"/>
          </p:cNvSpPr>
          <p:nvPr>
            <p:ph type="ftr" sz="quarter" idx="11"/>
          </p:nvPr>
        </p:nvSpPr>
        <p:spPr>
          <a:ln/>
        </p:spPr>
        <p:txBody>
          <a:bodyPr/>
          <a:lstStyle>
            <a:lvl1pPr>
              <a:defRPr/>
            </a:lvl1pPr>
          </a:lstStyle>
          <a:p>
            <a:pPr>
              <a:defRPr/>
            </a:pPr>
            <a:endParaRPr lang="en-US" altLang="zh-CN"/>
          </a:p>
        </p:txBody>
      </p:sp>
      <p:sp>
        <p:nvSpPr>
          <p:cNvPr id="9" name="Rectangle 6">
            <a:extLst>
              <a:ext uri="{FF2B5EF4-FFF2-40B4-BE49-F238E27FC236}">
                <a16:creationId xmlns:a16="http://schemas.microsoft.com/office/drawing/2014/main" id="{78558571-2FFE-4917-8105-09CBAACA900E}"/>
              </a:ext>
            </a:extLst>
          </p:cNvPr>
          <p:cNvSpPr>
            <a:spLocks noGrp="1" noChangeArrowheads="1"/>
          </p:cNvSpPr>
          <p:nvPr>
            <p:ph type="sldNum" sz="quarter" idx="12"/>
          </p:nvPr>
        </p:nvSpPr>
        <p:spPr>
          <a:ln/>
        </p:spPr>
        <p:txBody>
          <a:bodyPr/>
          <a:lstStyle>
            <a:lvl1pPr>
              <a:defRPr/>
            </a:lvl1pPr>
          </a:lstStyle>
          <a:p>
            <a:fld id="{60D97621-8B9C-41BD-B3D2-EC8A91779000}" type="slidenum">
              <a:rPr lang="en-US" altLang="zh-CN"/>
              <a:pPr/>
              <a:t>‹#›</a:t>
            </a:fld>
            <a:endParaRPr lang="en-US" altLang="zh-CN"/>
          </a:p>
        </p:txBody>
      </p:sp>
    </p:spTree>
    <p:extLst>
      <p:ext uri="{BB962C8B-B14F-4D97-AF65-F5344CB8AC3E}">
        <p14:creationId xmlns:p14="http://schemas.microsoft.com/office/powerpoint/2010/main" val="411543017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Rectangle 4">
            <a:extLst>
              <a:ext uri="{FF2B5EF4-FFF2-40B4-BE49-F238E27FC236}">
                <a16:creationId xmlns:a16="http://schemas.microsoft.com/office/drawing/2014/main" id="{64CAA6FD-B3B4-47F1-96C9-46705A8F76E4}"/>
              </a:ext>
            </a:extLst>
          </p:cNvPr>
          <p:cNvSpPr>
            <a:spLocks noGrp="1" noChangeArrowheads="1"/>
          </p:cNvSpPr>
          <p:nvPr>
            <p:ph type="dt" sz="half" idx="10"/>
          </p:nvPr>
        </p:nvSpPr>
        <p:spPr>
          <a:ln/>
        </p:spPr>
        <p:txBody>
          <a:bodyPr/>
          <a:lstStyle>
            <a:lvl1pPr>
              <a:defRPr/>
            </a:lvl1pPr>
          </a:lstStyle>
          <a:p>
            <a:pPr>
              <a:defRPr/>
            </a:pPr>
            <a:endParaRPr lang="en-US" altLang="zh-CN"/>
          </a:p>
        </p:txBody>
      </p:sp>
      <p:sp>
        <p:nvSpPr>
          <p:cNvPr id="4" name="Rectangle 5">
            <a:extLst>
              <a:ext uri="{FF2B5EF4-FFF2-40B4-BE49-F238E27FC236}">
                <a16:creationId xmlns:a16="http://schemas.microsoft.com/office/drawing/2014/main" id="{A1B8CC53-1628-4EEA-BABD-1B0DE68D0666}"/>
              </a:ext>
            </a:extLst>
          </p:cNvPr>
          <p:cNvSpPr>
            <a:spLocks noGrp="1" noChangeArrowheads="1"/>
          </p:cNvSpPr>
          <p:nvPr>
            <p:ph type="ftr" sz="quarter" idx="11"/>
          </p:nvPr>
        </p:nvSpPr>
        <p:spPr>
          <a:ln/>
        </p:spPr>
        <p:txBody>
          <a:bodyPr/>
          <a:lstStyle>
            <a:lvl1pPr>
              <a:defRPr/>
            </a:lvl1pPr>
          </a:lstStyle>
          <a:p>
            <a:pPr>
              <a:defRPr/>
            </a:pPr>
            <a:endParaRPr lang="en-US" altLang="zh-CN"/>
          </a:p>
        </p:txBody>
      </p:sp>
      <p:sp>
        <p:nvSpPr>
          <p:cNvPr id="5" name="Rectangle 6">
            <a:extLst>
              <a:ext uri="{FF2B5EF4-FFF2-40B4-BE49-F238E27FC236}">
                <a16:creationId xmlns:a16="http://schemas.microsoft.com/office/drawing/2014/main" id="{515E6219-9C42-4D3A-9D26-3048C11AAFDE}"/>
              </a:ext>
            </a:extLst>
          </p:cNvPr>
          <p:cNvSpPr>
            <a:spLocks noGrp="1" noChangeArrowheads="1"/>
          </p:cNvSpPr>
          <p:nvPr>
            <p:ph type="sldNum" sz="quarter" idx="12"/>
          </p:nvPr>
        </p:nvSpPr>
        <p:spPr>
          <a:ln/>
        </p:spPr>
        <p:txBody>
          <a:bodyPr/>
          <a:lstStyle>
            <a:lvl1pPr>
              <a:defRPr/>
            </a:lvl1pPr>
          </a:lstStyle>
          <a:p>
            <a:fld id="{C8134231-E5ED-4487-B5D6-C336F5F2694F}" type="slidenum">
              <a:rPr lang="en-US" altLang="zh-CN"/>
              <a:pPr/>
              <a:t>‹#›</a:t>
            </a:fld>
            <a:endParaRPr lang="en-US" altLang="zh-CN"/>
          </a:p>
        </p:txBody>
      </p:sp>
    </p:spTree>
    <p:extLst>
      <p:ext uri="{BB962C8B-B14F-4D97-AF65-F5344CB8AC3E}">
        <p14:creationId xmlns:p14="http://schemas.microsoft.com/office/powerpoint/2010/main" val="20251539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5B24C629-93EA-4DE8-A9EA-35A025956F31}"/>
              </a:ext>
            </a:extLst>
          </p:cNvPr>
          <p:cNvSpPr>
            <a:spLocks noGrp="1" noChangeArrowheads="1"/>
          </p:cNvSpPr>
          <p:nvPr>
            <p:ph type="dt" sz="half" idx="10"/>
          </p:nvPr>
        </p:nvSpPr>
        <p:spPr>
          <a:ln/>
        </p:spPr>
        <p:txBody>
          <a:bodyPr/>
          <a:lstStyle>
            <a:lvl1pPr>
              <a:defRPr/>
            </a:lvl1pPr>
          </a:lstStyle>
          <a:p>
            <a:pPr>
              <a:defRPr/>
            </a:pPr>
            <a:endParaRPr lang="en-US" altLang="zh-CN"/>
          </a:p>
        </p:txBody>
      </p:sp>
      <p:sp>
        <p:nvSpPr>
          <p:cNvPr id="3" name="Rectangle 5">
            <a:extLst>
              <a:ext uri="{FF2B5EF4-FFF2-40B4-BE49-F238E27FC236}">
                <a16:creationId xmlns:a16="http://schemas.microsoft.com/office/drawing/2014/main" id="{228714A9-FD65-42DB-BDA2-103AAF549555}"/>
              </a:ext>
            </a:extLst>
          </p:cNvPr>
          <p:cNvSpPr>
            <a:spLocks noGrp="1" noChangeArrowheads="1"/>
          </p:cNvSpPr>
          <p:nvPr>
            <p:ph type="ftr" sz="quarter" idx="11"/>
          </p:nvPr>
        </p:nvSpPr>
        <p:spPr>
          <a:ln/>
        </p:spPr>
        <p:txBody>
          <a:bodyPr/>
          <a:lstStyle>
            <a:lvl1pPr>
              <a:defRPr/>
            </a:lvl1pPr>
          </a:lstStyle>
          <a:p>
            <a:pPr>
              <a:defRPr/>
            </a:pPr>
            <a:endParaRPr lang="en-US" altLang="zh-CN"/>
          </a:p>
        </p:txBody>
      </p:sp>
      <p:sp>
        <p:nvSpPr>
          <p:cNvPr id="4" name="Rectangle 6">
            <a:extLst>
              <a:ext uri="{FF2B5EF4-FFF2-40B4-BE49-F238E27FC236}">
                <a16:creationId xmlns:a16="http://schemas.microsoft.com/office/drawing/2014/main" id="{79B740A1-31F8-4DF5-93C4-44518137A894}"/>
              </a:ext>
            </a:extLst>
          </p:cNvPr>
          <p:cNvSpPr>
            <a:spLocks noGrp="1" noChangeArrowheads="1"/>
          </p:cNvSpPr>
          <p:nvPr>
            <p:ph type="sldNum" sz="quarter" idx="12"/>
          </p:nvPr>
        </p:nvSpPr>
        <p:spPr>
          <a:ln/>
        </p:spPr>
        <p:txBody>
          <a:bodyPr/>
          <a:lstStyle>
            <a:lvl1pPr>
              <a:defRPr/>
            </a:lvl1pPr>
          </a:lstStyle>
          <a:p>
            <a:fld id="{7618CD26-F7E8-40AF-8CA1-D49F35245E21}" type="slidenum">
              <a:rPr lang="en-US" altLang="zh-CN"/>
              <a:pPr/>
              <a:t>‹#›</a:t>
            </a:fld>
            <a:endParaRPr lang="en-US" altLang="zh-CN"/>
          </a:p>
        </p:txBody>
      </p:sp>
    </p:spTree>
    <p:extLst>
      <p:ext uri="{BB962C8B-B14F-4D97-AF65-F5344CB8AC3E}">
        <p14:creationId xmlns:p14="http://schemas.microsoft.com/office/powerpoint/2010/main" val="382505557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a:t>单击此处编辑母版标题样式</a:t>
            </a:r>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Rectangle 4">
            <a:extLst>
              <a:ext uri="{FF2B5EF4-FFF2-40B4-BE49-F238E27FC236}">
                <a16:creationId xmlns:a16="http://schemas.microsoft.com/office/drawing/2014/main" id="{149BDA80-453E-4F43-8B36-FB0819277812}"/>
              </a:ext>
            </a:extLst>
          </p:cNvPr>
          <p:cNvSpPr>
            <a:spLocks noGrp="1" noChangeArrowheads="1"/>
          </p:cNvSpPr>
          <p:nvPr>
            <p:ph type="dt" sz="half" idx="10"/>
          </p:nvPr>
        </p:nvSpPr>
        <p:spPr>
          <a:ln/>
        </p:spPr>
        <p:txBody>
          <a:bodyPr/>
          <a:lstStyle>
            <a:lvl1pPr>
              <a:defRPr/>
            </a:lvl1pPr>
          </a:lstStyle>
          <a:p>
            <a:pPr>
              <a:defRPr/>
            </a:pPr>
            <a:endParaRPr lang="en-US" altLang="zh-CN"/>
          </a:p>
        </p:txBody>
      </p:sp>
      <p:sp>
        <p:nvSpPr>
          <p:cNvPr id="6" name="Rectangle 5">
            <a:extLst>
              <a:ext uri="{FF2B5EF4-FFF2-40B4-BE49-F238E27FC236}">
                <a16:creationId xmlns:a16="http://schemas.microsoft.com/office/drawing/2014/main" id="{6A9323DF-60CB-4DAB-B446-396B9D1472E7}"/>
              </a:ext>
            </a:extLst>
          </p:cNvPr>
          <p:cNvSpPr>
            <a:spLocks noGrp="1" noChangeArrowheads="1"/>
          </p:cNvSpPr>
          <p:nvPr>
            <p:ph type="ftr" sz="quarter" idx="11"/>
          </p:nvPr>
        </p:nvSpPr>
        <p:spPr>
          <a:ln/>
        </p:spPr>
        <p:txBody>
          <a:bodyPr/>
          <a:lstStyle>
            <a:lvl1pPr>
              <a:defRPr/>
            </a:lvl1pPr>
          </a:lstStyle>
          <a:p>
            <a:pPr>
              <a:defRPr/>
            </a:pPr>
            <a:endParaRPr lang="en-US" altLang="zh-CN"/>
          </a:p>
        </p:txBody>
      </p:sp>
      <p:sp>
        <p:nvSpPr>
          <p:cNvPr id="7" name="Rectangle 6">
            <a:extLst>
              <a:ext uri="{FF2B5EF4-FFF2-40B4-BE49-F238E27FC236}">
                <a16:creationId xmlns:a16="http://schemas.microsoft.com/office/drawing/2014/main" id="{5E27B548-8B5E-455A-A443-EBF3524CD03A}"/>
              </a:ext>
            </a:extLst>
          </p:cNvPr>
          <p:cNvSpPr>
            <a:spLocks noGrp="1" noChangeArrowheads="1"/>
          </p:cNvSpPr>
          <p:nvPr>
            <p:ph type="sldNum" sz="quarter" idx="12"/>
          </p:nvPr>
        </p:nvSpPr>
        <p:spPr>
          <a:ln/>
        </p:spPr>
        <p:txBody>
          <a:bodyPr/>
          <a:lstStyle>
            <a:lvl1pPr>
              <a:defRPr/>
            </a:lvl1pPr>
          </a:lstStyle>
          <a:p>
            <a:fld id="{C8581112-75F0-43D7-925D-C4171A160B94}" type="slidenum">
              <a:rPr lang="en-US" altLang="zh-CN"/>
              <a:pPr/>
              <a:t>‹#›</a:t>
            </a:fld>
            <a:endParaRPr lang="en-US" altLang="zh-CN"/>
          </a:p>
        </p:txBody>
      </p:sp>
    </p:spTree>
    <p:extLst>
      <p:ext uri="{BB962C8B-B14F-4D97-AF65-F5344CB8AC3E}">
        <p14:creationId xmlns:p14="http://schemas.microsoft.com/office/powerpoint/2010/main" val="313038930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a:t>单击此处编辑母版标题样式</a:t>
            </a:r>
          </a:p>
        </p:txBody>
      </p:sp>
      <p:sp>
        <p:nvSpPr>
          <p:cNvPr id="3" name="图片占位符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zh-CN" altLang="en-US" noProof="0"/>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Rectangle 4">
            <a:extLst>
              <a:ext uri="{FF2B5EF4-FFF2-40B4-BE49-F238E27FC236}">
                <a16:creationId xmlns:a16="http://schemas.microsoft.com/office/drawing/2014/main" id="{F4655009-E8BA-4BC0-B9E7-95572CDE7AC6}"/>
              </a:ext>
            </a:extLst>
          </p:cNvPr>
          <p:cNvSpPr>
            <a:spLocks noGrp="1" noChangeArrowheads="1"/>
          </p:cNvSpPr>
          <p:nvPr>
            <p:ph type="dt" sz="half" idx="10"/>
          </p:nvPr>
        </p:nvSpPr>
        <p:spPr>
          <a:ln/>
        </p:spPr>
        <p:txBody>
          <a:bodyPr/>
          <a:lstStyle>
            <a:lvl1pPr>
              <a:defRPr/>
            </a:lvl1pPr>
          </a:lstStyle>
          <a:p>
            <a:pPr>
              <a:defRPr/>
            </a:pPr>
            <a:endParaRPr lang="en-US" altLang="zh-CN"/>
          </a:p>
        </p:txBody>
      </p:sp>
      <p:sp>
        <p:nvSpPr>
          <p:cNvPr id="6" name="Rectangle 5">
            <a:extLst>
              <a:ext uri="{FF2B5EF4-FFF2-40B4-BE49-F238E27FC236}">
                <a16:creationId xmlns:a16="http://schemas.microsoft.com/office/drawing/2014/main" id="{42F7850C-E9AF-40D4-86E0-EA82912873BC}"/>
              </a:ext>
            </a:extLst>
          </p:cNvPr>
          <p:cNvSpPr>
            <a:spLocks noGrp="1" noChangeArrowheads="1"/>
          </p:cNvSpPr>
          <p:nvPr>
            <p:ph type="ftr" sz="quarter" idx="11"/>
          </p:nvPr>
        </p:nvSpPr>
        <p:spPr>
          <a:ln/>
        </p:spPr>
        <p:txBody>
          <a:bodyPr/>
          <a:lstStyle>
            <a:lvl1pPr>
              <a:defRPr/>
            </a:lvl1pPr>
          </a:lstStyle>
          <a:p>
            <a:pPr>
              <a:defRPr/>
            </a:pPr>
            <a:endParaRPr lang="en-US" altLang="zh-CN"/>
          </a:p>
        </p:txBody>
      </p:sp>
      <p:sp>
        <p:nvSpPr>
          <p:cNvPr id="7" name="Rectangle 6">
            <a:extLst>
              <a:ext uri="{FF2B5EF4-FFF2-40B4-BE49-F238E27FC236}">
                <a16:creationId xmlns:a16="http://schemas.microsoft.com/office/drawing/2014/main" id="{C752DA43-D106-4269-B7B7-0E15491E220B}"/>
              </a:ext>
            </a:extLst>
          </p:cNvPr>
          <p:cNvSpPr>
            <a:spLocks noGrp="1" noChangeArrowheads="1"/>
          </p:cNvSpPr>
          <p:nvPr>
            <p:ph type="sldNum" sz="quarter" idx="12"/>
          </p:nvPr>
        </p:nvSpPr>
        <p:spPr>
          <a:ln/>
        </p:spPr>
        <p:txBody>
          <a:bodyPr/>
          <a:lstStyle>
            <a:lvl1pPr>
              <a:defRPr/>
            </a:lvl1pPr>
          </a:lstStyle>
          <a:p>
            <a:fld id="{0168E21C-A3CE-4C36-9AE0-D71F31785AFD}" type="slidenum">
              <a:rPr lang="en-US" altLang="zh-CN"/>
              <a:pPr/>
              <a:t>‹#›</a:t>
            </a:fld>
            <a:endParaRPr lang="en-US" altLang="zh-CN"/>
          </a:p>
        </p:txBody>
      </p:sp>
    </p:spTree>
    <p:extLst>
      <p:ext uri="{BB962C8B-B14F-4D97-AF65-F5344CB8AC3E}">
        <p14:creationId xmlns:p14="http://schemas.microsoft.com/office/powerpoint/2010/main" val="185227592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Rectangle 4">
            <a:extLst>
              <a:ext uri="{FF2B5EF4-FFF2-40B4-BE49-F238E27FC236}">
                <a16:creationId xmlns:a16="http://schemas.microsoft.com/office/drawing/2014/main" id="{916BA150-C390-49BD-AC57-3107C82AA9CE}"/>
              </a:ext>
            </a:extLst>
          </p:cNvPr>
          <p:cNvSpPr>
            <a:spLocks noGrp="1" noChangeArrowheads="1"/>
          </p:cNvSpPr>
          <p:nvPr>
            <p:ph type="dt" sz="half" idx="10"/>
          </p:nvPr>
        </p:nvSpPr>
        <p:spPr>
          <a:ln/>
        </p:spPr>
        <p:txBody>
          <a:bodyPr/>
          <a:lstStyle>
            <a:lvl1pPr>
              <a:defRPr/>
            </a:lvl1pPr>
          </a:lstStyle>
          <a:p>
            <a:pPr>
              <a:defRPr/>
            </a:pPr>
            <a:endParaRPr lang="en-US" altLang="zh-CN"/>
          </a:p>
        </p:txBody>
      </p:sp>
      <p:sp>
        <p:nvSpPr>
          <p:cNvPr id="5" name="Rectangle 5">
            <a:extLst>
              <a:ext uri="{FF2B5EF4-FFF2-40B4-BE49-F238E27FC236}">
                <a16:creationId xmlns:a16="http://schemas.microsoft.com/office/drawing/2014/main" id="{3B9B8CA8-0598-4466-B8AA-6C646FB5ED19}"/>
              </a:ext>
            </a:extLst>
          </p:cNvPr>
          <p:cNvSpPr>
            <a:spLocks noGrp="1" noChangeArrowheads="1"/>
          </p:cNvSpPr>
          <p:nvPr>
            <p:ph type="ftr" sz="quarter" idx="11"/>
          </p:nvPr>
        </p:nvSpPr>
        <p:spPr>
          <a:ln/>
        </p:spPr>
        <p:txBody>
          <a:bodyPr/>
          <a:lstStyle>
            <a:lvl1pPr>
              <a:defRPr/>
            </a:lvl1pPr>
          </a:lstStyle>
          <a:p>
            <a:pPr>
              <a:defRPr/>
            </a:pPr>
            <a:endParaRPr lang="en-US" altLang="zh-CN"/>
          </a:p>
        </p:txBody>
      </p:sp>
      <p:sp>
        <p:nvSpPr>
          <p:cNvPr id="6" name="Rectangle 6">
            <a:extLst>
              <a:ext uri="{FF2B5EF4-FFF2-40B4-BE49-F238E27FC236}">
                <a16:creationId xmlns:a16="http://schemas.microsoft.com/office/drawing/2014/main" id="{8DB6F55A-3A46-497F-964D-99DC40A43DF7}"/>
              </a:ext>
            </a:extLst>
          </p:cNvPr>
          <p:cNvSpPr>
            <a:spLocks noGrp="1" noChangeArrowheads="1"/>
          </p:cNvSpPr>
          <p:nvPr>
            <p:ph type="sldNum" sz="quarter" idx="12"/>
          </p:nvPr>
        </p:nvSpPr>
        <p:spPr>
          <a:ln/>
        </p:spPr>
        <p:txBody>
          <a:bodyPr/>
          <a:lstStyle>
            <a:lvl1pPr>
              <a:defRPr/>
            </a:lvl1pPr>
          </a:lstStyle>
          <a:p>
            <a:fld id="{D208F783-6A4B-4979-88CA-2E1253E7AD94}" type="slidenum">
              <a:rPr lang="en-US" altLang="zh-CN"/>
              <a:pPr/>
              <a:t>‹#›</a:t>
            </a:fld>
            <a:endParaRPr lang="en-US" altLang="zh-CN"/>
          </a:p>
        </p:txBody>
      </p:sp>
    </p:spTree>
    <p:extLst>
      <p:ext uri="{BB962C8B-B14F-4D97-AF65-F5344CB8AC3E}">
        <p14:creationId xmlns:p14="http://schemas.microsoft.com/office/powerpoint/2010/main" val="168042992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6629400" y="274638"/>
            <a:ext cx="2057400" cy="5851525"/>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457200" y="274638"/>
            <a:ext cx="6019800" cy="5851525"/>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Rectangle 4">
            <a:extLst>
              <a:ext uri="{FF2B5EF4-FFF2-40B4-BE49-F238E27FC236}">
                <a16:creationId xmlns:a16="http://schemas.microsoft.com/office/drawing/2014/main" id="{5E685723-A5C0-473D-9501-ABD656079BED}"/>
              </a:ext>
            </a:extLst>
          </p:cNvPr>
          <p:cNvSpPr>
            <a:spLocks noGrp="1" noChangeArrowheads="1"/>
          </p:cNvSpPr>
          <p:nvPr>
            <p:ph type="dt" sz="half" idx="10"/>
          </p:nvPr>
        </p:nvSpPr>
        <p:spPr>
          <a:ln/>
        </p:spPr>
        <p:txBody>
          <a:bodyPr/>
          <a:lstStyle>
            <a:lvl1pPr>
              <a:defRPr/>
            </a:lvl1pPr>
          </a:lstStyle>
          <a:p>
            <a:pPr>
              <a:defRPr/>
            </a:pPr>
            <a:endParaRPr lang="en-US" altLang="zh-CN"/>
          </a:p>
        </p:txBody>
      </p:sp>
      <p:sp>
        <p:nvSpPr>
          <p:cNvPr id="5" name="Rectangle 5">
            <a:extLst>
              <a:ext uri="{FF2B5EF4-FFF2-40B4-BE49-F238E27FC236}">
                <a16:creationId xmlns:a16="http://schemas.microsoft.com/office/drawing/2014/main" id="{2E4762EA-9341-4E2E-8CA6-4A4E25CEFD83}"/>
              </a:ext>
            </a:extLst>
          </p:cNvPr>
          <p:cNvSpPr>
            <a:spLocks noGrp="1" noChangeArrowheads="1"/>
          </p:cNvSpPr>
          <p:nvPr>
            <p:ph type="ftr" sz="quarter" idx="11"/>
          </p:nvPr>
        </p:nvSpPr>
        <p:spPr>
          <a:ln/>
        </p:spPr>
        <p:txBody>
          <a:bodyPr/>
          <a:lstStyle>
            <a:lvl1pPr>
              <a:defRPr/>
            </a:lvl1pPr>
          </a:lstStyle>
          <a:p>
            <a:pPr>
              <a:defRPr/>
            </a:pPr>
            <a:endParaRPr lang="en-US" altLang="zh-CN"/>
          </a:p>
        </p:txBody>
      </p:sp>
      <p:sp>
        <p:nvSpPr>
          <p:cNvPr id="6" name="Rectangle 6">
            <a:extLst>
              <a:ext uri="{FF2B5EF4-FFF2-40B4-BE49-F238E27FC236}">
                <a16:creationId xmlns:a16="http://schemas.microsoft.com/office/drawing/2014/main" id="{73767C0F-B078-4F6A-96A5-6B7E66C3F014}"/>
              </a:ext>
            </a:extLst>
          </p:cNvPr>
          <p:cNvSpPr>
            <a:spLocks noGrp="1" noChangeArrowheads="1"/>
          </p:cNvSpPr>
          <p:nvPr>
            <p:ph type="sldNum" sz="quarter" idx="12"/>
          </p:nvPr>
        </p:nvSpPr>
        <p:spPr>
          <a:ln/>
        </p:spPr>
        <p:txBody>
          <a:bodyPr/>
          <a:lstStyle>
            <a:lvl1pPr>
              <a:defRPr/>
            </a:lvl1pPr>
          </a:lstStyle>
          <a:p>
            <a:fld id="{2D9D0AF6-D65D-4EBD-9E03-F2936B58E6A6}" type="slidenum">
              <a:rPr lang="en-US" altLang="zh-CN"/>
              <a:pPr/>
              <a:t>‹#›</a:t>
            </a:fld>
            <a:endParaRPr lang="en-US" altLang="zh-CN"/>
          </a:p>
        </p:txBody>
      </p:sp>
    </p:spTree>
    <p:extLst>
      <p:ext uri="{BB962C8B-B14F-4D97-AF65-F5344CB8AC3E}">
        <p14:creationId xmlns:p14="http://schemas.microsoft.com/office/powerpoint/2010/main" val="291521437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Only" preserve="1">
  <p:cSld name="内容">
    <p:spTree>
      <p:nvGrpSpPr>
        <p:cNvPr id="1" name=""/>
        <p:cNvGrpSpPr/>
        <p:nvPr/>
      </p:nvGrpSpPr>
      <p:grpSpPr>
        <a:xfrm>
          <a:off x="0" y="0"/>
          <a:ext cx="0" cy="0"/>
          <a:chOff x="0" y="0"/>
          <a:chExt cx="0" cy="0"/>
        </a:xfrm>
      </p:grpSpPr>
      <p:sp>
        <p:nvSpPr>
          <p:cNvPr id="2" name="内容占位符 1"/>
          <p:cNvSpPr>
            <a:spLocks noGrp="1"/>
          </p:cNvSpPr>
          <p:nvPr>
            <p:ph/>
          </p:nvPr>
        </p:nvSpPr>
        <p:spPr>
          <a:xfrm>
            <a:off x="457200" y="274638"/>
            <a:ext cx="8229600" cy="5851525"/>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3" name="Rectangle 4">
            <a:extLst>
              <a:ext uri="{FF2B5EF4-FFF2-40B4-BE49-F238E27FC236}">
                <a16:creationId xmlns:a16="http://schemas.microsoft.com/office/drawing/2014/main" id="{6BF3B126-4F42-48CE-AD29-F4FCDCB83FDA}"/>
              </a:ext>
            </a:extLst>
          </p:cNvPr>
          <p:cNvSpPr>
            <a:spLocks noGrp="1" noChangeArrowheads="1"/>
          </p:cNvSpPr>
          <p:nvPr>
            <p:ph type="dt" sz="half" idx="10"/>
          </p:nvPr>
        </p:nvSpPr>
        <p:spPr>
          <a:ln/>
        </p:spPr>
        <p:txBody>
          <a:bodyPr/>
          <a:lstStyle>
            <a:lvl1pPr>
              <a:defRPr/>
            </a:lvl1pPr>
          </a:lstStyle>
          <a:p>
            <a:pPr>
              <a:defRPr/>
            </a:pPr>
            <a:endParaRPr lang="en-US" altLang="zh-CN"/>
          </a:p>
        </p:txBody>
      </p:sp>
      <p:sp>
        <p:nvSpPr>
          <p:cNvPr id="4" name="Rectangle 5">
            <a:extLst>
              <a:ext uri="{FF2B5EF4-FFF2-40B4-BE49-F238E27FC236}">
                <a16:creationId xmlns:a16="http://schemas.microsoft.com/office/drawing/2014/main" id="{DA469E0B-A4A1-45B1-9F75-D861DECB66B7}"/>
              </a:ext>
            </a:extLst>
          </p:cNvPr>
          <p:cNvSpPr>
            <a:spLocks noGrp="1" noChangeArrowheads="1"/>
          </p:cNvSpPr>
          <p:nvPr>
            <p:ph type="ftr" sz="quarter" idx="11"/>
          </p:nvPr>
        </p:nvSpPr>
        <p:spPr>
          <a:ln/>
        </p:spPr>
        <p:txBody>
          <a:bodyPr/>
          <a:lstStyle>
            <a:lvl1pPr>
              <a:defRPr/>
            </a:lvl1pPr>
          </a:lstStyle>
          <a:p>
            <a:pPr>
              <a:defRPr/>
            </a:pPr>
            <a:endParaRPr lang="en-US" altLang="zh-CN"/>
          </a:p>
        </p:txBody>
      </p:sp>
      <p:sp>
        <p:nvSpPr>
          <p:cNvPr id="5" name="Rectangle 6">
            <a:extLst>
              <a:ext uri="{FF2B5EF4-FFF2-40B4-BE49-F238E27FC236}">
                <a16:creationId xmlns:a16="http://schemas.microsoft.com/office/drawing/2014/main" id="{B17C03DA-6FC8-429D-A060-1201CFA8A59F}"/>
              </a:ext>
            </a:extLst>
          </p:cNvPr>
          <p:cNvSpPr>
            <a:spLocks noGrp="1" noChangeArrowheads="1"/>
          </p:cNvSpPr>
          <p:nvPr>
            <p:ph type="sldNum" sz="quarter" idx="12"/>
          </p:nvPr>
        </p:nvSpPr>
        <p:spPr>
          <a:ln/>
        </p:spPr>
        <p:txBody>
          <a:bodyPr/>
          <a:lstStyle>
            <a:lvl1pPr>
              <a:defRPr/>
            </a:lvl1pPr>
          </a:lstStyle>
          <a:p>
            <a:fld id="{B07E55A0-0F71-4A18-92C6-35A582769760}" type="slidenum">
              <a:rPr lang="en-US" altLang="zh-CN"/>
              <a:pPr/>
              <a:t>‹#›</a:t>
            </a:fld>
            <a:endParaRPr lang="en-US" altLang="zh-CN"/>
          </a:p>
        </p:txBody>
      </p:sp>
    </p:spTree>
    <p:extLst>
      <p:ext uri="{BB962C8B-B14F-4D97-AF65-F5344CB8AC3E}">
        <p14:creationId xmlns:p14="http://schemas.microsoft.com/office/powerpoint/2010/main" val="429036149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bl" preserve="1">
  <p:cSld name="标题和表格">
    <p:spTree>
      <p:nvGrpSpPr>
        <p:cNvPr id="1" name=""/>
        <p:cNvGrpSpPr/>
        <p:nvPr/>
      </p:nvGrpSpPr>
      <p:grpSpPr>
        <a:xfrm>
          <a:off x="0" y="0"/>
          <a:ext cx="0" cy="0"/>
          <a:chOff x="0" y="0"/>
          <a:chExt cx="0" cy="0"/>
        </a:xfrm>
      </p:grpSpPr>
      <p:sp>
        <p:nvSpPr>
          <p:cNvPr id="2" name="标题 1"/>
          <p:cNvSpPr>
            <a:spLocks noGrp="1"/>
          </p:cNvSpPr>
          <p:nvPr>
            <p:ph type="title"/>
          </p:nvPr>
        </p:nvSpPr>
        <p:spPr>
          <a:xfrm>
            <a:off x="457200" y="274638"/>
            <a:ext cx="8229600" cy="1143000"/>
          </a:xfrm>
        </p:spPr>
        <p:txBody>
          <a:bodyPr/>
          <a:lstStyle/>
          <a:p>
            <a:r>
              <a:rPr lang="zh-CN" altLang="en-US"/>
              <a:t>单击此处编辑母版标题样式</a:t>
            </a:r>
          </a:p>
        </p:txBody>
      </p:sp>
      <p:sp>
        <p:nvSpPr>
          <p:cNvPr id="3" name="表格占位符 2"/>
          <p:cNvSpPr>
            <a:spLocks noGrp="1"/>
          </p:cNvSpPr>
          <p:nvPr>
            <p:ph type="tbl" idx="1"/>
          </p:nvPr>
        </p:nvSpPr>
        <p:spPr>
          <a:xfrm>
            <a:off x="457200" y="1600200"/>
            <a:ext cx="8229600" cy="4525963"/>
          </a:xfrm>
        </p:spPr>
        <p:txBody>
          <a:bodyPr/>
          <a:lstStyle/>
          <a:p>
            <a:pPr lvl="0"/>
            <a:endParaRPr lang="zh-CN" altLang="en-US" noProof="0"/>
          </a:p>
        </p:txBody>
      </p:sp>
      <p:sp>
        <p:nvSpPr>
          <p:cNvPr id="4" name="Rectangle 4">
            <a:extLst>
              <a:ext uri="{FF2B5EF4-FFF2-40B4-BE49-F238E27FC236}">
                <a16:creationId xmlns:a16="http://schemas.microsoft.com/office/drawing/2014/main" id="{00918690-E007-4A2E-9E93-3D51ED7E6AEE}"/>
              </a:ext>
            </a:extLst>
          </p:cNvPr>
          <p:cNvSpPr>
            <a:spLocks noGrp="1" noChangeArrowheads="1"/>
          </p:cNvSpPr>
          <p:nvPr>
            <p:ph type="dt" sz="half" idx="10"/>
          </p:nvPr>
        </p:nvSpPr>
        <p:spPr>
          <a:ln/>
        </p:spPr>
        <p:txBody>
          <a:bodyPr/>
          <a:lstStyle>
            <a:lvl1pPr>
              <a:defRPr/>
            </a:lvl1pPr>
          </a:lstStyle>
          <a:p>
            <a:pPr>
              <a:defRPr/>
            </a:pPr>
            <a:endParaRPr lang="en-US" altLang="zh-CN"/>
          </a:p>
        </p:txBody>
      </p:sp>
      <p:sp>
        <p:nvSpPr>
          <p:cNvPr id="5" name="Rectangle 5">
            <a:extLst>
              <a:ext uri="{FF2B5EF4-FFF2-40B4-BE49-F238E27FC236}">
                <a16:creationId xmlns:a16="http://schemas.microsoft.com/office/drawing/2014/main" id="{4E6CC660-B486-4A3D-B21F-EA072E4488FE}"/>
              </a:ext>
            </a:extLst>
          </p:cNvPr>
          <p:cNvSpPr>
            <a:spLocks noGrp="1" noChangeArrowheads="1"/>
          </p:cNvSpPr>
          <p:nvPr>
            <p:ph type="ftr" sz="quarter" idx="11"/>
          </p:nvPr>
        </p:nvSpPr>
        <p:spPr>
          <a:ln/>
        </p:spPr>
        <p:txBody>
          <a:bodyPr/>
          <a:lstStyle>
            <a:lvl1pPr>
              <a:defRPr/>
            </a:lvl1pPr>
          </a:lstStyle>
          <a:p>
            <a:pPr>
              <a:defRPr/>
            </a:pPr>
            <a:endParaRPr lang="en-US" altLang="zh-CN"/>
          </a:p>
        </p:txBody>
      </p:sp>
      <p:sp>
        <p:nvSpPr>
          <p:cNvPr id="6" name="Rectangle 6">
            <a:extLst>
              <a:ext uri="{FF2B5EF4-FFF2-40B4-BE49-F238E27FC236}">
                <a16:creationId xmlns:a16="http://schemas.microsoft.com/office/drawing/2014/main" id="{67BECA77-E1F1-41BC-9FEC-06DE4A73827D}"/>
              </a:ext>
            </a:extLst>
          </p:cNvPr>
          <p:cNvSpPr>
            <a:spLocks noGrp="1" noChangeArrowheads="1"/>
          </p:cNvSpPr>
          <p:nvPr>
            <p:ph type="sldNum" sz="quarter" idx="12"/>
          </p:nvPr>
        </p:nvSpPr>
        <p:spPr>
          <a:ln/>
        </p:spPr>
        <p:txBody>
          <a:bodyPr/>
          <a:lstStyle>
            <a:lvl1pPr>
              <a:defRPr/>
            </a:lvl1pPr>
          </a:lstStyle>
          <a:p>
            <a:fld id="{26240E41-9EF1-4286-AD6F-491D84F789EC}" type="slidenum">
              <a:rPr lang="en-US" altLang="zh-CN"/>
              <a:pPr/>
              <a:t>‹#›</a:t>
            </a:fld>
            <a:endParaRPr lang="en-US" altLang="zh-CN"/>
          </a:p>
        </p:txBody>
      </p:sp>
    </p:spTree>
    <p:extLst>
      <p:ext uri="{BB962C8B-B14F-4D97-AF65-F5344CB8AC3E}">
        <p14:creationId xmlns:p14="http://schemas.microsoft.com/office/powerpoint/2010/main" val="9416430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6" Type="http://schemas.openxmlformats.org/officeDocument/2006/relationships/image" Target="../media/image2.jpeg"/><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1.jpe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slideLayout" Target="../slideLayouts/slideLayout38.xml"/><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slideLayout" Target="../slideLayouts/slideLayout37.xml"/><Relationship Id="rId2" Type="http://schemas.openxmlformats.org/officeDocument/2006/relationships/slideLayout" Target="../slideLayouts/slideLayout27.xml"/><Relationship Id="rId16" Type="http://schemas.openxmlformats.org/officeDocument/2006/relationships/image" Target="../media/image2.jpeg"/><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5" Type="http://schemas.openxmlformats.org/officeDocument/2006/relationships/theme" Target="../theme/theme3.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 Id="rId14" Type="http://schemas.openxmlformats.org/officeDocument/2006/relationships/slideLayout" Target="../slideLayouts/slideLayout39.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slideLayout" Target="../slideLayouts/slideLayout52.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slideLayout" Target="../slideLayouts/slideLayout51.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 Id="rId1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hf sldNum="0" hdr="0" ftr="0" dt="0"/>
  <p:txStyles>
    <p:title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Times New Roman" charset="0"/>
          <a:ea typeface="宋体" charset="0"/>
          <a:cs typeface="宋体" charset="0"/>
        </a:defRPr>
      </a:lvl2pPr>
      <a:lvl3pPr algn="ctr" rtl="0" eaLnBrk="0" fontAlgn="base" hangingPunct="0">
        <a:spcBef>
          <a:spcPct val="0"/>
        </a:spcBef>
        <a:spcAft>
          <a:spcPct val="0"/>
        </a:spcAft>
        <a:defRPr kumimoji="1" sz="4400">
          <a:solidFill>
            <a:schemeClr val="tx2"/>
          </a:solidFill>
          <a:latin typeface="Times New Roman" charset="0"/>
          <a:ea typeface="宋体" charset="0"/>
          <a:cs typeface="宋体" charset="0"/>
        </a:defRPr>
      </a:lvl3pPr>
      <a:lvl4pPr algn="ctr" rtl="0" eaLnBrk="0" fontAlgn="base" hangingPunct="0">
        <a:spcBef>
          <a:spcPct val="0"/>
        </a:spcBef>
        <a:spcAft>
          <a:spcPct val="0"/>
        </a:spcAft>
        <a:defRPr kumimoji="1" sz="4400">
          <a:solidFill>
            <a:schemeClr val="tx2"/>
          </a:solidFill>
          <a:latin typeface="Times New Roman" charset="0"/>
          <a:ea typeface="宋体" charset="0"/>
          <a:cs typeface="宋体" charset="0"/>
        </a:defRPr>
      </a:lvl4pPr>
      <a:lvl5pPr algn="ctr" rtl="0" eaLnBrk="0" fontAlgn="base" hangingPunct="0">
        <a:spcBef>
          <a:spcPct val="0"/>
        </a:spcBef>
        <a:spcAft>
          <a:spcPct val="0"/>
        </a:spcAft>
        <a:defRPr kumimoji="1" sz="4400">
          <a:solidFill>
            <a:schemeClr val="tx2"/>
          </a:solidFill>
          <a:latin typeface="Times New Roman" charset="0"/>
          <a:ea typeface="宋体" charset="0"/>
          <a:cs typeface="宋体" charset="0"/>
        </a:defRPr>
      </a:lvl5pPr>
      <a:lvl6pPr marL="457200" algn="ctr" rtl="0" fontAlgn="base">
        <a:spcBef>
          <a:spcPct val="0"/>
        </a:spcBef>
        <a:spcAft>
          <a:spcPct val="0"/>
        </a:spcAft>
        <a:defRPr kumimoji="1" sz="4400">
          <a:solidFill>
            <a:schemeClr val="tx2"/>
          </a:solidFill>
          <a:latin typeface="Times New Roman" charset="0"/>
          <a:ea typeface="宋体" charset="0"/>
          <a:cs typeface="宋体" charset="0"/>
        </a:defRPr>
      </a:lvl6pPr>
      <a:lvl7pPr marL="914400" algn="ctr" rtl="0" fontAlgn="base">
        <a:spcBef>
          <a:spcPct val="0"/>
        </a:spcBef>
        <a:spcAft>
          <a:spcPct val="0"/>
        </a:spcAft>
        <a:defRPr kumimoji="1" sz="4400">
          <a:solidFill>
            <a:schemeClr val="tx2"/>
          </a:solidFill>
          <a:latin typeface="Times New Roman" charset="0"/>
          <a:ea typeface="宋体" charset="0"/>
          <a:cs typeface="宋体" charset="0"/>
        </a:defRPr>
      </a:lvl7pPr>
      <a:lvl8pPr marL="1371600" algn="ctr" rtl="0" fontAlgn="base">
        <a:spcBef>
          <a:spcPct val="0"/>
        </a:spcBef>
        <a:spcAft>
          <a:spcPct val="0"/>
        </a:spcAft>
        <a:defRPr kumimoji="1" sz="4400">
          <a:solidFill>
            <a:schemeClr val="tx2"/>
          </a:solidFill>
          <a:latin typeface="Times New Roman" charset="0"/>
          <a:ea typeface="宋体" charset="0"/>
          <a:cs typeface="宋体" charset="0"/>
        </a:defRPr>
      </a:lvl8pPr>
      <a:lvl9pPr marL="1828800" algn="ctr" rtl="0" fontAlgn="base">
        <a:spcBef>
          <a:spcPct val="0"/>
        </a:spcBef>
        <a:spcAft>
          <a:spcPct val="0"/>
        </a:spcAft>
        <a:defRPr kumimoji="1" sz="4400">
          <a:solidFill>
            <a:schemeClr val="tx2"/>
          </a:solidFill>
          <a:latin typeface="Times New Roman" charset="0"/>
          <a:ea typeface="宋体" charset="0"/>
          <a:cs typeface="宋体" charset="0"/>
        </a:defRPr>
      </a:lvl9pPr>
    </p:titleStyle>
    <p:bodyStyle>
      <a:lvl1pPr marL="342900" indent="-342900" algn="l" rtl="0" eaLnBrk="0" fontAlgn="base" hangingPunct="0">
        <a:spcBef>
          <a:spcPct val="20000"/>
        </a:spcBef>
        <a:spcAft>
          <a:spcPct val="0"/>
        </a:spcAft>
        <a:buChar char="•"/>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kumimoji="1" sz="2800">
          <a:solidFill>
            <a:schemeClr val="tx1"/>
          </a:solidFill>
          <a:latin typeface="+mn-lt"/>
          <a:ea typeface="+mn-ea"/>
        </a:defRPr>
      </a:lvl2pPr>
      <a:lvl3pPr marL="1143000" indent="-228600" algn="l" rtl="0" eaLnBrk="0" fontAlgn="base" hangingPunct="0">
        <a:spcBef>
          <a:spcPct val="20000"/>
        </a:spcBef>
        <a:spcAft>
          <a:spcPct val="0"/>
        </a:spcAft>
        <a:buChar char="•"/>
        <a:defRPr kumimoji="1" sz="2400">
          <a:solidFill>
            <a:schemeClr val="tx1"/>
          </a:solidFill>
          <a:latin typeface="+mn-lt"/>
          <a:ea typeface="+mn-ea"/>
        </a:defRPr>
      </a:lvl3pPr>
      <a:lvl4pPr marL="1600200" indent="-228600" algn="l" rtl="0" eaLnBrk="0" fontAlgn="base" hangingPunct="0">
        <a:spcBef>
          <a:spcPct val="20000"/>
        </a:spcBef>
        <a:spcAft>
          <a:spcPct val="0"/>
        </a:spcAft>
        <a:buChar char="–"/>
        <a:defRPr kumimoji="1" sz="2000">
          <a:solidFill>
            <a:schemeClr val="tx1"/>
          </a:solidFill>
          <a:latin typeface="+mn-lt"/>
          <a:ea typeface="+mn-ea"/>
        </a:defRPr>
      </a:lvl4pPr>
      <a:lvl5pPr marL="2057400" indent="-228600" algn="l" rtl="0" eaLnBrk="0" fontAlgn="base" hangingPunct="0">
        <a:spcBef>
          <a:spcPct val="20000"/>
        </a:spcBef>
        <a:spcAft>
          <a:spcPct val="0"/>
        </a:spcAft>
        <a:buChar char="»"/>
        <a:defRPr kumimoji="1" sz="2000">
          <a:solidFill>
            <a:schemeClr val="tx1"/>
          </a:solidFill>
          <a:latin typeface="+mn-lt"/>
          <a:ea typeface="+mn-ea"/>
        </a:defRPr>
      </a:lvl5pPr>
      <a:lvl6pPr marL="2514600" indent="-228600" algn="l" rtl="0" fontAlgn="base">
        <a:spcBef>
          <a:spcPct val="20000"/>
        </a:spcBef>
        <a:spcAft>
          <a:spcPct val="0"/>
        </a:spcAft>
        <a:buChar char="»"/>
        <a:defRPr kumimoji="1" sz="2000">
          <a:solidFill>
            <a:schemeClr val="tx1"/>
          </a:solidFill>
          <a:latin typeface="+mn-lt"/>
          <a:ea typeface="+mn-ea"/>
        </a:defRPr>
      </a:lvl6pPr>
      <a:lvl7pPr marL="2971800" indent="-228600" algn="l" rtl="0" fontAlgn="base">
        <a:spcBef>
          <a:spcPct val="20000"/>
        </a:spcBef>
        <a:spcAft>
          <a:spcPct val="0"/>
        </a:spcAft>
        <a:buChar char="»"/>
        <a:defRPr kumimoji="1" sz="2000">
          <a:solidFill>
            <a:schemeClr val="tx1"/>
          </a:solidFill>
          <a:latin typeface="+mn-lt"/>
          <a:ea typeface="+mn-ea"/>
        </a:defRPr>
      </a:lvl7pPr>
      <a:lvl8pPr marL="3429000" indent="-228600" algn="l" rtl="0" fontAlgn="base">
        <a:spcBef>
          <a:spcPct val="20000"/>
        </a:spcBef>
        <a:spcAft>
          <a:spcPct val="0"/>
        </a:spcAft>
        <a:buChar char="»"/>
        <a:defRPr kumimoji="1" sz="2000">
          <a:solidFill>
            <a:schemeClr val="tx1"/>
          </a:solidFill>
          <a:latin typeface="+mn-lt"/>
          <a:ea typeface="+mn-ea"/>
        </a:defRPr>
      </a:lvl8pPr>
      <a:lvl9pPr marL="3886200" indent="-228600" algn="l" rtl="0" fontAlgn="base">
        <a:spcBef>
          <a:spcPct val="20000"/>
        </a:spcBef>
        <a:spcAft>
          <a:spcPct val="0"/>
        </a:spcAft>
        <a:buChar char="»"/>
        <a:defRPr kumimoji="1" sz="2000">
          <a:solidFill>
            <a:schemeClr val="tx1"/>
          </a:solidFill>
          <a:latin typeface="+mn-lt"/>
          <a:ea typeface="+mn-ea"/>
        </a:defRPr>
      </a:lvl9pPr>
    </p:bodyStyle>
    <p:otherStyle>
      <a:defPPr>
        <a:defRPr lang="zh-CN"/>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458" name="标题占位符 1"/>
          <p:cNvSpPr>
            <a:spLocks noGrp="1"/>
          </p:cNvSpPr>
          <p:nvPr>
            <p:ph type="title"/>
          </p:nvPr>
        </p:nvSpPr>
        <p:spPr bwMode="auto">
          <a:xfrm>
            <a:off x="-36513" y="188913"/>
            <a:ext cx="5843588" cy="503237"/>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zh-CN" altLang="en-US"/>
              <a:t>单击此处编辑母版标题样式</a:t>
            </a:r>
          </a:p>
        </p:txBody>
      </p:sp>
      <p:sp>
        <p:nvSpPr>
          <p:cNvPr id="19459" name="文本占位符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black">
                    <a:tint val="75000"/>
                  </a:prstClr>
                </a:solidFill>
                <a:latin typeface="Calibri"/>
                <a:ea typeface="宋体"/>
              </a:defRPr>
            </a:lvl1pPr>
          </a:lstStyle>
          <a:p>
            <a:pPr>
              <a:defRPr/>
            </a:pPr>
            <a:endParaRPr lang="zh-CN" altLang="en-US"/>
          </a:p>
        </p:txBody>
      </p:sp>
      <p:sp>
        <p:nvSpPr>
          <p:cNvPr id="5" name="页脚占位符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Calibri"/>
                <a:ea typeface="宋体"/>
              </a:defRPr>
            </a:lvl1pPr>
          </a:lstStyle>
          <a:p>
            <a:pPr>
              <a:defRPr/>
            </a:pPr>
            <a:endParaRPr lang="zh-CN" altLang="en-US"/>
          </a:p>
        </p:txBody>
      </p:sp>
      <p:sp>
        <p:nvSpPr>
          <p:cNvPr id="6" name="灯片编号占位符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Calibri"/>
                <a:ea typeface="宋体"/>
              </a:defRPr>
            </a:lvl1pPr>
          </a:lstStyle>
          <a:p>
            <a:pPr>
              <a:defRPr/>
            </a:pPr>
            <a:fld id="{694A2E20-B3B0-4E09-A9EE-A29CF3817455}" type="slidenum">
              <a:rPr lang="zh-CN" altLang="en-US"/>
              <a:pPr>
                <a:defRPr/>
              </a:pPr>
              <a:t>‹#›</a:t>
            </a:fld>
            <a:endParaRPr lang="zh-CN" altLang="en-US"/>
          </a:p>
        </p:txBody>
      </p:sp>
      <p:sp>
        <p:nvSpPr>
          <p:cNvPr id="7" name="Line 1"/>
          <p:cNvSpPr>
            <a:spLocks noChangeShapeType="1"/>
          </p:cNvSpPr>
          <p:nvPr userDrawn="1"/>
        </p:nvSpPr>
        <p:spPr bwMode="auto">
          <a:xfrm>
            <a:off x="0" y="692150"/>
            <a:ext cx="6659563" cy="0"/>
          </a:xfrm>
          <a:prstGeom prst="line">
            <a:avLst/>
          </a:prstGeom>
          <a:ln w="19050">
            <a:headEnd/>
            <a:tailEnd/>
          </a:ln>
        </p:spPr>
        <p:style>
          <a:lnRef idx="1">
            <a:schemeClr val="accent1"/>
          </a:lnRef>
          <a:fillRef idx="0">
            <a:schemeClr val="accent1"/>
          </a:fillRef>
          <a:effectRef idx="0">
            <a:schemeClr val="accent1"/>
          </a:effectRef>
          <a:fontRef idx="minor">
            <a:schemeClr val="tx1"/>
          </a:fontRef>
        </p:style>
        <p:txBody>
          <a:bodyPr lIns="0" tIns="0" rIns="0" bIns="0"/>
          <a:lstStyle/>
          <a:p>
            <a:pPr>
              <a:defRPr/>
            </a:pPr>
            <a:endParaRPr lang="zh-CN" altLang="en-US">
              <a:solidFill>
                <a:prstClr val="black"/>
              </a:solidFill>
            </a:endParaRPr>
          </a:p>
        </p:txBody>
      </p:sp>
      <p:pic>
        <p:nvPicPr>
          <p:cNvPr id="19464" name="Picture 9" descr="banner_pku"/>
          <p:cNvPicPr>
            <a:picLocks noChangeAspect="1" noChangeArrowheads="1"/>
          </p:cNvPicPr>
          <p:nvPr userDrawn="1"/>
        </p:nvPicPr>
        <p:blipFill>
          <a:blip r:embed="rId15" cstate="print"/>
          <a:srcRect l="36742"/>
          <a:stretch>
            <a:fillRect/>
          </a:stretch>
        </p:blipFill>
        <p:spPr bwMode="auto">
          <a:xfrm>
            <a:off x="6948488" y="12700"/>
            <a:ext cx="2185987" cy="669925"/>
          </a:xfrm>
          <a:prstGeom prst="rect">
            <a:avLst/>
          </a:prstGeom>
          <a:noFill/>
          <a:ln w="9525">
            <a:noFill/>
            <a:miter lim="800000"/>
            <a:headEnd/>
            <a:tailEnd/>
          </a:ln>
        </p:spPr>
      </p:pic>
      <p:sp>
        <p:nvSpPr>
          <p:cNvPr id="10" name="Text Box 11"/>
          <p:cNvSpPr txBox="1">
            <a:spLocks noChangeArrowheads="1"/>
          </p:cNvSpPr>
          <p:nvPr userDrawn="1"/>
        </p:nvSpPr>
        <p:spPr bwMode="auto">
          <a:xfrm>
            <a:off x="7164388" y="-26988"/>
            <a:ext cx="1047750" cy="523876"/>
          </a:xfrm>
          <a:prstGeom prst="rect">
            <a:avLst/>
          </a:prstGeom>
          <a:noFill/>
          <a:ln w="9525">
            <a:noFill/>
            <a:miter lim="800000"/>
            <a:headEnd/>
            <a:tailEnd/>
          </a:ln>
          <a:effectLst/>
        </p:spPr>
        <p:txBody>
          <a:bodyPr wrap="none">
            <a:spAutoFit/>
          </a:bodyPr>
          <a:lstStyle/>
          <a:p>
            <a:pPr>
              <a:defRPr/>
            </a:pPr>
            <a:r>
              <a:rPr lang="en-US" altLang="zh-CN" sz="2800" dirty="0">
                <a:solidFill>
                  <a:srgbClr val="4F81BD"/>
                </a:solidFill>
                <a:latin typeface="Stencil" pitchFamily="82" charset="0"/>
                <a:ea typeface="PMingLiU" pitchFamily="18" charset="-120"/>
              </a:rPr>
              <a:t>ICQM</a:t>
            </a:r>
          </a:p>
        </p:txBody>
      </p:sp>
      <p:sp>
        <p:nvSpPr>
          <p:cNvPr id="11" name="Rectangle 12"/>
          <p:cNvSpPr>
            <a:spLocks noChangeArrowheads="1"/>
          </p:cNvSpPr>
          <p:nvPr userDrawn="1"/>
        </p:nvSpPr>
        <p:spPr bwMode="auto">
          <a:xfrm>
            <a:off x="7164388" y="352425"/>
            <a:ext cx="1296987" cy="336550"/>
          </a:xfrm>
          <a:prstGeom prst="rect">
            <a:avLst/>
          </a:prstGeom>
          <a:noFill/>
          <a:ln w="9525">
            <a:noFill/>
            <a:miter lim="800000"/>
            <a:headEnd/>
            <a:tailEnd/>
          </a:ln>
          <a:effectLst/>
        </p:spPr>
        <p:txBody>
          <a:bodyPr>
            <a:spAutoFit/>
          </a:bodyPr>
          <a:lstStyle/>
          <a:p>
            <a:pPr>
              <a:defRPr/>
            </a:pPr>
            <a:r>
              <a:rPr lang="en-US" altLang="en-US" sz="800" b="1" i="1" dirty="0">
                <a:solidFill>
                  <a:prstClr val="black"/>
                </a:solidFill>
                <a:ea typeface="宋体" pitchFamily="2" charset="-122"/>
              </a:rPr>
              <a:t>International Center </a:t>
            </a:r>
            <a:br>
              <a:rPr lang="en-US" altLang="zh-CN" sz="800" b="1" i="1" dirty="0">
                <a:solidFill>
                  <a:prstClr val="black"/>
                </a:solidFill>
              </a:rPr>
            </a:br>
            <a:r>
              <a:rPr lang="en-US" altLang="en-US" sz="800" b="1" i="1" dirty="0">
                <a:solidFill>
                  <a:prstClr val="black"/>
                </a:solidFill>
                <a:ea typeface="宋体" pitchFamily="2" charset="-122"/>
              </a:rPr>
              <a:t>for Quantum Materials</a:t>
            </a:r>
            <a:endParaRPr lang="en-US" altLang="zh-CN" sz="800" b="1" i="1" dirty="0">
              <a:solidFill>
                <a:prstClr val="black"/>
              </a:solidFill>
            </a:endParaRPr>
          </a:p>
        </p:txBody>
      </p:sp>
      <p:pic>
        <p:nvPicPr>
          <p:cNvPr id="19467" name="Picture 10" descr="pkulogo"/>
          <p:cNvPicPr>
            <a:picLocks noChangeAspect="1" noChangeArrowheads="1"/>
          </p:cNvPicPr>
          <p:nvPr userDrawn="1"/>
        </p:nvPicPr>
        <p:blipFill>
          <a:blip r:embed="rId16" cstate="print"/>
          <a:srcRect/>
          <a:stretch>
            <a:fillRect/>
          </a:stretch>
        </p:blipFill>
        <p:spPr bwMode="auto">
          <a:xfrm>
            <a:off x="6597650" y="36513"/>
            <a:ext cx="611188" cy="611187"/>
          </a:xfrm>
          <a:prstGeom prst="rect">
            <a:avLst/>
          </a:prstGeom>
          <a:noFill/>
          <a:ln w="9525">
            <a:noFill/>
            <a:miter lim="800000"/>
            <a:headEnd/>
            <a:tailEnd/>
          </a:ln>
        </p:spPr>
      </p:pic>
    </p:spTree>
    <p:extLst>
      <p:ext uri="{BB962C8B-B14F-4D97-AF65-F5344CB8AC3E}">
        <p14:creationId xmlns:p14="http://schemas.microsoft.com/office/powerpoint/2010/main" val="2857994222"/>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Lst>
  <p:hf sldNum="0" hdr="0" ftr="0" dt="0"/>
  <p:txStyles>
    <p:titleStyle>
      <a:lvl1pPr algn="ctr" rtl="0" fontAlgn="base">
        <a:spcBef>
          <a:spcPct val="0"/>
        </a:spcBef>
        <a:spcAft>
          <a:spcPct val="0"/>
        </a:spcAft>
        <a:defRPr sz="3400" kern="1200">
          <a:solidFill>
            <a:schemeClr val="tx2"/>
          </a:solidFill>
          <a:latin typeface="Arial" pitchFamily="34" charset="0"/>
          <a:ea typeface="+mj-ea"/>
          <a:cs typeface="Arial" pitchFamily="34" charset="0"/>
        </a:defRPr>
      </a:lvl1pPr>
      <a:lvl2pPr algn="ctr" rtl="0" fontAlgn="base">
        <a:spcBef>
          <a:spcPct val="0"/>
        </a:spcBef>
        <a:spcAft>
          <a:spcPct val="0"/>
        </a:spcAft>
        <a:defRPr sz="3400">
          <a:solidFill>
            <a:schemeClr val="tx2"/>
          </a:solidFill>
          <a:latin typeface="Arial" pitchFamily="34" charset="0"/>
          <a:ea typeface="宋体" pitchFamily="2" charset="-122"/>
          <a:cs typeface="Arial" pitchFamily="34" charset="0"/>
        </a:defRPr>
      </a:lvl2pPr>
      <a:lvl3pPr algn="ctr" rtl="0" fontAlgn="base">
        <a:spcBef>
          <a:spcPct val="0"/>
        </a:spcBef>
        <a:spcAft>
          <a:spcPct val="0"/>
        </a:spcAft>
        <a:defRPr sz="3400">
          <a:solidFill>
            <a:schemeClr val="tx2"/>
          </a:solidFill>
          <a:latin typeface="Arial" pitchFamily="34" charset="0"/>
          <a:ea typeface="宋体" pitchFamily="2" charset="-122"/>
          <a:cs typeface="Arial" pitchFamily="34" charset="0"/>
        </a:defRPr>
      </a:lvl3pPr>
      <a:lvl4pPr algn="ctr" rtl="0" fontAlgn="base">
        <a:spcBef>
          <a:spcPct val="0"/>
        </a:spcBef>
        <a:spcAft>
          <a:spcPct val="0"/>
        </a:spcAft>
        <a:defRPr sz="3400">
          <a:solidFill>
            <a:schemeClr val="tx2"/>
          </a:solidFill>
          <a:latin typeface="Arial" pitchFamily="34" charset="0"/>
          <a:ea typeface="宋体" pitchFamily="2" charset="-122"/>
          <a:cs typeface="Arial" pitchFamily="34" charset="0"/>
        </a:defRPr>
      </a:lvl4pPr>
      <a:lvl5pPr algn="ctr" rtl="0" fontAlgn="base">
        <a:spcBef>
          <a:spcPct val="0"/>
        </a:spcBef>
        <a:spcAft>
          <a:spcPct val="0"/>
        </a:spcAft>
        <a:defRPr sz="3400">
          <a:solidFill>
            <a:schemeClr val="tx2"/>
          </a:solidFill>
          <a:latin typeface="Arial" pitchFamily="34" charset="0"/>
          <a:ea typeface="宋体" pitchFamily="2" charset="-122"/>
          <a:cs typeface="Arial" pitchFamily="34" charset="0"/>
        </a:defRPr>
      </a:lvl5pPr>
      <a:lvl6pPr marL="457200" algn="ctr" rtl="0" fontAlgn="base">
        <a:spcBef>
          <a:spcPct val="0"/>
        </a:spcBef>
        <a:spcAft>
          <a:spcPct val="0"/>
        </a:spcAft>
        <a:defRPr sz="3400">
          <a:solidFill>
            <a:schemeClr val="tx2"/>
          </a:solidFill>
          <a:latin typeface="Arial" pitchFamily="34" charset="0"/>
          <a:ea typeface="宋体" pitchFamily="2" charset="-122"/>
          <a:cs typeface="Arial" pitchFamily="34" charset="0"/>
        </a:defRPr>
      </a:lvl6pPr>
      <a:lvl7pPr marL="914400" algn="ctr" rtl="0" fontAlgn="base">
        <a:spcBef>
          <a:spcPct val="0"/>
        </a:spcBef>
        <a:spcAft>
          <a:spcPct val="0"/>
        </a:spcAft>
        <a:defRPr sz="3400">
          <a:solidFill>
            <a:schemeClr val="tx2"/>
          </a:solidFill>
          <a:latin typeface="Arial" pitchFamily="34" charset="0"/>
          <a:ea typeface="宋体" pitchFamily="2" charset="-122"/>
          <a:cs typeface="Arial" pitchFamily="34" charset="0"/>
        </a:defRPr>
      </a:lvl7pPr>
      <a:lvl8pPr marL="1371600" algn="ctr" rtl="0" fontAlgn="base">
        <a:spcBef>
          <a:spcPct val="0"/>
        </a:spcBef>
        <a:spcAft>
          <a:spcPct val="0"/>
        </a:spcAft>
        <a:defRPr sz="3400">
          <a:solidFill>
            <a:schemeClr val="tx2"/>
          </a:solidFill>
          <a:latin typeface="Arial" pitchFamily="34" charset="0"/>
          <a:ea typeface="宋体" pitchFamily="2" charset="-122"/>
          <a:cs typeface="Arial" pitchFamily="34" charset="0"/>
        </a:defRPr>
      </a:lvl8pPr>
      <a:lvl9pPr marL="1828800" algn="ctr" rtl="0" fontAlgn="base">
        <a:spcBef>
          <a:spcPct val="0"/>
        </a:spcBef>
        <a:spcAft>
          <a:spcPct val="0"/>
        </a:spcAft>
        <a:defRPr sz="3400">
          <a:solidFill>
            <a:schemeClr val="tx2"/>
          </a:solidFill>
          <a:latin typeface="Arial" pitchFamily="34" charset="0"/>
          <a:ea typeface="宋体" pitchFamily="2" charset="-122"/>
          <a:cs typeface="Arial" pitchFamily="34" charset="0"/>
        </a:defRPr>
      </a:lvl9pPr>
    </p:titleStyle>
    <p:body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F58849-B5EA-45E7-8825-73BE779B0859}" type="datetime1">
              <a:rPr lang="zh-CN" altLang="en-US" smtClean="0"/>
              <a:t>2025/9/10</a:t>
            </a:fld>
            <a:endParaRPr lang="zh-CN" alt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269E00-312B-4B16-8BE5-8CE7DC18930C}" type="slidenum">
              <a:rPr lang="zh-CN" altLang="en-US" smtClean="0"/>
              <a:t>‹#›</a:t>
            </a:fld>
            <a:endParaRPr lang="zh-CN" altLang="en-US"/>
          </a:p>
        </p:txBody>
      </p:sp>
      <p:pic>
        <p:nvPicPr>
          <p:cNvPr id="8" name="Picture 10" descr="pkulogo">
            <a:extLst>
              <a:ext uri="{FF2B5EF4-FFF2-40B4-BE49-F238E27FC236}">
                <a16:creationId xmlns:a16="http://schemas.microsoft.com/office/drawing/2014/main" id="{B231E61A-6212-4771-A8C8-26BDF69725FD}"/>
              </a:ext>
            </a:extLst>
          </p:cNvPr>
          <p:cNvPicPr>
            <a:picLocks noChangeAspect="1" noChangeArrowheads="1"/>
          </p:cNvPicPr>
          <p:nvPr userDrawn="1"/>
        </p:nvPicPr>
        <p:blipFill>
          <a:blip r:embed="rId16" cstate="print"/>
          <a:srcRect/>
          <a:stretch>
            <a:fillRect/>
          </a:stretch>
        </p:blipFill>
        <p:spPr bwMode="auto">
          <a:xfrm>
            <a:off x="34925" y="5876925"/>
            <a:ext cx="935038" cy="935038"/>
          </a:xfrm>
          <a:prstGeom prst="rect">
            <a:avLst/>
          </a:prstGeom>
          <a:noFill/>
        </p:spPr>
      </p:pic>
    </p:spTree>
    <p:extLst>
      <p:ext uri="{BB962C8B-B14F-4D97-AF65-F5344CB8AC3E}">
        <p14:creationId xmlns:p14="http://schemas.microsoft.com/office/powerpoint/2010/main" val="3542601246"/>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 id="2147483713" r:id="rId13"/>
    <p:sldLayoutId id="2147483714" r:id="rId14"/>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F726CCBE-6628-4BAC-9FCB-22DD46B2D28C}"/>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a:t>单击此处编辑母版标题样式</a:t>
            </a:r>
          </a:p>
        </p:txBody>
      </p:sp>
      <p:sp>
        <p:nvSpPr>
          <p:cNvPr id="17411" name="Rectangle 3">
            <a:extLst>
              <a:ext uri="{FF2B5EF4-FFF2-40B4-BE49-F238E27FC236}">
                <a16:creationId xmlns:a16="http://schemas.microsoft.com/office/drawing/2014/main" id="{DB7EB281-8C16-4B3D-A7EA-D94F6EA8EC32}"/>
              </a:ext>
            </a:extLst>
          </p:cNvPr>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148484" name="Rectangle 4">
            <a:extLst>
              <a:ext uri="{FF2B5EF4-FFF2-40B4-BE49-F238E27FC236}">
                <a16:creationId xmlns:a16="http://schemas.microsoft.com/office/drawing/2014/main" id="{095FB80E-4E43-4A23-9420-8E66144D0FE7}"/>
              </a:ext>
            </a:extLst>
          </p:cNvPr>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defRPr/>
            </a:pPr>
            <a:endParaRPr lang="en-US" altLang="zh-CN"/>
          </a:p>
        </p:txBody>
      </p:sp>
      <p:sp>
        <p:nvSpPr>
          <p:cNvPr id="148485" name="Rectangle 5">
            <a:extLst>
              <a:ext uri="{FF2B5EF4-FFF2-40B4-BE49-F238E27FC236}">
                <a16:creationId xmlns:a16="http://schemas.microsoft.com/office/drawing/2014/main" id="{DF4F43E6-5E6F-47F6-A2D9-712C82DC28CD}"/>
              </a:ext>
            </a:extLst>
          </p:cNvPr>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endParaRPr lang="en-US" altLang="zh-CN"/>
          </a:p>
        </p:txBody>
      </p:sp>
      <p:sp>
        <p:nvSpPr>
          <p:cNvPr id="148486" name="Rectangle 6">
            <a:extLst>
              <a:ext uri="{FF2B5EF4-FFF2-40B4-BE49-F238E27FC236}">
                <a16:creationId xmlns:a16="http://schemas.microsoft.com/office/drawing/2014/main" id="{DDBD4F19-51EC-426D-BA20-E8D6B89CAE53}"/>
              </a:ext>
            </a:extLst>
          </p:cNvPr>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F3E947C8-34B7-47E5-963E-A324FD76985C}" type="slidenum">
              <a:rPr lang="en-US" altLang="zh-CN"/>
              <a:pPr/>
              <a:t>‹#›</a:t>
            </a:fld>
            <a:endParaRPr lang="en-US" altLang="zh-CN"/>
          </a:p>
        </p:txBody>
      </p:sp>
    </p:spTree>
    <p:extLst>
      <p:ext uri="{BB962C8B-B14F-4D97-AF65-F5344CB8AC3E}">
        <p14:creationId xmlns:p14="http://schemas.microsoft.com/office/powerpoint/2010/main" val="3267243769"/>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Lst>
  <p:hf sldNum="0" hdr="0" ftr="0" dt="0"/>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宋体" pitchFamily="2" charset="-122"/>
        </a:defRPr>
      </a:lvl2pPr>
      <a:lvl3pPr algn="ctr" rtl="0" eaLnBrk="0" fontAlgn="base" hangingPunct="0">
        <a:spcBef>
          <a:spcPct val="0"/>
        </a:spcBef>
        <a:spcAft>
          <a:spcPct val="0"/>
        </a:spcAft>
        <a:defRPr sz="4400">
          <a:solidFill>
            <a:schemeClr val="tx2"/>
          </a:solidFill>
          <a:latin typeface="Arial" charset="0"/>
          <a:ea typeface="宋体" pitchFamily="2" charset="-122"/>
        </a:defRPr>
      </a:lvl3pPr>
      <a:lvl4pPr algn="ctr" rtl="0" eaLnBrk="0" fontAlgn="base" hangingPunct="0">
        <a:spcBef>
          <a:spcPct val="0"/>
        </a:spcBef>
        <a:spcAft>
          <a:spcPct val="0"/>
        </a:spcAft>
        <a:defRPr sz="4400">
          <a:solidFill>
            <a:schemeClr val="tx2"/>
          </a:solidFill>
          <a:latin typeface="Arial" charset="0"/>
          <a:ea typeface="宋体" pitchFamily="2" charset="-122"/>
        </a:defRPr>
      </a:lvl4pPr>
      <a:lvl5pPr algn="ctr" rtl="0" eaLnBrk="0" fontAlgn="base" hangingPunct="0">
        <a:spcBef>
          <a:spcPct val="0"/>
        </a:spcBef>
        <a:spcAft>
          <a:spcPct val="0"/>
        </a:spcAft>
        <a:defRPr sz="4400">
          <a:solidFill>
            <a:schemeClr val="tx2"/>
          </a:solidFill>
          <a:latin typeface="Arial" charset="0"/>
          <a:ea typeface="宋体" pitchFamily="2" charset="-122"/>
        </a:defRPr>
      </a:lvl5pPr>
      <a:lvl6pPr marL="457200" algn="ctr" rtl="0" fontAlgn="base">
        <a:spcBef>
          <a:spcPct val="0"/>
        </a:spcBef>
        <a:spcAft>
          <a:spcPct val="0"/>
        </a:spcAft>
        <a:defRPr sz="4400">
          <a:solidFill>
            <a:schemeClr val="tx2"/>
          </a:solidFill>
          <a:latin typeface="Arial" charset="0"/>
          <a:ea typeface="宋体" pitchFamily="2" charset="-122"/>
        </a:defRPr>
      </a:lvl6pPr>
      <a:lvl7pPr marL="914400" algn="ctr" rtl="0" fontAlgn="base">
        <a:spcBef>
          <a:spcPct val="0"/>
        </a:spcBef>
        <a:spcAft>
          <a:spcPct val="0"/>
        </a:spcAft>
        <a:defRPr sz="4400">
          <a:solidFill>
            <a:schemeClr val="tx2"/>
          </a:solidFill>
          <a:latin typeface="Arial" charset="0"/>
          <a:ea typeface="宋体" pitchFamily="2" charset="-122"/>
        </a:defRPr>
      </a:lvl7pPr>
      <a:lvl8pPr marL="1371600" algn="ctr" rtl="0" fontAlgn="base">
        <a:spcBef>
          <a:spcPct val="0"/>
        </a:spcBef>
        <a:spcAft>
          <a:spcPct val="0"/>
        </a:spcAft>
        <a:defRPr sz="4400">
          <a:solidFill>
            <a:schemeClr val="tx2"/>
          </a:solidFill>
          <a:latin typeface="Arial" charset="0"/>
          <a:ea typeface="宋体" pitchFamily="2" charset="-122"/>
        </a:defRPr>
      </a:lvl8pPr>
      <a:lvl9pPr marL="1828800" algn="ctr" rtl="0" fontAlgn="base">
        <a:spcBef>
          <a:spcPct val="0"/>
        </a:spcBef>
        <a:spcAft>
          <a:spcPct val="0"/>
        </a:spcAft>
        <a:defRPr sz="4400">
          <a:solidFill>
            <a:schemeClr val="tx2"/>
          </a:solidFill>
          <a:latin typeface="Arial" charset="0"/>
          <a:ea typeface="宋体" pitchFamily="2" charset="-122"/>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ea typeface="+mn-ea"/>
        </a:defRPr>
      </a:lvl2pPr>
      <a:lvl3pPr marL="1143000" indent="-228600" algn="l" rtl="0" eaLnBrk="0" fontAlgn="base" hangingPunct="0">
        <a:spcBef>
          <a:spcPct val="20000"/>
        </a:spcBef>
        <a:spcAft>
          <a:spcPct val="0"/>
        </a:spcAft>
        <a:buChar char="•"/>
        <a:defRPr sz="2400">
          <a:solidFill>
            <a:schemeClr val="tx1"/>
          </a:solidFill>
          <a:latin typeface="+mn-lt"/>
          <a:ea typeface="+mn-ea"/>
        </a:defRPr>
      </a:lvl3pPr>
      <a:lvl4pPr marL="1600200" indent="-228600" algn="l" rtl="0" eaLnBrk="0" fontAlgn="base" hangingPunct="0">
        <a:spcBef>
          <a:spcPct val="20000"/>
        </a:spcBef>
        <a:spcAft>
          <a:spcPct val="0"/>
        </a:spcAft>
        <a:buChar char="–"/>
        <a:defRPr sz="2000">
          <a:solidFill>
            <a:schemeClr val="tx1"/>
          </a:solidFill>
          <a:latin typeface="+mn-lt"/>
          <a:ea typeface="+mn-ea"/>
        </a:defRPr>
      </a:lvl4pPr>
      <a:lvl5pPr marL="2057400" indent="-228600" algn="l" rtl="0" eaLnBrk="0" fontAlgn="base" hangingPunct="0">
        <a:spcBef>
          <a:spcPct val="20000"/>
        </a:spcBef>
        <a:spcAft>
          <a:spcPct val="0"/>
        </a:spcAft>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6.xml"/><Relationship Id="rId4" Type="http://schemas.openxmlformats.org/officeDocument/2006/relationships/image" Target="../media/image14.jpg"/></Relationships>
</file>

<file path=ppt/slides/_rels/slide17.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8.emf"/></Relationships>
</file>

<file path=ppt/slides/_rels/slide19.xml.rels><?xml version="1.0" encoding="UTF-8" standalone="yes"?>
<Relationships xmlns="http://schemas.openxmlformats.org/package/2006/relationships"><Relationship Id="rId3" Type="http://schemas.openxmlformats.org/officeDocument/2006/relationships/image" Target="../media/image20.emf"/><Relationship Id="rId7" Type="http://schemas.openxmlformats.org/officeDocument/2006/relationships/image" Target="../media/image24.emf"/><Relationship Id="rId2" Type="http://schemas.openxmlformats.org/officeDocument/2006/relationships/image" Target="../media/image19.emf"/><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emf"/><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27.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image" Target="../media/image28.em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png"/><Relationship Id="rId1" Type="http://schemas.openxmlformats.org/officeDocument/2006/relationships/slideLayout" Target="../slideLayouts/slideLayout8.xml"/><Relationship Id="rId4" Type="http://schemas.openxmlformats.org/officeDocument/2006/relationships/image" Target="../media/image34.png"/></Relationships>
</file>

<file path=ppt/slides/_rels/slide3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6.xml"/><Relationship Id="rId1" Type="http://schemas.openxmlformats.org/officeDocument/2006/relationships/vmlDrawing" Target="../drawings/vmlDrawing1.vml"/><Relationship Id="rId5" Type="http://schemas.openxmlformats.org/officeDocument/2006/relationships/image" Target="../media/image36.jpeg"/><Relationship Id="rId4" Type="http://schemas.openxmlformats.org/officeDocument/2006/relationships/image" Target="../media/image35.png"/></Relationships>
</file>

<file path=ppt/slides/_rels/slide3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40.jpeg"/><Relationship Id="rId4" Type="http://schemas.openxmlformats.org/officeDocument/2006/relationships/image" Target="../media/image39.png"/></Relationships>
</file>

<file path=ppt/slides/_rels/slide37.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4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32.xml"/><Relationship Id="rId4" Type="http://schemas.openxmlformats.org/officeDocument/2006/relationships/image" Target="../media/image45.png"/></Relationships>
</file>

<file path=ppt/slides/_rels/slide4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32.xml"/></Relationships>
</file>

<file path=ppt/slides/_rels/slide4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5.xml"/><Relationship Id="rId1" Type="http://schemas.openxmlformats.org/officeDocument/2006/relationships/slideLayout" Target="../slideLayouts/slideLayout32.xml"/></Relationships>
</file>

<file path=ppt/slides/_rels/slide43.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32.xm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video" Target="file:///D:\Work\Projects\PI\Water\paper\Na+%20hydration\reports\Movies\&#21160;&#30011;6%20&#38048;&#31163;&#23376;&#27700;&#21512;&#29289;&#30340;&#21487;&#25511;&#21046;&#22791;.mp4" TargetMode="External"/><Relationship Id="rId1" Type="http://schemas.microsoft.com/office/2007/relationships/media" Target="file:///D:\Work\Projects\PI\Water\paper\Na+%20hydration\reports\Movies\&#21160;&#30011;6%20&#38048;&#31163;&#23376;&#27700;&#21512;&#29289;&#30340;&#21487;&#25511;&#21046;&#22791;.mp4" TargetMode="External"/><Relationship Id="rId4" Type="http://schemas.openxmlformats.org/officeDocument/2006/relationships/image" Target="../media/image49.png"/></Relationships>
</file>

<file path=ppt/slides/_rels/slide4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wmf"/><Relationship Id="rId1" Type="http://schemas.openxmlformats.org/officeDocument/2006/relationships/slideLayout" Target="../slideLayouts/slideLayout27.xml"/></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video" Target="file:///D:\Work\Projects\PI\Water\paper\Concerted%20proton%20tunneling\Submitted%20to%20Nature%20Physics\Supplementary%20Movie%202.mov" TargetMode="External"/><Relationship Id="rId1" Type="http://schemas.microsoft.com/office/2007/relationships/media" Target="file:///D:\Work\Projects\PI\Water\paper\Concerted%20proton%20tunneling\Submitted%20to%20Nature%20Physics\Supplementary%20Movie%202.mov" TargetMode="External"/><Relationship Id="rId6" Type="http://schemas.openxmlformats.org/officeDocument/2006/relationships/image" Target="../media/image49.png"/><Relationship Id="rId5" Type="http://schemas.openxmlformats.org/officeDocument/2006/relationships/image" Target="../media/image53.png"/><Relationship Id="rId4" Type="http://schemas.openxmlformats.org/officeDocument/2006/relationships/image" Target="../media/image52.png"/></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4.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49.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32.xml"/></Relationships>
</file>

<file path=ppt/slides/_rels/slide50.xml.rels><?xml version="1.0" encoding="UTF-8" standalone="yes"?>
<Relationships xmlns="http://schemas.openxmlformats.org/package/2006/relationships"><Relationship Id="rId3" Type="http://schemas.openxmlformats.org/officeDocument/2006/relationships/image" Target="../media/image57.emf"/><Relationship Id="rId2" Type="http://schemas.openxmlformats.org/officeDocument/2006/relationships/image" Target="../media/image56.jpg"/><Relationship Id="rId1" Type="http://schemas.openxmlformats.org/officeDocument/2006/relationships/slideLayout" Target="../slideLayouts/slideLayout37.xml"/></Relationships>
</file>

<file path=ppt/slides/_rels/slide51.xml.rels><?xml version="1.0" encoding="UTF-8" standalone="yes"?>
<Relationships xmlns="http://schemas.openxmlformats.org/package/2006/relationships"><Relationship Id="rId2" Type="http://schemas.openxmlformats.org/officeDocument/2006/relationships/image" Target="../media/image58.emf"/><Relationship Id="rId1" Type="http://schemas.openxmlformats.org/officeDocument/2006/relationships/slideLayout" Target="../slideLayouts/slideLayout37.xml"/></Relationships>
</file>

<file path=ppt/slides/_rels/slide52.xml.rels><?xml version="1.0" encoding="UTF-8" standalone="yes"?>
<Relationships xmlns="http://schemas.openxmlformats.org/package/2006/relationships"><Relationship Id="rId13" Type="http://schemas.openxmlformats.org/officeDocument/2006/relationships/image" Target="../media/image69.png"/><Relationship Id="rId18" Type="http://schemas.openxmlformats.org/officeDocument/2006/relationships/image" Target="../media/image74.svg"/><Relationship Id="rId26" Type="http://schemas.openxmlformats.org/officeDocument/2006/relationships/image" Target="../media/image490.png"/><Relationship Id="rId3" Type="http://schemas.openxmlformats.org/officeDocument/2006/relationships/image" Target="../media/image60.svg"/><Relationship Id="rId21" Type="http://schemas.openxmlformats.org/officeDocument/2006/relationships/image" Target="../media/image77.png"/><Relationship Id="rId34" Type="http://schemas.openxmlformats.org/officeDocument/2006/relationships/image" Target="../media/image88.svg"/><Relationship Id="rId7" Type="http://schemas.openxmlformats.org/officeDocument/2006/relationships/image" Target="../media/image64.svg"/><Relationship Id="rId12" Type="http://schemas.openxmlformats.org/officeDocument/2006/relationships/image" Target="../media/image350.png"/><Relationship Id="rId17" Type="http://schemas.openxmlformats.org/officeDocument/2006/relationships/image" Target="../media/image73.png"/><Relationship Id="rId25" Type="http://schemas.openxmlformats.org/officeDocument/2006/relationships/image" Target="../media/image480.png"/><Relationship Id="rId33" Type="http://schemas.openxmlformats.org/officeDocument/2006/relationships/image" Target="../media/image87.png"/><Relationship Id="rId2" Type="http://schemas.openxmlformats.org/officeDocument/2006/relationships/image" Target="../media/image59.png"/><Relationship Id="rId16" Type="http://schemas.openxmlformats.org/officeDocument/2006/relationships/image" Target="../media/image72.svg"/><Relationship Id="rId20" Type="http://schemas.openxmlformats.org/officeDocument/2006/relationships/image" Target="../media/image76.svg"/><Relationship Id="rId29" Type="http://schemas.openxmlformats.org/officeDocument/2006/relationships/image" Target="../media/image83.png"/><Relationship Id="rId1" Type="http://schemas.openxmlformats.org/officeDocument/2006/relationships/slideLayout" Target="../slideLayouts/slideLayout27.xml"/><Relationship Id="rId6" Type="http://schemas.openxmlformats.org/officeDocument/2006/relationships/image" Target="../media/image63.png"/><Relationship Id="rId11" Type="http://schemas.openxmlformats.org/officeDocument/2006/relationships/image" Target="../media/image68.svg"/><Relationship Id="rId24" Type="http://schemas.openxmlformats.org/officeDocument/2006/relationships/image" Target="../media/image80.svg"/><Relationship Id="rId32" Type="http://schemas.openxmlformats.org/officeDocument/2006/relationships/image" Target="../media/image86.svg"/><Relationship Id="rId5" Type="http://schemas.openxmlformats.org/officeDocument/2006/relationships/image" Target="../media/image62.svg"/><Relationship Id="rId15" Type="http://schemas.openxmlformats.org/officeDocument/2006/relationships/image" Target="../media/image71.png"/><Relationship Id="rId23" Type="http://schemas.openxmlformats.org/officeDocument/2006/relationships/image" Target="../media/image79.png"/><Relationship Id="rId28" Type="http://schemas.openxmlformats.org/officeDocument/2006/relationships/image" Target="../media/image82.svg"/><Relationship Id="rId10" Type="http://schemas.openxmlformats.org/officeDocument/2006/relationships/image" Target="../media/image67.png"/><Relationship Id="rId19" Type="http://schemas.openxmlformats.org/officeDocument/2006/relationships/image" Target="../media/image75.png"/><Relationship Id="rId31" Type="http://schemas.openxmlformats.org/officeDocument/2006/relationships/image" Target="../media/image85.png"/><Relationship Id="rId4" Type="http://schemas.openxmlformats.org/officeDocument/2006/relationships/image" Target="../media/image61.png"/><Relationship Id="rId9" Type="http://schemas.openxmlformats.org/officeDocument/2006/relationships/image" Target="../media/image66.svg"/><Relationship Id="rId14" Type="http://schemas.openxmlformats.org/officeDocument/2006/relationships/image" Target="../media/image70.svg"/><Relationship Id="rId22" Type="http://schemas.openxmlformats.org/officeDocument/2006/relationships/image" Target="../media/image78.svg"/><Relationship Id="rId27" Type="http://schemas.openxmlformats.org/officeDocument/2006/relationships/image" Target="../media/image81.png"/><Relationship Id="rId30" Type="http://schemas.openxmlformats.org/officeDocument/2006/relationships/image" Target="../media/image84.svg"/><Relationship Id="rId35" Type="http://schemas.openxmlformats.org/officeDocument/2006/relationships/image" Target="../media/image580.png"/><Relationship Id="rId8" Type="http://schemas.openxmlformats.org/officeDocument/2006/relationships/image" Target="../media/image65.png"/></Relationships>
</file>

<file path=ppt/slides/_rels/slide53.xml.rels><?xml version="1.0" encoding="UTF-8" standalone="yes"?>
<Relationships xmlns="http://schemas.openxmlformats.org/package/2006/relationships"><Relationship Id="rId3" Type="http://schemas.openxmlformats.org/officeDocument/2006/relationships/image" Target="../media/image90.emf"/><Relationship Id="rId2" Type="http://schemas.openxmlformats.org/officeDocument/2006/relationships/image" Target="../media/image89.emf"/><Relationship Id="rId1" Type="http://schemas.openxmlformats.org/officeDocument/2006/relationships/slideLayout" Target="../slideLayouts/slideLayout32.xml"/></Relationships>
</file>

<file path=ppt/slides/_rels/slide54.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91.png"/><Relationship Id="rId1" Type="http://schemas.openxmlformats.org/officeDocument/2006/relationships/slideLayout" Target="../slideLayouts/slideLayout32.xml"/><Relationship Id="rId4" Type="http://schemas.openxmlformats.org/officeDocument/2006/relationships/image" Target="../media/image93.png"/></Relationships>
</file>

<file path=ppt/slides/_rels/slide55.xml.rels><?xml version="1.0" encoding="UTF-8" standalone="yes"?>
<Relationships xmlns="http://schemas.openxmlformats.org/package/2006/relationships"><Relationship Id="rId3" Type="http://schemas.openxmlformats.org/officeDocument/2006/relationships/image" Target="../media/image95.svg"/><Relationship Id="rId7" Type="http://schemas.openxmlformats.org/officeDocument/2006/relationships/image" Target="../media/image99.svg"/><Relationship Id="rId2" Type="http://schemas.openxmlformats.org/officeDocument/2006/relationships/image" Target="../media/image94.png"/><Relationship Id="rId1" Type="http://schemas.openxmlformats.org/officeDocument/2006/relationships/slideLayout" Target="../slideLayouts/slideLayout27.xml"/><Relationship Id="rId6" Type="http://schemas.openxmlformats.org/officeDocument/2006/relationships/image" Target="../media/image98.png"/><Relationship Id="rId5" Type="http://schemas.openxmlformats.org/officeDocument/2006/relationships/image" Target="../media/image97.svg"/><Relationship Id="rId4" Type="http://schemas.openxmlformats.org/officeDocument/2006/relationships/image" Target="../media/image96.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video" Target="file:///D:\Work\Teaching\Surface%20Physics\2015\&#31532;&#19968;&#35838;&#65306;&#34920;&#38754;&#29289;&#29702;&#23398;&#30340;&#29616;&#29366;&#21450;&#36235;&#21183;\movie\nature10941-s2.mpeg" TargetMode="External"/><Relationship Id="rId1" Type="http://schemas.microsoft.com/office/2007/relationships/media" Target="file:///D:\Work\Teaching\Surface%20Physics\2015\&#31532;&#19968;&#35838;&#65306;&#34920;&#38754;&#29289;&#29702;&#23398;&#30340;&#29616;&#29366;&#21450;&#36235;&#21183;\movie\nature10941-s2.mpeg" TargetMode="External"/><Relationship Id="rId4" Type="http://schemas.openxmlformats.org/officeDocument/2006/relationships/image" Target="../media/image100.png"/></Relationships>
</file>

<file path=ppt/slides/_rels/slide58.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image" Target="../media/image101.jpeg"/><Relationship Id="rId1" Type="http://schemas.openxmlformats.org/officeDocument/2006/relationships/slideLayout" Target="../slideLayouts/slideLayout37.xml"/></Relationships>
</file>

<file path=ppt/slides/_rels/slide59.xml.rels><?xml version="1.0" encoding="UTF-8" standalone="yes"?>
<Relationships xmlns="http://schemas.openxmlformats.org/package/2006/relationships"><Relationship Id="rId3" Type="http://schemas.openxmlformats.org/officeDocument/2006/relationships/image" Target="../media/image104.wmf"/><Relationship Id="rId2" Type="http://schemas.openxmlformats.org/officeDocument/2006/relationships/image" Target="../media/image103.wmf"/><Relationship Id="rId1" Type="http://schemas.openxmlformats.org/officeDocument/2006/relationships/slideLayout" Target="../slideLayouts/slideLayout37.xml"/><Relationship Id="rId4" Type="http://schemas.openxmlformats.org/officeDocument/2006/relationships/image" Target="../media/image105.wmf"/></Relationships>
</file>

<file path=ppt/slides/_rels/slide60.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106.png"/><Relationship Id="rId1" Type="http://schemas.openxmlformats.org/officeDocument/2006/relationships/slideLayout" Target="../slideLayouts/slideLayout39.xml"/></Relationships>
</file>

<file path=ppt/slides/_rels/slide61.xml.rels><?xml version="1.0" encoding="UTF-8" standalone="yes"?>
<Relationships xmlns="http://schemas.openxmlformats.org/package/2006/relationships"><Relationship Id="rId2" Type="http://schemas.openxmlformats.org/officeDocument/2006/relationships/image" Target="../media/image107.png"/><Relationship Id="rId1" Type="http://schemas.openxmlformats.org/officeDocument/2006/relationships/slideLayout" Target="../slideLayouts/slideLayout39.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109.wmf"/><Relationship Id="rId2" Type="http://schemas.openxmlformats.org/officeDocument/2006/relationships/image" Target="../media/image108.png"/><Relationship Id="rId1" Type="http://schemas.openxmlformats.org/officeDocument/2006/relationships/slideLayout" Target="../slideLayouts/slideLayout9.xml"/><Relationship Id="rId5" Type="http://schemas.openxmlformats.org/officeDocument/2006/relationships/image" Target="../media/image111.jpeg"/><Relationship Id="rId4" Type="http://schemas.openxmlformats.org/officeDocument/2006/relationships/image" Target="../media/image110.jpeg"/></Relationships>
</file>

<file path=ppt/slides/_rels/slide64.xml.rels><?xml version="1.0" encoding="UTF-8" standalone="yes"?>
<Relationships xmlns="http://schemas.openxmlformats.org/package/2006/relationships"><Relationship Id="rId2" Type="http://schemas.openxmlformats.org/officeDocument/2006/relationships/image" Target="../media/image112.wmf"/><Relationship Id="rId1" Type="http://schemas.openxmlformats.org/officeDocument/2006/relationships/slideLayout" Target="../slideLayouts/slideLayout9.xml"/></Relationships>
</file>

<file path=ppt/slides/_rels/slide65.xml.rels><?xml version="1.0" encoding="UTF-8" standalone="yes"?>
<Relationships xmlns="http://schemas.openxmlformats.org/package/2006/relationships"><Relationship Id="rId2" Type="http://schemas.openxmlformats.org/officeDocument/2006/relationships/image" Target="../media/image113.wmf"/><Relationship Id="rId1" Type="http://schemas.openxmlformats.org/officeDocument/2006/relationships/slideLayout" Target="../slideLayouts/slideLayout9.xml"/></Relationships>
</file>

<file path=ppt/slides/_rels/slide66.xml.rels><?xml version="1.0" encoding="UTF-8" standalone="yes"?>
<Relationships xmlns="http://schemas.openxmlformats.org/package/2006/relationships"><Relationship Id="rId2" Type="http://schemas.openxmlformats.org/officeDocument/2006/relationships/image" Target="../media/image114.png"/><Relationship Id="rId1" Type="http://schemas.openxmlformats.org/officeDocument/2006/relationships/slideLayout" Target="../slideLayouts/slideLayout9.xml"/></Relationships>
</file>

<file path=ppt/slides/_rels/slide67.xml.rels><?xml version="1.0" encoding="UTF-8" standalone="yes"?>
<Relationships xmlns="http://schemas.openxmlformats.org/package/2006/relationships"><Relationship Id="rId3" Type="http://schemas.openxmlformats.org/officeDocument/2006/relationships/image" Target="../media/image116.wmf"/><Relationship Id="rId2" Type="http://schemas.openxmlformats.org/officeDocument/2006/relationships/image" Target="../media/image115.wmf"/><Relationship Id="rId1" Type="http://schemas.openxmlformats.org/officeDocument/2006/relationships/slideLayout" Target="../slideLayouts/slideLayout9.xml"/></Relationships>
</file>

<file path=ppt/slides/_rels/slide68.xml.rels><?xml version="1.0" encoding="UTF-8" standalone="yes"?>
<Relationships xmlns="http://schemas.openxmlformats.org/package/2006/relationships"><Relationship Id="rId2" Type="http://schemas.openxmlformats.org/officeDocument/2006/relationships/image" Target="../media/image117.wmf"/><Relationship Id="rId1" Type="http://schemas.openxmlformats.org/officeDocument/2006/relationships/slideLayout" Target="../slideLayouts/slideLayout9.xml"/></Relationships>
</file>

<file path=ppt/slides/_rels/slide69.xml.rels><?xml version="1.0" encoding="UTF-8" standalone="yes"?>
<Relationships xmlns="http://schemas.openxmlformats.org/package/2006/relationships"><Relationship Id="rId3" Type="http://schemas.openxmlformats.org/officeDocument/2006/relationships/image" Target="../media/image119.wmf"/><Relationship Id="rId2" Type="http://schemas.openxmlformats.org/officeDocument/2006/relationships/image" Target="../media/image118.wmf"/><Relationship Id="rId1" Type="http://schemas.openxmlformats.org/officeDocument/2006/relationships/slideLayout" Target="../slideLayouts/slideLayout9.xml"/><Relationship Id="rId5" Type="http://schemas.openxmlformats.org/officeDocument/2006/relationships/image" Target="../media/image121.png"/><Relationship Id="rId4" Type="http://schemas.openxmlformats.org/officeDocument/2006/relationships/image" Target="../media/image120.wmf"/></Relationships>
</file>

<file path=ppt/slides/_rels/slide70.xml.rels><?xml version="1.0" encoding="UTF-8" standalone="yes"?>
<Relationships xmlns="http://schemas.openxmlformats.org/package/2006/relationships"><Relationship Id="rId2" Type="http://schemas.openxmlformats.org/officeDocument/2006/relationships/image" Target="../media/image122.png"/><Relationship Id="rId1" Type="http://schemas.openxmlformats.org/officeDocument/2006/relationships/slideLayout" Target="../slideLayouts/slideLayout9.xml"/></Relationships>
</file>

<file path=ppt/slides/_rels/slide71.xml.rels><?xml version="1.0" encoding="UTF-8" standalone="yes"?>
<Relationships xmlns="http://schemas.openxmlformats.org/package/2006/relationships"><Relationship Id="rId2" Type="http://schemas.openxmlformats.org/officeDocument/2006/relationships/image" Target="../media/image123.png"/><Relationship Id="rId1" Type="http://schemas.openxmlformats.org/officeDocument/2006/relationships/slideLayout" Target="../slideLayouts/slideLayout9.xml"/></Relationships>
</file>

<file path=ppt/slides/_rels/slide72.xml.rels><?xml version="1.0" encoding="UTF-8" standalone="yes"?>
<Relationships xmlns="http://schemas.openxmlformats.org/package/2006/relationships"><Relationship Id="rId3" Type="http://schemas.openxmlformats.org/officeDocument/2006/relationships/image" Target="../media/image125.emf"/><Relationship Id="rId2" Type="http://schemas.openxmlformats.org/officeDocument/2006/relationships/image" Target="../media/image124.emf"/><Relationship Id="rId1" Type="http://schemas.openxmlformats.org/officeDocument/2006/relationships/slideLayout" Target="../slideLayouts/slideLayout41.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76.xml.rels><?xml version="1.0" encoding="UTF-8" standalone="yes"?>
<Relationships xmlns="http://schemas.openxmlformats.org/package/2006/relationships"><Relationship Id="rId3" Type="http://schemas.openxmlformats.org/officeDocument/2006/relationships/image" Target="../media/image128.jpeg"/><Relationship Id="rId2" Type="http://schemas.openxmlformats.org/officeDocument/2006/relationships/notesSlide" Target="../notesSlides/notesSlide17.xml"/><Relationship Id="rId1" Type="http://schemas.openxmlformats.org/officeDocument/2006/relationships/slideLayout" Target="../slideLayouts/slideLayout6.xml"/><Relationship Id="rId5" Type="http://schemas.openxmlformats.org/officeDocument/2006/relationships/image" Target="../media/image130.png"/><Relationship Id="rId4" Type="http://schemas.openxmlformats.org/officeDocument/2006/relationships/image" Target="../media/image129.jpeg"/></Relationships>
</file>

<file path=ppt/slides/_rels/slide77.xml.rels><?xml version="1.0" encoding="UTF-8" standalone="yes"?>
<Relationships xmlns="http://schemas.openxmlformats.org/package/2006/relationships"><Relationship Id="rId8" Type="http://schemas.openxmlformats.org/officeDocument/2006/relationships/oleObject" Target="../embeddings/oleObject4.bin"/><Relationship Id="rId3" Type="http://schemas.openxmlformats.org/officeDocument/2006/relationships/notesSlide" Target="../notesSlides/notesSlide18.xml"/><Relationship Id="rId7" Type="http://schemas.openxmlformats.org/officeDocument/2006/relationships/image" Target="../media/image132.wmf"/><Relationship Id="rId2" Type="http://schemas.openxmlformats.org/officeDocument/2006/relationships/slideLayout" Target="../slideLayouts/slideLayout8.xml"/><Relationship Id="rId1" Type="http://schemas.openxmlformats.org/officeDocument/2006/relationships/vmlDrawing" Target="../drawings/vmlDrawing2.vml"/><Relationship Id="rId6" Type="http://schemas.openxmlformats.org/officeDocument/2006/relationships/oleObject" Target="../embeddings/oleObject3.bin"/><Relationship Id="rId5" Type="http://schemas.openxmlformats.org/officeDocument/2006/relationships/image" Target="../media/image131.wmf"/><Relationship Id="rId10" Type="http://schemas.openxmlformats.org/officeDocument/2006/relationships/image" Target="../media/image134.png"/><Relationship Id="rId4" Type="http://schemas.openxmlformats.org/officeDocument/2006/relationships/oleObject" Target="../embeddings/oleObject2.bin"/><Relationship Id="rId9" Type="http://schemas.openxmlformats.org/officeDocument/2006/relationships/image" Target="../media/image133.wmf"/></Relationships>
</file>

<file path=ppt/slides/_rels/slide78.xml.rels><?xml version="1.0" encoding="UTF-8" standalone="yes"?>
<Relationships xmlns="http://schemas.openxmlformats.org/package/2006/relationships"><Relationship Id="rId3" Type="http://schemas.openxmlformats.org/officeDocument/2006/relationships/image" Target="../media/image135.jpeg"/><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79.xml.rels><?xml version="1.0" encoding="UTF-8" standalone="yes"?>
<Relationships xmlns="http://schemas.openxmlformats.org/package/2006/relationships"><Relationship Id="rId3" Type="http://schemas.openxmlformats.org/officeDocument/2006/relationships/image" Target="../media/image137.jpeg"/><Relationship Id="rId7" Type="http://schemas.openxmlformats.org/officeDocument/2006/relationships/image" Target="../media/image139.png"/><Relationship Id="rId2" Type="http://schemas.openxmlformats.org/officeDocument/2006/relationships/slideLayout" Target="../slideLayouts/slideLayout9.xml"/><Relationship Id="rId1" Type="http://schemas.openxmlformats.org/officeDocument/2006/relationships/vmlDrawing" Target="../drawings/vmlDrawing3.vml"/><Relationship Id="rId6" Type="http://schemas.openxmlformats.org/officeDocument/2006/relationships/image" Target="../media/image138.jpeg"/><Relationship Id="rId5" Type="http://schemas.openxmlformats.org/officeDocument/2006/relationships/image" Target="../media/image136.wmf"/><Relationship Id="rId4" Type="http://schemas.openxmlformats.org/officeDocument/2006/relationships/oleObject" Target="../embeddings/oleObject5.bin"/></Relationships>
</file>

<file path=ppt/slides/_rels/slide80.xml.rels><?xml version="1.0" encoding="UTF-8" standalone="yes"?>
<Relationships xmlns="http://schemas.openxmlformats.org/package/2006/relationships"><Relationship Id="rId3" Type="http://schemas.openxmlformats.org/officeDocument/2006/relationships/image" Target="../media/image141.png"/><Relationship Id="rId2" Type="http://schemas.openxmlformats.org/officeDocument/2006/relationships/image" Target="../media/image140.png"/><Relationship Id="rId1" Type="http://schemas.openxmlformats.org/officeDocument/2006/relationships/slideLayout" Target="../slideLayouts/slideLayout9.xml"/></Relationships>
</file>

<file path=ppt/slides/_rels/slide81.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image" Target="../media/image142.png"/><Relationship Id="rId1" Type="http://schemas.openxmlformats.org/officeDocument/2006/relationships/slideLayout" Target="../slideLayouts/slideLayout9.xml"/></Relationships>
</file>

<file path=ppt/slides/_rels/slide82.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image" Target="../media/image144.png"/><Relationship Id="rId1" Type="http://schemas.openxmlformats.org/officeDocument/2006/relationships/slideLayout" Target="../slideLayouts/slideLayout9.xml"/><Relationship Id="rId4" Type="http://schemas.openxmlformats.org/officeDocument/2006/relationships/image" Target="../media/image146.png"/></Relationships>
</file>

<file path=ppt/slides/_rels/slide83.xml.rels><?xml version="1.0" encoding="UTF-8" standalone="yes"?>
<Relationships xmlns="http://schemas.openxmlformats.org/package/2006/relationships"><Relationship Id="rId2" Type="http://schemas.openxmlformats.org/officeDocument/2006/relationships/image" Target="../media/image147.jpeg"/><Relationship Id="rId1" Type="http://schemas.openxmlformats.org/officeDocument/2006/relationships/slideLayout" Target="../slideLayouts/slideLayout14.xml"/></Relationships>
</file>

<file path=ppt/slides/_rels/slide84.xml.rels><?xml version="1.0" encoding="UTF-8" standalone="yes"?>
<Relationships xmlns="http://schemas.openxmlformats.org/package/2006/relationships"><Relationship Id="rId3" Type="http://schemas.openxmlformats.org/officeDocument/2006/relationships/image" Target="../media/image148.jpeg"/><Relationship Id="rId7" Type="http://schemas.openxmlformats.org/officeDocument/2006/relationships/image" Target="../media/image152.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151.jpeg"/><Relationship Id="rId5" Type="http://schemas.openxmlformats.org/officeDocument/2006/relationships/image" Target="../media/image150.png"/><Relationship Id="rId4" Type="http://schemas.openxmlformats.org/officeDocument/2006/relationships/image" Target="../media/image149.jpeg"/></Relationships>
</file>

<file path=ppt/slides/_rels/slide85.xml.rels><?xml version="1.0" encoding="UTF-8" standalone="yes"?>
<Relationships xmlns="http://schemas.openxmlformats.org/package/2006/relationships"><Relationship Id="rId2" Type="http://schemas.openxmlformats.org/officeDocument/2006/relationships/image" Target="../media/image153.wmf"/><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155.jpeg"/><Relationship Id="rId2" Type="http://schemas.openxmlformats.org/officeDocument/2006/relationships/image" Target="../media/image154.jpeg"/><Relationship Id="rId1" Type="http://schemas.openxmlformats.org/officeDocument/2006/relationships/slideLayout" Target="../slideLayouts/slideLayout9.xml"/></Relationships>
</file>

<file path=ppt/slides/_rels/slide87.xml.rels><?xml version="1.0" encoding="UTF-8" standalone="yes"?>
<Relationships xmlns="http://schemas.openxmlformats.org/package/2006/relationships"><Relationship Id="rId3" Type="http://schemas.openxmlformats.org/officeDocument/2006/relationships/image" Target="../media/image156.png"/><Relationship Id="rId2" Type="http://schemas.openxmlformats.org/officeDocument/2006/relationships/notesSlide" Target="../notesSlides/notesSlide21.xml"/><Relationship Id="rId1" Type="http://schemas.openxmlformats.org/officeDocument/2006/relationships/slideLayout" Target="../slideLayouts/slideLayout10.xml"/><Relationship Id="rId5" Type="http://schemas.openxmlformats.org/officeDocument/2006/relationships/image" Target="../media/image158.png"/><Relationship Id="rId4" Type="http://schemas.openxmlformats.org/officeDocument/2006/relationships/image" Target="../media/image157.png"/></Relationships>
</file>

<file path=ppt/slides/_rels/slide88.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image" Target="../media/image159.png"/><Relationship Id="rId1" Type="http://schemas.openxmlformats.org/officeDocument/2006/relationships/slideLayout" Target="../slideLayouts/slideLayout11.xml"/><Relationship Id="rId4" Type="http://schemas.openxmlformats.org/officeDocument/2006/relationships/image" Target="../media/image161.png"/></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notesSlide" Target="../notesSlides/notesSlide22.xml"/><Relationship Id="rId1" Type="http://schemas.openxmlformats.org/officeDocument/2006/relationships/slideLayout" Target="../slideLayouts/slideLayout9.xml"/><Relationship Id="rId4" Type="http://schemas.openxmlformats.org/officeDocument/2006/relationships/image" Target="../media/image163.png"/></Relationships>
</file>

<file path=ppt/slides/_rels/slide91.xml.rels><?xml version="1.0" encoding="UTF-8" standalone="yes"?>
<Relationships xmlns="http://schemas.openxmlformats.org/package/2006/relationships"><Relationship Id="rId3" Type="http://schemas.openxmlformats.org/officeDocument/2006/relationships/image" Target="../media/image164.gif"/><Relationship Id="rId2" Type="http://schemas.openxmlformats.org/officeDocument/2006/relationships/notesSlide" Target="../notesSlides/notesSlide23.xml"/><Relationship Id="rId1" Type="http://schemas.openxmlformats.org/officeDocument/2006/relationships/slideLayout" Target="../slideLayouts/slideLayout9.xml"/><Relationship Id="rId4" Type="http://schemas.openxmlformats.org/officeDocument/2006/relationships/image" Target="../media/image165.gif"/></Relationships>
</file>

<file path=ppt/slides/_rels/slide92.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9.xml"/><Relationship Id="rId1" Type="http://schemas.openxmlformats.org/officeDocument/2006/relationships/tags" Target="../tags/tag1.xml"/></Relationships>
</file>

<file path=ppt/slides/_rels/slide93.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file:///D:\Work\Projects\PI\Water\paper\Tip-enhanced%20IETS\submitted%20to%20Science\Reports\Movies\final\theoretical%20video.avi" TargetMode="External"/><Relationship Id="rId1" Type="http://schemas.microsoft.com/office/2007/relationships/media" Target="file:///D:\Work\Projects\PI\Water\paper\Tip-enhanced%20IETS\submitted%20to%20Science\Reports\Movies\final\theoretical%20video.avi" TargetMode="External"/><Relationship Id="rId4" Type="http://schemas.openxmlformats.org/officeDocument/2006/relationships/image" Target="../media/image166.png"/></Relationships>
</file>

<file path=ppt/slides/_rels/slide9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9.xml"/></Relationships>
</file>

<file path=ppt/slides/_rels/slide95.xml.rels><?xml version="1.0" encoding="UTF-8" standalone="yes"?>
<Relationships xmlns="http://schemas.openxmlformats.org/package/2006/relationships"><Relationship Id="rId3" Type="http://schemas.openxmlformats.org/officeDocument/2006/relationships/image" Target="../media/image168.png"/><Relationship Id="rId2" Type="http://schemas.openxmlformats.org/officeDocument/2006/relationships/image" Target="../media/image167.emf"/><Relationship Id="rId1" Type="http://schemas.openxmlformats.org/officeDocument/2006/relationships/slideLayout" Target="../slideLayouts/slideLayout9.xml"/></Relationships>
</file>

<file path=ppt/slides/_rels/slide96.xml.rels><?xml version="1.0" encoding="UTF-8" standalone="yes"?>
<Relationships xmlns="http://schemas.openxmlformats.org/package/2006/relationships"><Relationship Id="rId2" Type="http://schemas.openxmlformats.org/officeDocument/2006/relationships/image" Target="../media/image169.jpeg"/><Relationship Id="rId1" Type="http://schemas.openxmlformats.org/officeDocument/2006/relationships/slideLayout" Target="../slideLayouts/slideLayout9.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70.png"/></Relationships>
</file>

<file path=ppt/slides/_rels/slide99.xml.rels><?xml version="1.0" encoding="UTF-8" standalone="yes"?>
<Relationships xmlns="http://schemas.openxmlformats.org/package/2006/relationships"><Relationship Id="rId3" Type="http://schemas.openxmlformats.org/officeDocument/2006/relationships/image" Target="../media/image172.jpeg"/><Relationship Id="rId2" Type="http://schemas.openxmlformats.org/officeDocument/2006/relationships/image" Target="../media/image171.jpeg"/><Relationship Id="rId1" Type="http://schemas.openxmlformats.org/officeDocument/2006/relationships/slideLayout" Target="../slideLayouts/slideLayout9.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31458" name="AutoShape 2"/>
          <p:cNvSpPr>
            <a:spLocks noChangeArrowheads="1"/>
          </p:cNvSpPr>
          <p:nvPr/>
        </p:nvSpPr>
        <p:spPr bwMode="auto">
          <a:xfrm>
            <a:off x="539552" y="1268760"/>
            <a:ext cx="7993062" cy="1079897"/>
          </a:xfrm>
          <a:prstGeom prst="roundRect">
            <a:avLst>
              <a:gd name="adj" fmla="val 16667"/>
            </a:avLst>
          </a:prstGeom>
          <a:solidFill>
            <a:srgbClr val="CC3300"/>
          </a:solidFill>
          <a:ln w="9525">
            <a:solidFill>
              <a:schemeClr val="tx1"/>
            </a:solidFill>
            <a:round/>
            <a:headEnd/>
            <a:tailEnd/>
          </a:ln>
          <a:effectLst>
            <a:outerShdw blurRad="63500" dist="107763" dir="2700000" algn="ctr" rotWithShape="0">
              <a:schemeClr val="bg2">
                <a:alpha val="74998"/>
              </a:schemeClr>
            </a:outerShdw>
          </a:effectLst>
        </p:spPr>
        <p:txBody>
          <a:bodyPr wrap="none" anchor="ctr"/>
          <a:lstStyle/>
          <a:p>
            <a:pPr>
              <a:defRPr/>
            </a:pPr>
            <a:r>
              <a:rPr lang="zh-CN" altLang="en-US" sz="5400" b="1" dirty="0">
                <a:solidFill>
                  <a:schemeClr val="bg1"/>
                </a:solidFill>
                <a:latin typeface="微软雅黑" panose="020B0503020204020204" pitchFamily="34" charset="-122"/>
                <a:ea typeface="微软雅黑" panose="020B0503020204020204" pitchFamily="34" charset="-122"/>
              </a:rPr>
              <a:t>表 面 物 理 学</a:t>
            </a:r>
            <a:endParaRPr lang="zh-CN" altLang="en-US" sz="5400" dirty="0">
              <a:latin typeface="Times New Roman" charset="0"/>
              <a:ea typeface="宋体" charset="0"/>
            </a:endParaRPr>
          </a:p>
        </p:txBody>
      </p:sp>
      <p:sp>
        <p:nvSpPr>
          <p:cNvPr id="9220" name="Rectangle 4"/>
          <p:cNvSpPr>
            <a:spLocks noGrp="1" noChangeArrowheads="1"/>
          </p:cNvSpPr>
          <p:nvPr>
            <p:ph type="subTitle" idx="1"/>
          </p:nvPr>
        </p:nvSpPr>
        <p:spPr bwMode="auto">
          <a:xfrm>
            <a:off x="1104900" y="3933056"/>
            <a:ext cx="6934200" cy="1512887"/>
          </a:xfrm>
          <a:prstGeom prst="rect">
            <a:avLst/>
          </a:prstGeom>
          <a:solidFill>
            <a:srgbClr val="FFFFFF"/>
          </a:solidFill>
          <a:ln>
            <a:miter lim="800000"/>
            <a:headEnd/>
            <a:tailEnd/>
          </a:ln>
        </p:spPr>
        <p:txBody>
          <a:bodyPr vert="horz" wrap="square" lIns="91440" tIns="45720" rIns="91440" bIns="45720" numCol="1" anchor="t" anchorCtr="0" compatLnSpc="1">
            <a:prstTxWarp prst="textNoShape">
              <a:avLst/>
            </a:prstTxWarp>
          </a:bodyPr>
          <a:lstStyle/>
          <a:p>
            <a:pPr eaLnBrk="1" hangingPunct="1">
              <a:lnSpc>
                <a:spcPct val="85000"/>
              </a:lnSpc>
              <a:spcBef>
                <a:spcPts val="1200"/>
              </a:spcBef>
            </a:pPr>
            <a:r>
              <a:rPr lang="zh-CN" altLang="en-US" sz="3600" b="1" dirty="0">
                <a:solidFill>
                  <a:srgbClr val="000066"/>
                </a:solidFill>
                <a:latin typeface="微软雅黑" panose="020B0503020204020204" pitchFamily="34" charset="-122"/>
                <a:ea typeface="微软雅黑" panose="020B0503020204020204" pitchFamily="34" charset="-122"/>
              </a:rPr>
              <a:t>江 颖</a:t>
            </a:r>
          </a:p>
          <a:p>
            <a:pPr eaLnBrk="1" hangingPunct="1">
              <a:lnSpc>
                <a:spcPct val="85000"/>
              </a:lnSpc>
              <a:spcBef>
                <a:spcPts val="1200"/>
              </a:spcBef>
            </a:pPr>
            <a:r>
              <a:rPr lang="zh-CN" altLang="en-US" sz="3600" b="1" dirty="0">
                <a:solidFill>
                  <a:srgbClr val="000066"/>
                </a:solidFill>
                <a:latin typeface="微软雅黑" panose="020B0503020204020204" pitchFamily="34" charset="-122"/>
                <a:ea typeface="微软雅黑" panose="020B0503020204020204" pitchFamily="34" charset="-122"/>
              </a:rPr>
              <a:t>量子材料科学中心</a:t>
            </a:r>
            <a:endParaRPr lang="en-US" altLang="zh-CN" sz="3600" b="1" dirty="0">
              <a:solidFill>
                <a:srgbClr val="000066"/>
              </a:solidFill>
              <a:latin typeface="微软雅黑" panose="020B0503020204020204" pitchFamily="34" charset="-122"/>
              <a:ea typeface="微软雅黑" panose="020B0503020204020204" pitchFamily="34" charset="-122"/>
            </a:endParaRPr>
          </a:p>
          <a:p>
            <a:pPr algn="r" eaLnBrk="1" hangingPunct="1">
              <a:lnSpc>
                <a:spcPct val="110000"/>
              </a:lnSpc>
              <a:spcBef>
                <a:spcPct val="0"/>
              </a:spcBef>
            </a:pPr>
            <a:endParaRPr kumimoji="0" lang="en-US" altLang="zh-CN" sz="3600" b="1" i="1" dirty="0">
              <a:solidFill>
                <a:srgbClr val="000066"/>
              </a:solidFill>
              <a:latin typeface="微软雅黑" panose="020B0503020204020204" pitchFamily="34" charset="-122"/>
              <a:ea typeface="微软雅黑" panose="020B0503020204020204" pitchFamily="34" charset="-122"/>
            </a:endParaRPr>
          </a:p>
          <a:p>
            <a:pPr algn="r" eaLnBrk="1" hangingPunct="1">
              <a:spcBef>
                <a:spcPct val="0"/>
              </a:spcBef>
            </a:pPr>
            <a:endParaRPr kumimoji="0" lang="en-US" altLang="zh-CN" sz="3600" b="1" i="1" dirty="0">
              <a:latin typeface="微软雅黑" panose="020B0503020204020204" pitchFamily="34" charset="-122"/>
              <a:ea typeface="微软雅黑" panose="020B0503020204020204" pitchFamily="34" charset="-122"/>
            </a:endParaRPr>
          </a:p>
          <a:p>
            <a:pPr eaLnBrk="1" hangingPunct="1"/>
            <a:endParaRPr lang="en-US" altLang="zh-CN" sz="3600" b="1" dirty="0">
              <a:latin typeface="微软雅黑" panose="020B0503020204020204" pitchFamily="34" charset="-122"/>
              <a:ea typeface="微软雅黑" panose="020B0503020204020204" pitchFamily="34" charset="-122"/>
            </a:endParaRPr>
          </a:p>
        </p:txBody>
      </p:sp>
      <p:sp>
        <p:nvSpPr>
          <p:cNvPr id="2" name="矩形 1">
            <a:extLst>
              <a:ext uri="{FF2B5EF4-FFF2-40B4-BE49-F238E27FC236}">
                <a16:creationId xmlns:a16="http://schemas.microsoft.com/office/drawing/2014/main" id="{97880AED-14F2-4EE4-A556-7543275A35DA}"/>
              </a:ext>
            </a:extLst>
          </p:cNvPr>
          <p:cNvSpPr/>
          <p:nvPr/>
        </p:nvSpPr>
        <p:spPr>
          <a:xfrm>
            <a:off x="683568" y="2786913"/>
            <a:ext cx="7879080" cy="707886"/>
          </a:xfrm>
          <a:prstGeom prst="rect">
            <a:avLst/>
          </a:prstGeom>
        </p:spPr>
        <p:txBody>
          <a:bodyPr wrap="none">
            <a:spAutoFit/>
          </a:bodyPr>
          <a:lstStyle/>
          <a:p>
            <a:r>
              <a:rPr lang="zh-CN" altLang="en-US" sz="4000" b="1" dirty="0">
                <a:latin typeface="微软雅黑" panose="020B0503020204020204" pitchFamily="34" charset="-122"/>
                <a:ea typeface="微软雅黑" panose="020B0503020204020204" pitchFamily="34" charset="-122"/>
              </a:rPr>
              <a:t>第一课：表面物理学的现状及趋势</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590850" name="Rectangle 2"/>
          <p:cNvSpPr>
            <a:spLocks noChangeArrowheads="1"/>
          </p:cNvSpPr>
          <p:nvPr/>
        </p:nvSpPr>
        <p:spPr bwMode="auto">
          <a:xfrm>
            <a:off x="827088" y="1684338"/>
            <a:ext cx="7416800" cy="4664075"/>
          </a:xfrm>
          <a:prstGeom prst="rect">
            <a:avLst/>
          </a:prstGeom>
          <a:noFill/>
          <a:ln w="9525">
            <a:noFill/>
            <a:miter lim="800000"/>
            <a:headEnd/>
            <a:tailEnd/>
          </a:ln>
        </p:spPr>
        <p:txBody>
          <a:bodyPr>
            <a:spAutoFit/>
          </a:bodyPr>
          <a:lstStyle/>
          <a:p>
            <a:pPr algn="l"/>
            <a:r>
              <a:rPr lang="en-US" altLang="zh-CN" b="1" dirty="0">
                <a:solidFill>
                  <a:schemeClr val="accent2"/>
                </a:solidFill>
              </a:rPr>
              <a:t>- </a:t>
            </a:r>
            <a:r>
              <a:rPr lang="zh-CN" altLang="en-US" b="1" dirty="0">
                <a:solidFill>
                  <a:schemeClr val="accent2"/>
                </a:solidFill>
              </a:rPr>
              <a:t>专业基础课（比如表面物理学）：</a:t>
            </a:r>
            <a:endParaRPr lang="zh-CN" altLang="en-US" b="1" dirty="0"/>
          </a:p>
          <a:p>
            <a:pPr algn="l"/>
            <a:r>
              <a:rPr lang="zh-CN" altLang="en-US" dirty="0"/>
              <a:t>     </a:t>
            </a:r>
          </a:p>
          <a:p>
            <a:pPr algn="l"/>
            <a:r>
              <a:rPr lang="zh-CN" altLang="en-US" dirty="0"/>
              <a:t>    跳越性大，内容不够连续；题目来自实际研究，比较深，讲不透彻。我尝试向大家讲述一门和前沿课题紧密联系的研究型课程，除了教授基础知识外，将介绍相关的研究手段，并结合一些研究实例，</a:t>
            </a:r>
            <a:r>
              <a:rPr lang="zh-CN" altLang="en-US" b="1" dirty="0">
                <a:solidFill>
                  <a:srgbClr val="FF3300"/>
                </a:solidFill>
              </a:rPr>
              <a:t>试图展现给同学一个做研究的过程</a:t>
            </a:r>
            <a:r>
              <a:rPr lang="zh-CN" altLang="en-US" dirty="0"/>
              <a:t>，引导大家未来对表面物理</a:t>
            </a:r>
            <a:r>
              <a:rPr lang="en-US" altLang="zh-CN" dirty="0"/>
              <a:t>/</a:t>
            </a:r>
            <a:r>
              <a:rPr lang="zh-CN" altLang="en-US" dirty="0"/>
              <a:t>物理研究的兴趣，甚至是信心。</a:t>
            </a:r>
          </a:p>
          <a:p>
            <a:pPr algn="l"/>
            <a:endParaRPr lang="zh-CN" altLang="en-US" dirty="0"/>
          </a:p>
          <a:p>
            <a:pPr algn="l"/>
            <a:r>
              <a:rPr lang="zh-CN" altLang="en-US" dirty="0"/>
              <a:t>    本课程大致可以分为三个部分：第一部分教授表面基础理论，第二部分介绍表面物理研究的先进模拟和实验手段，最后会结合我自己的科研经历讲授一些实例，和大家分享做科研的完整过程，交流如何在实际的科研过程中运用书本中的知识。</a:t>
            </a:r>
            <a:endParaRPr lang="en-US" altLang="zh-CN" dirty="0"/>
          </a:p>
          <a:p>
            <a:pPr algn="l"/>
            <a:endParaRPr lang="zh-CN" altLang="en-US" dirty="0"/>
          </a:p>
          <a:p>
            <a:pPr algn="l"/>
            <a:r>
              <a:rPr lang="zh-CN" altLang="en-US" dirty="0"/>
              <a:t>    从这个角度看，这里讲授的一些问题，将来很可能发展成你们以后的研究题目，会进一步深入下去。</a:t>
            </a:r>
            <a:endParaRPr lang="zh-CN" altLang="en-US" b="1" dirty="0"/>
          </a:p>
        </p:txBody>
      </p:sp>
      <p:sp>
        <p:nvSpPr>
          <p:cNvPr id="12291" name="Rectangle 3"/>
          <p:cNvSpPr>
            <a:spLocks noChangeArrowheads="1"/>
          </p:cNvSpPr>
          <p:nvPr/>
        </p:nvSpPr>
        <p:spPr bwMode="auto">
          <a:xfrm>
            <a:off x="827088" y="692150"/>
            <a:ext cx="5886450" cy="701675"/>
          </a:xfrm>
          <a:prstGeom prst="rect">
            <a:avLst/>
          </a:prstGeom>
          <a:noFill/>
          <a:ln w="9525">
            <a:noFill/>
            <a:miter lim="800000"/>
            <a:headEnd/>
            <a:tailEnd/>
          </a:ln>
        </p:spPr>
        <p:txBody>
          <a:bodyPr>
            <a:spAutoFit/>
          </a:bodyPr>
          <a:lstStyle/>
          <a:p>
            <a:pPr algn="l"/>
            <a:r>
              <a:rPr lang="en-US" altLang="zh-CN" b="1" dirty="0">
                <a:solidFill>
                  <a:schemeClr val="accent2"/>
                </a:solidFill>
              </a:rPr>
              <a:t>- </a:t>
            </a:r>
            <a:r>
              <a:rPr lang="zh-CN" altLang="en-US" b="1" dirty="0">
                <a:solidFill>
                  <a:schemeClr val="accent2"/>
                </a:solidFill>
              </a:rPr>
              <a:t>基础课（比如力学等）：</a:t>
            </a:r>
            <a:endParaRPr lang="zh-CN" altLang="en-US" dirty="0"/>
          </a:p>
          <a:p>
            <a:pPr algn="l"/>
            <a:r>
              <a:rPr lang="zh-CN" altLang="en-US" dirty="0"/>
              <a:t>    描述现象，建立模型，推导公式，解出答案</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90850"/>
                                        </p:tgtEl>
                                        <p:attrNameLst>
                                          <p:attrName>style.visibility</p:attrName>
                                        </p:attrNameLst>
                                      </p:cBhvr>
                                      <p:to>
                                        <p:strVal val="visible"/>
                                      </p:to>
                                    </p:set>
                                    <p:animEffect transition="in" filter="dissolve">
                                      <p:cBhvr>
                                        <p:cTn id="7" dur="500"/>
                                        <p:tgtEl>
                                          <p:spTgt spid="5908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0850"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ChangeArrowheads="1"/>
          </p:cNvSpPr>
          <p:nvPr/>
        </p:nvSpPr>
        <p:spPr bwMode="auto">
          <a:xfrm>
            <a:off x="971550" y="432068"/>
            <a:ext cx="7827963" cy="6247864"/>
          </a:xfrm>
          <a:prstGeom prst="rect">
            <a:avLst/>
          </a:prstGeom>
          <a:noFill/>
          <a:ln w="9525">
            <a:noFill/>
            <a:miter lim="800000"/>
            <a:headEnd/>
            <a:tailEnd/>
          </a:ln>
        </p:spPr>
        <p:txBody>
          <a:bodyPr anchor="ctr">
            <a:spAutoFit/>
          </a:bodyPr>
          <a:lstStyle/>
          <a:p>
            <a:pPr algn="l"/>
            <a:r>
              <a:rPr lang="zh-CN" altLang="en-US" b="1" dirty="0">
                <a:solidFill>
                  <a:schemeClr val="accent2"/>
                </a:solidFill>
              </a:rPr>
              <a:t>地点：</a:t>
            </a:r>
            <a:r>
              <a:rPr lang="zh-CN" altLang="en-US" dirty="0"/>
              <a:t>二教</a:t>
            </a:r>
            <a:r>
              <a:rPr lang="en-US" altLang="zh-CN" dirty="0"/>
              <a:t>501</a:t>
            </a:r>
          </a:p>
          <a:p>
            <a:pPr algn="l"/>
            <a:r>
              <a:rPr lang="zh-CN" altLang="en-US" b="1" dirty="0">
                <a:solidFill>
                  <a:schemeClr val="accent2"/>
                </a:solidFill>
              </a:rPr>
              <a:t>时间</a:t>
            </a:r>
            <a:r>
              <a:rPr lang="zh-CN" altLang="en-US" b="1" dirty="0"/>
              <a:t>：</a:t>
            </a:r>
            <a:r>
              <a:rPr lang="zh-CN" altLang="zh-CN" dirty="0"/>
              <a:t>第1周-第1</a:t>
            </a:r>
            <a:r>
              <a:rPr lang="zh-CN" altLang="en-US" dirty="0"/>
              <a:t>6</a:t>
            </a:r>
            <a:r>
              <a:rPr lang="zh-CN" altLang="zh-CN" dirty="0"/>
              <a:t>周（星期</a:t>
            </a:r>
            <a:r>
              <a:rPr lang="zh-CN" altLang="en-US" dirty="0"/>
              <a:t>三</a:t>
            </a:r>
            <a:r>
              <a:rPr lang="zh-CN" altLang="zh-CN" dirty="0"/>
              <a:t>）第</a:t>
            </a:r>
            <a:r>
              <a:rPr lang="en-US" altLang="zh-CN" dirty="0"/>
              <a:t>10-12</a:t>
            </a:r>
            <a:r>
              <a:rPr lang="zh-CN" altLang="zh-CN" dirty="0"/>
              <a:t>节</a:t>
            </a:r>
            <a:r>
              <a:rPr lang="zh-CN" altLang="en-US" dirty="0"/>
              <a:t> </a:t>
            </a:r>
            <a:r>
              <a:rPr lang="en-US" altLang="zh-CN" dirty="0"/>
              <a:t>(18:40-21:30)</a:t>
            </a:r>
          </a:p>
          <a:p>
            <a:pPr algn="l"/>
            <a:r>
              <a:rPr lang="zh-CN" altLang="zh-CN" dirty="0"/>
              <a:t> </a:t>
            </a:r>
            <a:endParaRPr lang="en-US" altLang="zh-CN" dirty="0"/>
          </a:p>
          <a:p>
            <a:pPr algn="l"/>
            <a:r>
              <a:rPr lang="zh-CN" altLang="en-US" b="1" dirty="0">
                <a:solidFill>
                  <a:schemeClr val="accent2"/>
                </a:solidFill>
              </a:rPr>
              <a:t>课程表：</a:t>
            </a:r>
          </a:p>
          <a:p>
            <a:pPr algn="l"/>
            <a:r>
              <a:rPr lang="en-US" altLang="en-US" dirty="0"/>
              <a:t>9月10日 </a:t>
            </a:r>
            <a:r>
              <a:rPr lang="zh-CN" altLang="en-US" dirty="0"/>
              <a:t>     </a:t>
            </a:r>
            <a:r>
              <a:rPr lang="en-US" altLang="en-US" dirty="0" err="1"/>
              <a:t>第一课</a:t>
            </a:r>
            <a:r>
              <a:rPr lang="zh-CN" altLang="en-US" dirty="0"/>
              <a:t>      </a:t>
            </a:r>
            <a:r>
              <a:rPr lang="en-US" altLang="en-US" dirty="0" err="1"/>
              <a:t>表面物理学的现状及趋势</a:t>
            </a:r>
            <a:endParaRPr lang="en-US" altLang="en-US" dirty="0"/>
          </a:p>
          <a:p>
            <a:pPr algn="l"/>
            <a:r>
              <a:rPr lang="en-US" altLang="en-US" dirty="0"/>
              <a:t>9月17日 </a:t>
            </a:r>
            <a:r>
              <a:rPr lang="zh-CN" altLang="en-US" dirty="0"/>
              <a:t>     </a:t>
            </a:r>
            <a:r>
              <a:rPr lang="en-US" altLang="en-US" dirty="0" err="1"/>
              <a:t>第二课</a:t>
            </a:r>
            <a:r>
              <a:rPr lang="zh-CN" altLang="en-US" dirty="0"/>
              <a:t>      </a:t>
            </a:r>
            <a:r>
              <a:rPr lang="en-US" altLang="en-US" dirty="0" err="1"/>
              <a:t>表面晶格结构</a:t>
            </a:r>
            <a:endParaRPr lang="en-US" altLang="en-US" dirty="0"/>
          </a:p>
          <a:p>
            <a:pPr algn="l"/>
            <a:r>
              <a:rPr lang="en-US" altLang="zh-CN" dirty="0"/>
              <a:t>9</a:t>
            </a:r>
            <a:r>
              <a:rPr lang="zh-CN" altLang="en-US" dirty="0"/>
              <a:t>月</a:t>
            </a:r>
            <a:r>
              <a:rPr lang="en-US" altLang="zh-CN" dirty="0"/>
              <a:t>24</a:t>
            </a:r>
            <a:r>
              <a:rPr lang="zh-CN" altLang="en-US" dirty="0"/>
              <a:t>日      </a:t>
            </a:r>
            <a:r>
              <a:rPr lang="en-US" altLang="en-US" dirty="0" err="1"/>
              <a:t>第三课</a:t>
            </a:r>
            <a:r>
              <a:rPr lang="en-US" altLang="en-US" dirty="0"/>
              <a:t>      </a:t>
            </a:r>
            <a:r>
              <a:rPr lang="en-US" altLang="en-US" dirty="0" err="1"/>
              <a:t>表面电子结构</a:t>
            </a:r>
            <a:endParaRPr lang="en-US" altLang="zh-CN" dirty="0"/>
          </a:p>
          <a:p>
            <a:pPr algn="l"/>
            <a:r>
              <a:rPr lang="en-US" altLang="zh-CN" dirty="0"/>
              <a:t>10</a:t>
            </a:r>
            <a:r>
              <a:rPr lang="en-US" altLang="en-US" dirty="0"/>
              <a:t>月15日    </a:t>
            </a:r>
            <a:r>
              <a:rPr lang="en-US" altLang="en-US" dirty="0" err="1"/>
              <a:t>第四课</a:t>
            </a:r>
            <a:r>
              <a:rPr lang="en-US" altLang="en-US" dirty="0"/>
              <a:t>      </a:t>
            </a:r>
            <a:r>
              <a:rPr lang="en-US" altLang="en-US" dirty="0" err="1"/>
              <a:t>表面吸附</a:t>
            </a:r>
            <a:endParaRPr lang="zh-CN" altLang="en-US" dirty="0"/>
          </a:p>
          <a:p>
            <a:pPr algn="l"/>
            <a:r>
              <a:rPr lang="en-US" altLang="en-US" dirty="0"/>
              <a:t>10月22日    </a:t>
            </a:r>
            <a:r>
              <a:rPr lang="en-US" altLang="en-US" dirty="0" err="1"/>
              <a:t>第五课</a:t>
            </a:r>
            <a:r>
              <a:rPr lang="en-US" altLang="en-US" dirty="0"/>
              <a:t>      </a:t>
            </a:r>
            <a:r>
              <a:rPr lang="en-US" altLang="en-US" dirty="0" err="1"/>
              <a:t>表面等离激元</a:t>
            </a:r>
            <a:endParaRPr lang="en-US" altLang="en-US" dirty="0"/>
          </a:p>
          <a:p>
            <a:pPr algn="l"/>
            <a:r>
              <a:rPr lang="en-US" altLang="en-US" dirty="0"/>
              <a:t>10月29日    </a:t>
            </a:r>
            <a:r>
              <a:rPr lang="en-US" altLang="en-US" dirty="0" err="1"/>
              <a:t>第六课</a:t>
            </a:r>
            <a:r>
              <a:rPr lang="en-US" altLang="en-US" dirty="0"/>
              <a:t>      </a:t>
            </a:r>
            <a:r>
              <a:rPr lang="en-US" altLang="zh-CN" dirty="0" err="1"/>
              <a:t>表面</a:t>
            </a:r>
            <a:r>
              <a:rPr lang="zh-CN" altLang="en-US" dirty="0"/>
              <a:t>热力学和动力学</a:t>
            </a:r>
            <a:endParaRPr lang="en-US" altLang="en-US" dirty="0"/>
          </a:p>
          <a:p>
            <a:pPr algn="l"/>
            <a:r>
              <a:rPr lang="en-US" altLang="en-US" b="1" dirty="0">
                <a:solidFill>
                  <a:srgbClr val="FF0000"/>
                </a:solidFill>
              </a:rPr>
              <a:t>11月5日      </a:t>
            </a:r>
            <a:r>
              <a:rPr lang="zh-CN" altLang="en-US" b="1" dirty="0">
                <a:solidFill>
                  <a:srgbClr val="FF0000"/>
                </a:solidFill>
              </a:rPr>
              <a:t>分组讨论 </a:t>
            </a:r>
            <a:r>
              <a:rPr lang="en-US" altLang="zh-CN" b="1" dirty="0">
                <a:solidFill>
                  <a:srgbClr val="FF0000"/>
                </a:solidFill>
              </a:rPr>
              <a:t>(40%)</a:t>
            </a:r>
            <a:endParaRPr lang="zh-CN" altLang="en-US" b="1" dirty="0">
              <a:solidFill>
                <a:srgbClr val="FF0000"/>
              </a:solidFill>
            </a:endParaRPr>
          </a:p>
          <a:p>
            <a:pPr algn="l"/>
            <a:r>
              <a:rPr lang="en-US" altLang="en-US" b="1" dirty="0">
                <a:solidFill>
                  <a:srgbClr val="FF0000"/>
                </a:solidFill>
              </a:rPr>
              <a:t>11月12日 </a:t>
            </a:r>
            <a:r>
              <a:rPr lang="zh-CN" altLang="en-US" b="1" dirty="0">
                <a:solidFill>
                  <a:srgbClr val="FF0000"/>
                </a:solidFill>
              </a:rPr>
              <a:t>   分组讨论 </a:t>
            </a:r>
            <a:r>
              <a:rPr lang="en-US" altLang="zh-CN" b="1" dirty="0">
                <a:solidFill>
                  <a:srgbClr val="FF0000"/>
                </a:solidFill>
              </a:rPr>
              <a:t>(40%)</a:t>
            </a:r>
          </a:p>
          <a:p>
            <a:pPr algn="l"/>
            <a:r>
              <a:rPr lang="en-US" altLang="en-US" dirty="0"/>
              <a:t>11月</a:t>
            </a:r>
            <a:r>
              <a:rPr lang="en-US" altLang="zh-CN" dirty="0"/>
              <a:t>19</a:t>
            </a:r>
            <a:r>
              <a:rPr lang="en-US" altLang="en-US" dirty="0"/>
              <a:t>日 </a:t>
            </a:r>
            <a:r>
              <a:rPr lang="zh-CN" altLang="en-US" dirty="0"/>
              <a:t>   </a:t>
            </a:r>
            <a:r>
              <a:rPr lang="en-US" altLang="en-US" dirty="0"/>
              <a:t>第</a:t>
            </a:r>
            <a:r>
              <a:rPr lang="zh-CN" altLang="en-US" dirty="0"/>
              <a:t>七</a:t>
            </a:r>
            <a:r>
              <a:rPr lang="en-US" altLang="en-US" dirty="0"/>
              <a:t>课</a:t>
            </a:r>
            <a:r>
              <a:rPr lang="zh-CN" altLang="en-US" dirty="0"/>
              <a:t>      表面空间分辨技术</a:t>
            </a:r>
            <a:r>
              <a:rPr lang="en-US" altLang="zh-CN" dirty="0"/>
              <a:t>1</a:t>
            </a:r>
            <a:endParaRPr lang="en-US" altLang="en-US" dirty="0"/>
          </a:p>
          <a:p>
            <a:pPr algn="l"/>
            <a:r>
              <a:rPr lang="en-US" altLang="en-US" dirty="0"/>
              <a:t>11月26日 </a:t>
            </a:r>
            <a:r>
              <a:rPr lang="zh-CN" altLang="en-US" dirty="0"/>
              <a:t>   第八课      </a:t>
            </a:r>
            <a:r>
              <a:rPr lang="en-US" altLang="en-US" dirty="0" err="1"/>
              <a:t>表面</a:t>
            </a:r>
            <a:r>
              <a:rPr lang="zh-CN" altLang="en-US" dirty="0"/>
              <a:t>空间</a:t>
            </a:r>
            <a:r>
              <a:rPr lang="en-US" altLang="en-US" dirty="0"/>
              <a:t>分辨技术2</a:t>
            </a:r>
          </a:p>
          <a:p>
            <a:pPr algn="l"/>
            <a:r>
              <a:rPr lang="en-US" altLang="en-US" dirty="0"/>
              <a:t>12月3日 </a:t>
            </a:r>
            <a:r>
              <a:rPr lang="zh-CN" altLang="en-US" dirty="0"/>
              <a:t>     </a:t>
            </a:r>
            <a:r>
              <a:rPr lang="en-US" altLang="en-US" dirty="0"/>
              <a:t>第</a:t>
            </a:r>
            <a:r>
              <a:rPr lang="zh-CN" altLang="en-US" dirty="0"/>
              <a:t>九</a:t>
            </a:r>
            <a:r>
              <a:rPr lang="en-US" altLang="en-US" dirty="0"/>
              <a:t>课</a:t>
            </a:r>
            <a:r>
              <a:rPr lang="zh-CN" altLang="en-US" dirty="0"/>
              <a:t>      表面能量分辨技术</a:t>
            </a:r>
            <a:endParaRPr lang="en-US" altLang="en-US" dirty="0"/>
          </a:p>
          <a:p>
            <a:pPr algn="l"/>
            <a:r>
              <a:rPr lang="en-US" altLang="en-US" dirty="0"/>
              <a:t>12月10日 </a:t>
            </a:r>
            <a:r>
              <a:rPr lang="zh-CN" altLang="en-US" dirty="0"/>
              <a:t>   </a:t>
            </a:r>
            <a:r>
              <a:rPr lang="en-US" altLang="en-US" dirty="0"/>
              <a:t>第</a:t>
            </a:r>
            <a:r>
              <a:rPr lang="zh-CN" altLang="en-US" dirty="0"/>
              <a:t>十</a:t>
            </a:r>
            <a:r>
              <a:rPr lang="en-US" altLang="en-US" dirty="0"/>
              <a:t>课</a:t>
            </a:r>
            <a:r>
              <a:rPr lang="zh-CN" altLang="en-US" dirty="0"/>
              <a:t>      表面时间分辨技术</a:t>
            </a:r>
            <a:endParaRPr lang="en-US" altLang="en-US" dirty="0"/>
          </a:p>
          <a:p>
            <a:pPr algn="l"/>
            <a:r>
              <a:rPr lang="en-US" altLang="en-US" dirty="0"/>
              <a:t>12月17日 </a:t>
            </a:r>
            <a:r>
              <a:rPr lang="zh-CN" altLang="en-US" dirty="0"/>
              <a:t>   </a:t>
            </a:r>
            <a:r>
              <a:rPr lang="en-US" altLang="en-US" dirty="0" err="1"/>
              <a:t>第十</a:t>
            </a:r>
            <a:r>
              <a:rPr lang="zh-CN" altLang="en-US" dirty="0"/>
              <a:t>一</a:t>
            </a:r>
            <a:r>
              <a:rPr lang="en-US" altLang="en-US" dirty="0"/>
              <a:t>课</a:t>
            </a:r>
            <a:r>
              <a:rPr lang="zh-CN" altLang="en-US" dirty="0"/>
              <a:t>  表面外延生长与原位观测技术</a:t>
            </a:r>
            <a:endParaRPr lang="en-US" altLang="zh-CN" dirty="0"/>
          </a:p>
          <a:p>
            <a:pPr algn="l"/>
            <a:r>
              <a:rPr lang="en-US" altLang="en-US" dirty="0"/>
              <a:t>12月24日 </a:t>
            </a:r>
            <a:r>
              <a:rPr lang="zh-CN" altLang="en-US" dirty="0"/>
              <a:t>   </a:t>
            </a:r>
            <a:r>
              <a:rPr lang="en-US" altLang="en-US" dirty="0" err="1"/>
              <a:t>第十</a:t>
            </a:r>
            <a:r>
              <a:rPr lang="zh-CN" altLang="en-US" dirty="0"/>
              <a:t>二</a:t>
            </a:r>
            <a:r>
              <a:rPr lang="en-US" altLang="en-US" dirty="0"/>
              <a:t>课</a:t>
            </a:r>
            <a:r>
              <a:rPr lang="zh-CN" altLang="en-US" dirty="0"/>
              <a:t>  超高真空技术</a:t>
            </a:r>
            <a:endParaRPr lang="en-US" altLang="zh-CN" dirty="0"/>
          </a:p>
          <a:p>
            <a:pPr algn="l"/>
            <a:r>
              <a:rPr lang="en-US" altLang="en-US" b="1" dirty="0">
                <a:solidFill>
                  <a:srgbClr val="FF3300"/>
                </a:solidFill>
              </a:rPr>
              <a:t>12月</a:t>
            </a:r>
            <a:r>
              <a:rPr lang="en-US" altLang="zh-CN" b="1" dirty="0">
                <a:solidFill>
                  <a:srgbClr val="FF3300"/>
                </a:solidFill>
              </a:rPr>
              <a:t>31</a:t>
            </a:r>
            <a:r>
              <a:rPr lang="en-US" altLang="en-US" b="1" dirty="0">
                <a:solidFill>
                  <a:srgbClr val="FF3300"/>
                </a:solidFill>
              </a:rPr>
              <a:t>日 </a:t>
            </a:r>
            <a:r>
              <a:rPr lang="zh-CN" altLang="en-US" b="1" dirty="0">
                <a:solidFill>
                  <a:srgbClr val="FF3300"/>
                </a:solidFill>
              </a:rPr>
              <a:t>   </a:t>
            </a:r>
            <a:r>
              <a:rPr lang="en-US" altLang="en-US" b="1" dirty="0" err="1">
                <a:solidFill>
                  <a:srgbClr val="FF3300"/>
                </a:solidFill>
              </a:rPr>
              <a:t>期末考试</a:t>
            </a:r>
            <a:r>
              <a:rPr lang="en-US" altLang="zh-CN" b="1" dirty="0">
                <a:solidFill>
                  <a:srgbClr val="FF3300"/>
                </a:solidFill>
              </a:rPr>
              <a:t> (60%)</a:t>
            </a:r>
            <a:endParaRPr lang="en-US" altLang="en-US" b="1" dirty="0">
              <a:solidFill>
                <a:srgbClr val="FF3300"/>
              </a:solidFill>
            </a:endParaRPr>
          </a:p>
          <a:p>
            <a:pPr algn="l"/>
            <a:endParaRPr lang="zh-CN" altLang="en-US" dirty="0">
              <a:solidFill>
                <a:srgbClr val="FF3300"/>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idx="4294967295"/>
          </p:nvPr>
        </p:nvSpPr>
        <p:spPr bwMode="auto">
          <a:xfrm>
            <a:off x="457200" y="115888"/>
            <a:ext cx="8229600" cy="777875"/>
          </a:xfrm>
          <a:prstGeom prst="rect">
            <a:avLst/>
          </a:prstGeom>
          <a:noFill/>
          <a:ln>
            <a:miter lim="800000"/>
            <a:headEnd/>
            <a:tailEnd/>
          </a:ln>
        </p:spPr>
        <p:txBody>
          <a:bodyPr/>
          <a:lstStyle/>
          <a:p>
            <a:pPr eaLnBrk="1" hangingPunct="1"/>
            <a:r>
              <a:rPr lang="zh-CN" altLang="en-US" sz="3600">
                <a:solidFill>
                  <a:srgbClr val="006600"/>
                </a:solidFill>
                <a:ea typeface="黑体" pitchFamily="49" charset="-122"/>
              </a:rPr>
              <a:t>参考书目</a:t>
            </a:r>
          </a:p>
        </p:txBody>
      </p:sp>
      <p:sp>
        <p:nvSpPr>
          <p:cNvPr id="14339" name="Rectangle 3"/>
          <p:cNvSpPr>
            <a:spLocks noGrp="1" noChangeArrowheads="1"/>
          </p:cNvSpPr>
          <p:nvPr>
            <p:ph type="body" idx="4294967295"/>
          </p:nvPr>
        </p:nvSpPr>
        <p:spPr bwMode="auto">
          <a:xfrm>
            <a:off x="457200" y="981075"/>
            <a:ext cx="8229600" cy="5688013"/>
          </a:xfrm>
          <a:prstGeom prst="rect">
            <a:avLst/>
          </a:prstGeom>
          <a:noFill/>
          <a:ln>
            <a:miter lim="800000"/>
            <a:headEnd/>
            <a:tailEnd/>
          </a:ln>
        </p:spPr>
        <p:txBody>
          <a:bodyPr/>
          <a:lstStyle/>
          <a:p>
            <a:pPr eaLnBrk="1" hangingPunct="1">
              <a:spcAft>
                <a:spcPct val="10000"/>
              </a:spcAft>
              <a:buFontTx/>
              <a:buNone/>
            </a:pPr>
            <a:r>
              <a:rPr lang="zh-CN" altLang="en-US" sz="2200" b="1" u="sng" dirty="0">
                <a:ea typeface="黑体" pitchFamily="49" charset="-122"/>
              </a:rPr>
              <a:t>主要参考书</a:t>
            </a:r>
            <a:r>
              <a:rPr lang="en-US" altLang="zh-CN" sz="2200" b="1" u="sng" dirty="0">
                <a:ea typeface="黑体" pitchFamily="49" charset="-122"/>
              </a:rPr>
              <a:t>:</a:t>
            </a:r>
            <a:endParaRPr lang="en-US" altLang="zh-CN" sz="2200" dirty="0">
              <a:ea typeface="黑体" pitchFamily="49" charset="-122"/>
            </a:endParaRPr>
          </a:p>
          <a:p>
            <a:pPr eaLnBrk="1" hangingPunct="1">
              <a:spcAft>
                <a:spcPct val="10000"/>
              </a:spcAft>
            </a:pPr>
            <a:r>
              <a:rPr lang="en-US" altLang="zh-CN" sz="2200" dirty="0">
                <a:ea typeface="黑体" pitchFamily="49" charset="-122"/>
              </a:rPr>
              <a:t>F. </a:t>
            </a:r>
            <a:r>
              <a:rPr lang="en-US" altLang="zh-CN" sz="2200" dirty="0" err="1">
                <a:ea typeface="黑体" pitchFamily="49" charset="-122"/>
              </a:rPr>
              <a:t>Bechstedt</a:t>
            </a:r>
            <a:r>
              <a:rPr lang="en-US" altLang="zh-CN" sz="2200" dirty="0">
                <a:ea typeface="黑体" pitchFamily="49" charset="-122"/>
              </a:rPr>
              <a:t>, </a:t>
            </a:r>
            <a:r>
              <a:rPr lang="en-US" altLang="zh-CN" sz="2200" i="1" dirty="0">
                <a:ea typeface="黑体" pitchFamily="49" charset="-122"/>
              </a:rPr>
              <a:t>Principles of Surface Physics</a:t>
            </a:r>
            <a:r>
              <a:rPr lang="en-US" altLang="zh-CN" sz="2200" dirty="0">
                <a:ea typeface="黑体" pitchFamily="49" charset="-122"/>
              </a:rPr>
              <a:t>, Springer-</a:t>
            </a:r>
            <a:r>
              <a:rPr lang="en-US" altLang="zh-CN" sz="2200" dirty="0" err="1">
                <a:ea typeface="黑体" pitchFamily="49" charset="-122"/>
              </a:rPr>
              <a:t>Verlag</a:t>
            </a:r>
            <a:r>
              <a:rPr lang="en-US" altLang="zh-CN" sz="2200" dirty="0">
                <a:ea typeface="黑体" pitchFamily="49" charset="-122"/>
              </a:rPr>
              <a:t>, 2003.</a:t>
            </a:r>
          </a:p>
          <a:p>
            <a:pPr eaLnBrk="1" hangingPunct="1">
              <a:spcAft>
                <a:spcPct val="10000"/>
              </a:spcAft>
            </a:pPr>
            <a:r>
              <a:rPr lang="en-US" altLang="zh-CN" sz="2200" dirty="0">
                <a:ea typeface="黑体" pitchFamily="49" charset="-122"/>
              </a:rPr>
              <a:t>M. C. </a:t>
            </a:r>
            <a:r>
              <a:rPr lang="en-US" altLang="zh-CN" sz="2200" dirty="0" err="1">
                <a:ea typeface="黑体" pitchFamily="49" charset="-122"/>
              </a:rPr>
              <a:t>Desjonq</a:t>
            </a:r>
            <a:r>
              <a:rPr lang="en-US" altLang="zh-CN" sz="2200" dirty="0" err="1">
                <a:ea typeface="黑体" pitchFamily="49" charset="-122"/>
                <a:cs typeface="Times New Roman" pitchFamily="18" charset="0"/>
              </a:rPr>
              <a:t>ùeres</a:t>
            </a:r>
            <a:r>
              <a:rPr lang="en-US" altLang="zh-CN" sz="2200" dirty="0">
                <a:ea typeface="黑体" pitchFamily="49" charset="-122"/>
                <a:cs typeface="Times New Roman" pitchFamily="18" charset="0"/>
              </a:rPr>
              <a:t> and D. </a:t>
            </a:r>
            <a:r>
              <a:rPr lang="en-US" altLang="zh-CN" sz="2200" dirty="0" err="1">
                <a:ea typeface="黑体" pitchFamily="49" charset="-122"/>
                <a:cs typeface="Times New Roman" pitchFamily="18" charset="0"/>
              </a:rPr>
              <a:t>Spanjaard</a:t>
            </a:r>
            <a:r>
              <a:rPr lang="en-US" altLang="zh-CN" sz="2200" dirty="0">
                <a:ea typeface="黑体" pitchFamily="49" charset="-122"/>
                <a:cs typeface="Times New Roman" pitchFamily="18" charset="0"/>
              </a:rPr>
              <a:t>, </a:t>
            </a:r>
            <a:r>
              <a:rPr lang="en-US" altLang="zh-CN" sz="2200" i="1" dirty="0">
                <a:ea typeface="黑体" pitchFamily="49" charset="-122"/>
                <a:cs typeface="Times New Roman" pitchFamily="18" charset="0"/>
              </a:rPr>
              <a:t>Concepts in Surface Physics</a:t>
            </a:r>
            <a:r>
              <a:rPr lang="en-US" altLang="zh-CN" sz="2200" dirty="0">
                <a:ea typeface="黑体" pitchFamily="49" charset="-122"/>
                <a:cs typeface="Times New Roman" pitchFamily="18" charset="0"/>
              </a:rPr>
              <a:t>, </a:t>
            </a:r>
            <a:r>
              <a:rPr lang="en-US" altLang="zh-CN" sz="2200" dirty="0">
                <a:ea typeface="黑体" pitchFamily="49" charset="-122"/>
              </a:rPr>
              <a:t>Springer-</a:t>
            </a:r>
            <a:r>
              <a:rPr lang="en-US" altLang="zh-CN" sz="2200" dirty="0" err="1">
                <a:ea typeface="黑体" pitchFamily="49" charset="-122"/>
              </a:rPr>
              <a:t>Verlag</a:t>
            </a:r>
            <a:r>
              <a:rPr lang="en-US" altLang="zh-CN" sz="2200" dirty="0">
                <a:ea typeface="黑体" pitchFamily="49" charset="-122"/>
              </a:rPr>
              <a:t>, 1996. </a:t>
            </a:r>
          </a:p>
          <a:p>
            <a:pPr eaLnBrk="1" hangingPunct="1">
              <a:spcAft>
                <a:spcPct val="10000"/>
              </a:spcAft>
            </a:pPr>
            <a:r>
              <a:rPr lang="en-US" altLang="zh-CN" sz="2200" dirty="0">
                <a:ea typeface="黑体" pitchFamily="49" charset="-122"/>
              </a:rPr>
              <a:t>A. Zangwill, </a:t>
            </a:r>
            <a:r>
              <a:rPr lang="en-US" altLang="zh-CN" sz="2200" i="1" dirty="0">
                <a:ea typeface="黑体" pitchFamily="49" charset="-122"/>
              </a:rPr>
              <a:t>Physics at Surfaces</a:t>
            </a:r>
            <a:r>
              <a:rPr lang="en-US" altLang="zh-CN" sz="2200" dirty="0">
                <a:ea typeface="黑体" pitchFamily="49" charset="-122"/>
              </a:rPr>
              <a:t>, Cambridge, 1998</a:t>
            </a:r>
          </a:p>
          <a:p>
            <a:pPr eaLnBrk="1" hangingPunct="1">
              <a:spcAft>
                <a:spcPct val="10000"/>
              </a:spcAft>
            </a:pPr>
            <a:r>
              <a:rPr lang="en-US" altLang="zh-CN" sz="2200" dirty="0" err="1">
                <a:ea typeface="黑体" pitchFamily="49" charset="-122"/>
              </a:rPr>
              <a:t>Harald</a:t>
            </a:r>
            <a:r>
              <a:rPr lang="en-US" altLang="zh-CN" sz="2200" dirty="0">
                <a:ea typeface="黑体" pitchFamily="49" charset="-122"/>
              </a:rPr>
              <a:t> </a:t>
            </a:r>
            <a:r>
              <a:rPr lang="en-US" altLang="zh-CN" sz="2200" dirty="0" err="1">
                <a:ea typeface="黑体" pitchFamily="49" charset="-122"/>
              </a:rPr>
              <a:t>Ibach</a:t>
            </a:r>
            <a:r>
              <a:rPr lang="en-US" altLang="zh-CN" sz="2200" dirty="0">
                <a:ea typeface="黑体" pitchFamily="49" charset="-122"/>
              </a:rPr>
              <a:t>, </a:t>
            </a:r>
            <a:r>
              <a:rPr lang="en-US" altLang="zh-CN" sz="2200" i="1" dirty="0">
                <a:ea typeface="黑体" pitchFamily="49" charset="-122"/>
              </a:rPr>
              <a:t>Physics of Surfaces and Interfaces</a:t>
            </a:r>
            <a:r>
              <a:rPr lang="en-US" altLang="zh-CN" sz="2200" dirty="0">
                <a:ea typeface="黑体" pitchFamily="49" charset="-122"/>
              </a:rPr>
              <a:t>, Springer, 2006.</a:t>
            </a:r>
          </a:p>
          <a:p>
            <a:pPr eaLnBrk="1" hangingPunct="1">
              <a:spcAft>
                <a:spcPct val="10000"/>
              </a:spcAft>
            </a:pPr>
            <a:r>
              <a:rPr lang="en-US" altLang="zh-CN" sz="2200" dirty="0">
                <a:ea typeface="黑体" pitchFamily="49" charset="-122"/>
              </a:rPr>
              <a:t>C. B. Duck and E. W. Plummer, </a:t>
            </a:r>
            <a:r>
              <a:rPr lang="en-US" altLang="zh-CN" sz="2200" i="1" dirty="0">
                <a:ea typeface="黑体" pitchFamily="49" charset="-122"/>
              </a:rPr>
              <a:t>Frontiers in Surface and Interface</a:t>
            </a:r>
            <a:r>
              <a:rPr lang="en-US" altLang="zh-CN" sz="2200" dirty="0">
                <a:ea typeface="黑体" pitchFamily="49" charset="-122"/>
              </a:rPr>
              <a:t>, North-Holland, Amsterdam, 2002.</a:t>
            </a:r>
            <a:endParaRPr lang="zh-CN" altLang="en-US" sz="2200" dirty="0">
              <a:ea typeface="黑体" pitchFamily="49" charset="-122"/>
            </a:endParaRPr>
          </a:p>
          <a:p>
            <a:pPr eaLnBrk="1" hangingPunct="1">
              <a:spcAft>
                <a:spcPct val="10000"/>
              </a:spcAft>
              <a:buFontTx/>
              <a:buNone/>
            </a:pPr>
            <a:endParaRPr lang="en-US" altLang="zh-CN" sz="2200" b="1" u="sng" dirty="0">
              <a:ea typeface="黑体" pitchFamily="49" charset="-122"/>
            </a:endParaRPr>
          </a:p>
          <a:p>
            <a:pPr eaLnBrk="1" hangingPunct="1">
              <a:spcAft>
                <a:spcPct val="10000"/>
              </a:spcAft>
              <a:buFontTx/>
              <a:buNone/>
            </a:pPr>
            <a:r>
              <a:rPr lang="zh-CN" altLang="en-US" sz="2200" b="1" u="sng" dirty="0">
                <a:ea typeface="黑体" pitchFamily="49" charset="-122"/>
              </a:rPr>
              <a:t>其他参考书</a:t>
            </a:r>
            <a:r>
              <a:rPr lang="en-US" altLang="zh-CN" sz="2200" b="1" u="sng" dirty="0">
                <a:ea typeface="黑体" pitchFamily="49" charset="-122"/>
              </a:rPr>
              <a:t>:</a:t>
            </a:r>
            <a:endParaRPr lang="en-US" altLang="zh-CN" sz="2200" dirty="0">
              <a:ea typeface="黑体" pitchFamily="49" charset="-122"/>
            </a:endParaRPr>
          </a:p>
          <a:p>
            <a:pPr eaLnBrk="1" hangingPunct="1">
              <a:spcAft>
                <a:spcPct val="10000"/>
              </a:spcAft>
            </a:pPr>
            <a:r>
              <a:rPr lang="en-US" altLang="zh-CN" sz="2200" dirty="0">
                <a:ea typeface="黑体" pitchFamily="49" charset="-122"/>
              </a:rPr>
              <a:t>J. J. Sakurai and J. </a:t>
            </a:r>
            <a:r>
              <a:rPr lang="en-US" altLang="zh-CN" sz="2200" dirty="0" err="1">
                <a:ea typeface="黑体" pitchFamily="49" charset="-122"/>
              </a:rPr>
              <a:t>Namolitano</a:t>
            </a:r>
            <a:r>
              <a:rPr lang="en-US" altLang="zh-CN" sz="2200" dirty="0">
                <a:ea typeface="黑体" pitchFamily="49" charset="-122"/>
              </a:rPr>
              <a:t>, </a:t>
            </a:r>
            <a:r>
              <a:rPr lang="en-US" altLang="zh-CN" sz="2200" i="1" dirty="0">
                <a:ea typeface="黑体" pitchFamily="49" charset="-122"/>
              </a:rPr>
              <a:t>Modern Quantum Mechanics</a:t>
            </a:r>
            <a:r>
              <a:rPr lang="en-US" altLang="zh-CN" sz="2200" dirty="0">
                <a:ea typeface="黑体" pitchFamily="49" charset="-122"/>
              </a:rPr>
              <a:t>, Addison Wesley, 2011.</a:t>
            </a:r>
          </a:p>
          <a:p>
            <a:pPr eaLnBrk="1" hangingPunct="1">
              <a:spcAft>
                <a:spcPct val="10000"/>
              </a:spcAft>
            </a:pPr>
            <a:r>
              <a:rPr lang="en-US" altLang="zh-CN" sz="2200" dirty="0">
                <a:ea typeface="黑体" pitchFamily="49" charset="-122"/>
              </a:rPr>
              <a:t>N. W. Ashcroft and N. D. </a:t>
            </a:r>
            <a:r>
              <a:rPr lang="en-US" altLang="zh-CN" sz="2200" dirty="0" err="1">
                <a:ea typeface="黑体" pitchFamily="49" charset="-122"/>
              </a:rPr>
              <a:t>Mermin</a:t>
            </a:r>
            <a:r>
              <a:rPr lang="en-US" altLang="zh-CN" sz="2200" dirty="0">
                <a:ea typeface="黑体" pitchFamily="49" charset="-122"/>
              </a:rPr>
              <a:t>, </a:t>
            </a:r>
            <a:r>
              <a:rPr lang="en-US" altLang="zh-CN" sz="2200" i="1" dirty="0">
                <a:ea typeface="黑体" pitchFamily="49" charset="-122"/>
              </a:rPr>
              <a:t>Solid State Physics</a:t>
            </a:r>
            <a:r>
              <a:rPr lang="en-US" altLang="zh-CN" sz="2200" dirty="0">
                <a:ea typeface="黑体" pitchFamily="49" charset="-122"/>
              </a:rPr>
              <a:t>, Thomson Learning, 1976. </a:t>
            </a:r>
            <a:endParaRPr lang="zh-CN" altLang="en-US" sz="2200" dirty="0">
              <a:ea typeface="黑体" pitchFamily="49" charset="-122"/>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5426" name="Rectangle 2"/>
          <p:cNvSpPr>
            <a:spLocks noChangeArrowheads="1"/>
          </p:cNvSpPr>
          <p:nvPr/>
        </p:nvSpPr>
        <p:spPr bwMode="auto">
          <a:xfrm>
            <a:off x="1187450" y="2708275"/>
            <a:ext cx="7416800" cy="1431925"/>
          </a:xfrm>
          <a:prstGeom prst="rect">
            <a:avLst/>
          </a:prstGeom>
          <a:noFill/>
          <a:ln>
            <a:noFill/>
          </a:ln>
          <a:effectLst/>
          <a:extLst>
            <a:ext uri="{909E8E84-426E-40dd-AFC4-6F175D3DCCD1}"/>
            <a:ext uri="{91240B29-F687-4f45-9708-019B960494DF}"/>
            <a:ext uri="{AF507438-7753-43e0-B8FC-AC1667EBCBE1}"/>
          </a:extLst>
        </p:spPr>
        <p:txBody>
          <a:bodyPr>
            <a:spAutoFit/>
          </a:bodyPr>
          <a:lstStyle/>
          <a:p>
            <a:pPr algn="l">
              <a:defRPr/>
            </a:pPr>
            <a:r>
              <a:rPr kumimoji="0" lang="zh-CN" altLang="en-US" sz="4400" b="1">
                <a:solidFill>
                  <a:srgbClr val="006600"/>
                </a:solidFill>
                <a:effectLst>
                  <a:outerShdw blurRad="38100" dist="38100" dir="2700000" algn="tl">
                    <a:srgbClr val="C0C0C0"/>
                  </a:outerShdw>
                </a:effectLst>
                <a:latin typeface="黑体" pitchFamily="49" charset="-122"/>
                <a:ea typeface="黑体" pitchFamily="49" charset="-122"/>
              </a:rPr>
              <a:t>表面物理的现状及发展趋势</a:t>
            </a:r>
            <a:br>
              <a:rPr kumimoji="0" lang="zh-CN" altLang="en-US" sz="4400" b="1">
                <a:solidFill>
                  <a:srgbClr val="006600"/>
                </a:solidFill>
                <a:effectLst>
                  <a:outerShdw blurRad="38100" dist="38100" dir="2700000" algn="tl">
                    <a:srgbClr val="C0C0C0"/>
                  </a:outerShdw>
                </a:effectLst>
                <a:latin typeface="黑体" pitchFamily="49" charset="-122"/>
                <a:ea typeface="黑体" pitchFamily="49" charset="-122"/>
              </a:rPr>
            </a:br>
            <a:endParaRPr kumimoji="0" lang="zh-CN" altLang="en-US" sz="4400" b="1">
              <a:solidFill>
                <a:srgbClr val="006600"/>
              </a:solidFill>
              <a:effectLst>
                <a:outerShdw blurRad="38100" dist="38100" dir="2700000" algn="tl">
                  <a:srgbClr val="C0C0C0"/>
                </a:outerShdw>
              </a:effectLst>
              <a:latin typeface="黑体" pitchFamily="49" charset="-122"/>
              <a:ea typeface="黑体" pitchFamily="49" charset="-122"/>
            </a:endParaRPr>
          </a:p>
        </p:txBody>
      </p:sp>
      <p:sp>
        <p:nvSpPr>
          <p:cNvPr id="15363" name="Text Box 3"/>
          <p:cNvSpPr txBox="1">
            <a:spLocks noChangeArrowheads="1"/>
          </p:cNvSpPr>
          <p:nvPr/>
        </p:nvSpPr>
        <p:spPr bwMode="auto">
          <a:xfrm>
            <a:off x="539750" y="1468438"/>
            <a:ext cx="2146300" cy="762000"/>
          </a:xfrm>
          <a:prstGeom prst="rect">
            <a:avLst/>
          </a:prstGeom>
          <a:noFill/>
          <a:ln w="9525">
            <a:noFill/>
            <a:miter lim="800000"/>
            <a:headEnd/>
            <a:tailEnd/>
          </a:ln>
        </p:spPr>
        <p:txBody>
          <a:bodyPr wrap="none">
            <a:spAutoFit/>
          </a:bodyPr>
          <a:lstStyle/>
          <a:p>
            <a:pPr algn="l"/>
            <a:r>
              <a:rPr kumimoji="0" lang="zh-CN" altLang="en-US" sz="4400" b="1">
                <a:latin typeface="黑体" pitchFamily="49" charset="-122"/>
                <a:ea typeface="黑体" pitchFamily="49" charset="-122"/>
              </a:rPr>
              <a:t>第一课</a:t>
            </a:r>
            <a:r>
              <a:rPr kumimoji="0" lang="en-US" altLang="zh-CN" sz="4400" b="1">
                <a:latin typeface="黑体" pitchFamily="49" charset="-122"/>
                <a:ea typeface="黑体" pitchFamily="49" charset="-122"/>
              </a:rPr>
              <a: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457200" y="418654"/>
            <a:ext cx="8229600" cy="1570186"/>
          </a:xfrm>
          <a:prstGeom prst="rect">
            <a:avLst/>
          </a:prstGeom>
          <a:noFill/>
          <a:ln>
            <a:miter lim="800000"/>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zh-CN" altLang="en-US" sz="3600" b="1" i="0" u="none" strike="noStrike" kern="0" cap="none" spc="0" normalizeH="0" baseline="0" noProof="0" dirty="0">
                <a:ln>
                  <a:noFill/>
                </a:ln>
                <a:solidFill>
                  <a:srgbClr val="C00000"/>
                </a:solidFill>
                <a:effectLst/>
                <a:uLnTx/>
                <a:uFillTx/>
                <a:latin typeface="黑体" pitchFamily="49" charset="-122"/>
                <a:ea typeface="黑体" pitchFamily="49" charset="-122"/>
                <a:cs typeface="+mj-cs"/>
              </a:rPr>
              <a:t>最近几年凝聚态物理领域的重大研究进展，几乎都与表面物理相关：</a:t>
            </a:r>
          </a:p>
        </p:txBody>
      </p:sp>
      <p:sp>
        <p:nvSpPr>
          <p:cNvPr id="3" name="Rectangle 2"/>
          <p:cNvSpPr txBox="1">
            <a:spLocks noChangeArrowheads="1"/>
          </p:cNvSpPr>
          <p:nvPr/>
        </p:nvSpPr>
        <p:spPr bwMode="auto">
          <a:xfrm>
            <a:off x="539552" y="2060848"/>
            <a:ext cx="8229600" cy="3672408"/>
          </a:xfrm>
          <a:prstGeom prst="rect">
            <a:avLst/>
          </a:prstGeom>
          <a:noFill/>
          <a:ln>
            <a:miter lim="800000"/>
            <a:headEnd/>
            <a:tailEnd/>
          </a:ln>
        </p:spPr>
        <p:txBody>
          <a:bodyPr/>
          <a:lstStyle/>
          <a:p>
            <a:pPr marL="720725" marR="0" lvl="0" indent="-720725" algn="l" defTabSz="914400" rtl="0" eaLnBrk="1" fontAlgn="base" latinLnBrk="0" hangingPunct="1">
              <a:lnSpc>
                <a:spcPct val="100000"/>
              </a:lnSpc>
              <a:spcBef>
                <a:spcPct val="0"/>
              </a:spcBef>
              <a:spcAft>
                <a:spcPct val="0"/>
              </a:spcAft>
              <a:buClrTx/>
              <a:buSzTx/>
              <a:buFont typeface="Wingdings" pitchFamily="2" charset="2"/>
              <a:buChar char="l"/>
              <a:tabLst/>
              <a:defRPr/>
            </a:pPr>
            <a:r>
              <a:rPr kumimoji="1" lang="zh-CN" altLang="en-US" sz="3600" i="0" u="none" strike="noStrike" kern="0" cap="none" spc="0" normalizeH="0" baseline="0" noProof="0" dirty="0">
                <a:ln>
                  <a:noFill/>
                </a:ln>
                <a:solidFill>
                  <a:schemeClr val="tx2">
                    <a:lumMod val="50000"/>
                  </a:schemeClr>
                </a:solidFill>
                <a:effectLst/>
                <a:uLnTx/>
                <a:uFillTx/>
                <a:latin typeface="黑体" pitchFamily="49" charset="-122"/>
                <a:ea typeface="黑体" pitchFamily="49" charset="-122"/>
                <a:cs typeface="+mj-cs"/>
              </a:rPr>
              <a:t>拓扑绝缘体</a:t>
            </a:r>
            <a:endParaRPr kumimoji="1" lang="en-US" altLang="zh-CN" sz="3600" i="0" u="none" strike="noStrike" kern="0" cap="none" spc="0" normalizeH="0" baseline="0" noProof="0" dirty="0">
              <a:ln>
                <a:noFill/>
              </a:ln>
              <a:solidFill>
                <a:schemeClr val="tx2">
                  <a:lumMod val="50000"/>
                </a:schemeClr>
              </a:solidFill>
              <a:effectLst/>
              <a:uLnTx/>
              <a:uFillTx/>
              <a:latin typeface="黑体" pitchFamily="49" charset="-122"/>
              <a:ea typeface="黑体" pitchFamily="49" charset="-122"/>
              <a:cs typeface="+mj-cs"/>
            </a:endParaRPr>
          </a:p>
          <a:p>
            <a:pPr marL="720725" marR="0" lvl="0" indent="-720725" algn="l" defTabSz="914400" rtl="0" eaLnBrk="1" fontAlgn="base" latinLnBrk="0" hangingPunct="1">
              <a:lnSpc>
                <a:spcPct val="100000"/>
              </a:lnSpc>
              <a:spcBef>
                <a:spcPct val="0"/>
              </a:spcBef>
              <a:spcAft>
                <a:spcPct val="0"/>
              </a:spcAft>
              <a:buClrTx/>
              <a:buSzTx/>
              <a:buFont typeface="Wingdings" pitchFamily="2" charset="2"/>
              <a:buChar char="l"/>
              <a:tabLst/>
              <a:defRPr/>
            </a:pPr>
            <a:r>
              <a:rPr lang="zh-CN" altLang="en-US" sz="3600" kern="0" dirty="0">
                <a:solidFill>
                  <a:schemeClr val="tx2">
                    <a:lumMod val="50000"/>
                  </a:schemeClr>
                </a:solidFill>
                <a:latin typeface="黑体" pitchFamily="49" charset="-122"/>
                <a:ea typeface="黑体" pitchFamily="49" charset="-122"/>
                <a:cs typeface="+mj-cs"/>
              </a:rPr>
              <a:t>界面高温超导</a:t>
            </a:r>
            <a:endParaRPr lang="en-US" altLang="zh-CN" sz="3600" kern="0" dirty="0">
              <a:solidFill>
                <a:schemeClr val="tx2">
                  <a:lumMod val="50000"/>
                </a:schemeClr>
              </a:solidFill>
              <a:latin typeface="黑体" pitchFamily="49" charset="-122"/>
              <a:ea typeface="黑体" pitchFamily="49" charset="-122"/>
              <a:cs typeface="+mj-cs"/>
            </a:endParaRPr>
          </a:p>
          <a:p>
            <a:pPr marL="720725" marR="0" lvl="0" indent="-720725" algn="l" defTabSz="914400" rtl="0" eaLnBrk="1" fontAlgn="base" latinLnBrk="0" hangingPunct="1">
              <a:lnSpc>
                <a:spcPct val="100000"/>
              </a:lnSpc>
              <a:spcBef>
                <a:spcPct val="0"/>
              </a:spcBef>
              <a:spcAft>
                <a:spcPct val="0"/>
              </a:spcAft>
              <a:buClrTx/>
              <a:buSzTx/>
              <a:buFont typeface="Wingdings" pitchFamily="2" charset="2"/>
              <a:buChar char="l"/>
              <a:tabLst/>
              <a:defRPr/>
            </a:pPr>
            <a:r>
              <a:rPr kumimoji="1" lang="zh-CN" altLang="en-US" sz="3600" i="0" u="none" strike="noStrike" kern="0" cap="none" spc="0" normalizeH="0" baseline="0" noProof="0" dirty="0">
                <a:ln>
                  <a:noFill/>
                </a:ln>
                <a:solidFill>
                  <a:schemeClr val="tx2">
                    <a:lumMod val="50000"/>
                  </a:schemeClr>
                </a:solidFill>
                <a:effectLst/>
                <a:uLnTx/>
                <a:uFillTx/>
                <a:latin typeface="黑体" pitchFamily="49" charset="-122"/>
                <a:ea typeface="黑体" pitchFamily="49" charset="-122"/>
                <a:cs typeface="+mj-cs"/>
              </a:rPr>
              <a:t>二维材料</a:t>
            </a:r>
            <a:endParaRPr kumimoji="1" lang="en-US" altLang="zh-CN" sz="3600" i="0" u="none" strike="noStrike" kern="0" cap="none" spc="0" normalizeH="0" baseline="0" noProof="0" dirty="0">
              <a:ln>
                <a:noFill/>
              </a:ln>
              <a:solidFill>
                <a:schemeClr val="tx2">
                  <a:lumMod val="50000"/>
                </a:schemeClr>
              </a:solidFill>
              <a:effectLst/>
              <a:uLnTx/>
              <a:uFillTx/>
              <a:latin typeface="黑体" pitchFamily="49" charset="-122"/>
              <a:ea typeface="黑体" pitchFamily="49" charset="-122"/>
              <a:cs typeface="+mj-cs"/>
            </a:endParaRPr>
          </a:p>
          <a:p>
            <a:pPr marL="720725" marR="0" lvl="0" indent="-720725" algn="l" defTabSz="914400" rtl="0" eaLnBrk="1" fontAlgn="base" latinLnBrk="0" hangingPunct="1">
              <a:lnSpc>
                <a:spcPct val="100000"/>
              </a:lnSpc>
              <a:spcBef>
                <a:spcPct val="0"/>
              </a:spcBef>
              <a:spcAft>
                <a:spcPct val="0"/>
              </a:spcAft>
              <a:buClrTx/>
              <a:buSzTx/>
              <a:buFont typeface="Wingdings" pitchFamily="2" charset="2"/>
              <a:buChar char="l"/>
              <a:tabLst/>
              <a:defRPr/>
            </a:pPr>
            <a:r>
              <a:rPr lang="zh-CN" altLang="en-US" sz="3600" kern="0" dirty="0">
                <a:solidFill>
                  <a:schemeClr val="tx2">
                    <a:lumMod val="50000"/>
                  </a:schemeClr>
                </a:solidFill>
                <a:latin typeface="黑体" pitchFamily="49" charset="-122"/>
                <a:ea typeface="黑体" pitchFamily="49" charset="-122"/>
                <a:cs typeface="+mj-cs"/>
              </a:rPr>
              <a:t>表面增强效应</a:t>
            </a:r>
            <a:endParaRPr lang="en-US" altLang="zh-CN" sz="3600" kern="0" dirty="0">
              <a:solidFill>
                <a:schemeClr val="tx2">
                  <a:lumMod val="50000"/>
                </a:schemeClr>
              </a:solidFill>
              <a:latin typeface="黑体" pitchFamily="49" charset="-122"/>
              <a:ea typeface="黑体" pitchFamily="49" charset="-122"/>
              <a:cs typeface="+mj-cs"/>
            </a:endParaRPr>
          </a:p>
          <a:p>
            <a:pPr marL="720725" marR="0" lvl="0" indent="-720725" algn="l" defTabSz="914400" rtl="0" eaLnBrk="1" fontAlgn="base" latinLnBrk="0" hangingPunct="1">
              <a:lnSpc>
                <a:spcPct val="100000"/>
              </a:lnSpc>
              <a:spcBef>
                <a:spcPct val="0"/>
              </a:spcBef>
              <a:spcAft>
                <a:spcPct val="0"/>
              </a:spcAft>
              <a:buClrTx/>
              <a:buSzTx/>
              <a:buFont typeface="Wingdings" pitchFamily="2" charset="2"/>
              <a:buChar char="l"/>
              <a:tabLst/>
              <a:defRPr/>
            </a:pPr>
            <a:r>
              <a:rPr lang="zh-CN" altLang="en-US" sz="3600" kern="0" dirty="0">
                <a:solidFill>
                  <a:schemeClr val="tx2">
                    <a:lumMod val="50000"/>
                  </a:schemeClr>
                </a:solidFill>
                <a:latin typeface="黑体" pitchFamily="49" charset="-122"/>
                <a:ea typeface="黑体" pitchFamily="49" charset="-122"/>
                <a:cs typeface="+mj-cs"/>
              </a:rPr>
              <a:t>量子传感</a:t>
            </a:r>
            <a:endParaRPr lang="en-US" altLang="zh-CN" sz="3600" kern="0" dirty="0">
              <a:solidFill>
                <a:schemeClr val="tx2">
                  <a:lumMod val="50000"/>
                </a:schemeClr>
              </a:solidFill>
              <a:latin typeface="黑体" pitchFamily="49" charset="-122"/>
              <a:ea typeface="黑体" pitchFamily="49" charset="-122"/>
              <a:cs typeface="+mj-cs"/>
            </a:endParaRPr>
          </a:p>
          <a:p>
            <a:pPr marL="720725" marR="0" lvl="0" indent="-720725" algn="l" defTabSz="914400" rtl="0" eaLnBrk="1" fontAlgn="base" latinLnBrk="0" hangingPunct="1">
              <a:lnSpc>
                <a:spcPct val="100000"/>
              </a:lnSpc>
              <a:spcBef>
                <a:spcPct val="0"/>
              </a:spcBef>
              <a:spcAft>
                <a:spcPct val="0"/>
              </a:spcAft>
              <a:buClrTx/>
              <a:buSzTx/>
              <a:buFont typeface="Wingdings" pitchFamily="2" charset="2"/>
              <a:buChar char="l"/>
              <a:tabLst/>
              <a:defRPr/>
            </a:pPr>
            <a:r>
              <a:rPr lang="en-US" altLang="zh-CN" sz="3600" kern="0" dirty="0">
                <a:solidFill>
                  <a:schemeClr val="tx2">
                    <a:lumMod val="50000"/>
                  </a:schemeClr>
                </a:solidFill>
                <a:latin typeface="黑体" pitchFamily="49" charset="-122"/>
                <a:ea typeface="黑体" pitchFamily="49" charset="-122"/>
                <a:cs typeface="+mj-cs"/>
              </a:rPr>
              <a: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idx="4294967295"/>
          </p:nvPr>
        </p:nvSpPr>
        <p:spPr bwMode="auto">
          <a:xfrm>
            <a:off x="468313" y="3357563"/>
            <a:ext cx="8229600" cy="1143000"/>
          </a:xfrm>
          <a:prstGeom prst="rect">
            <a:avLst/>
          </a:prstGeom>
          <a:noFill/>
          <a:ln>
            <a:miter lim="800000"/>
            <a:headEnd/>
            <a:tailEnd/>
          </a:ln>
        </p:spPr>
        <p:txBody>
          <a:bodyPr/>
          <a:lstStyle/>
          <a:p>
            <a:pPr eaLnBrk="1" hangingPunct="1"/>
            <a:r>
              <a:rPr lang="en-US" altLang="zh-CN">
                <a:solidFill>
                  <a:srgbClr val="FF3300"/>
                </a:solidFill>
              </a:rPr>
              <a:t>Surface is NOT Superficial</a:t>
            </a:r>
          </a:p>
        </p:txBody>
      </p:sp>
      <p:sp>
        <p:nvSpPr>
          <p:cNvPr id="16387" name="Rectangle 4"/>
          <p:cNvSpPr>
            <a:spLocks noChangeArrowheads="1"/>
          </p:cNvSpPr>
          <p:nvPr/>
        </p:nvSpPr>
        <p:spPr bwMode="auto">
          <a:xfrm>
            <a:off x="395288" y="2205038"/>
            <a:ext cx="8229600" cy="1143000"/>
          </a:xfrm>
          <a:prstGeom prst="rect">
            <a:avLst/>
          </a:prstGeom>
          <a:noFill/>
          <a:ln w="9525">
            <a:noFill/>
            <a:miter lim="800000"/>
            <a:headEnd/>
            <a:tailEnd/>
          </a:ln>
        </p:spPr>
        <p:txBody>
          <a:bodyPr/>
          <a:lstStyle/>
          <a:p>
            <a:r>
              <a:rPr lang="zh-CN" altLang="en-US" sz="4400">
                <a:solidFill>
                  <a:schemeClr val="tx2"/>
                </a:solidFill>
                <a:ea typeface="黑体" pitchFamily="49" charset="-122"/>
              </a:rPr>
              <a:t>表面物理并不“表面”</a:t>
            </a:r>
          </a:p>
        </p:txBody>
      </p:sp>
      <p:sp>
        <p:nvSpPr>
          <p:cNvPr id="16388" name="Text Box 6"/>
          <p:cNvSpPr txBox="1">
            <a:spLocks noChangeArrowheads="1"/>
          </p:cNvSpPr>
          <p:nvPr/>
        </p:nvSpPr>
        <p:spPr bwMode="auto">
          <a:xfrm>
            <a:off x="1619250" y="4797425"/>
            <a:ext cx="5873750" cy="579438"/>
          </a:xfrm>
          <a:prstGeom prst="rect">
            <a:avLst/>
          </a:prstGeom>
          <a:noFill/>
          <a:ln w="9525">
            <a:noFill/>
            <a:miter lim="800000"/>
            <a:headEnd/>
            <a:tailEnd/>
          </a:ln>
        </p:spPr>
        <p:txBody>
          <a:bodyPr wrap="none">
            <a:spAutoFit/>
          </a:bodyPr>
          <a:lstStyle/>
          <a:p>
            <a:r>
              <a:rPr lang="zh-CN" altLang="en-US" sz="3200">
                <a:solidFill>
                  <a:schemeClr val="accent2"/>
                </a:solidFill>
                <a:ea typeface="黑体" pitchFamily="49" charset="-122"/>
              </a:rPr>
              <a:t>表面物理是一个全新的研究领域</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4"/>
          <p:cNvSpPr>
            <a:spLocks noChangeArrowheads="1"/>
          </p:cNvSpPr>
          <p:nvPr/>
        </p:nvSpPr>
        <p:spPr bwMode="auto">
          <a:xfrm>
            <a:off x="755650" y="1697038"/>
            <a:ext cx="6281738" cy="2528887"/>
          </a:xfrm>
          <a:prstGeom prst="rect">
            <a:avLst/>
          </a:prstGeom>
          <a:noFill/>
          <a:ln w="9525">
            <a:noFill/>
            <a:miter lim="800000"/>
            <a:headEnd/>
            <a:tailEnd/>
          </a:ln>
        </p:spPr>
        <p:txBody>
          <a:bodyPr wrap="none" anchor="ctr">
            <a:spAutoFit/>
          </a:bodyPr>
          <a:lstStyle/>
          <a:p>
            <a:r>
              <a:rPr lang="en-US" altLang="zh-CN" sz="3200" b="1" i="1">
                <a:solidFill>
                  <a:srgbClr val="006600"/>
                </a:solidFill>
                <a:latin typeface="Arial" pitchFamily="34" charset="0"/>
              </a:rPr>
              <a:t>"God made solids, but surfaces</a:t>
            </a:r>
            <a:br>
              <a:rPr lang="en-US" altLang="zh-CN" sz="3200" b="1" i="1">
                <a:solidFill>
                  <a:srgbClr val="006600"/>
                </a:solidFill>
                <a:latin typeface="Arial" pitchFamily="34" charset="0"/>
              </a:rPr>
            </a:br>
            <a:r>
              <a:rPr lang="en-US" altLang="zh-CN" sz="3200" b="1" i="1">
                <a:solidFill>
                  <a:srgbClr val="006600"/>
                </a:solidFill>
                <a:latin typeface="Arial" pitchFamily="34" charset="0"/>
              </a:rPr>
              <a:t>were the work of the devil !"</a:t>
            </a:r>
            <a:r>
              <a:rPr lang="en-US" altLang="zh-CN" sz="3200" b="1">
                <a:latin typeface="Arial" pitchFamily="34" charset="0"/>
              </a:rPr>
              <a:t> </a:t>
            </a:r>
          </a:p>
          <a:p>
            <a:endParaRPr lang="en-US" altLang="zh-CN" sz="3200" b="1">
              <a:latin typeface="Arial" pitchFamily="34" charset="0"/>
            </a:endParaRPr>
          </a:p>
          <a:p>
            <a:r>
              <a:rPr lang="en-US" altLang="zh-CN" sz="3200" b="1"/>
              <a:t>-Wolfgang Pauli</a:t>
            </a:r>
            <a:br>
              <a:rPr lang="en-US" altLang="zh-CN" sz="3200" b="1"/>
            </a:br>
            <a:endParaRPr lang="en-US" altLang="zh-CN" sz="3200" b="1"/>
          </a:p>
        </p:txBody>
      </p:sp>
      <p:pic>
        <p:nvPicPr>
          <p:cNvPr id="17411" name="Picture 5" descr="plummer_devil"/>
          <p:cNvPicPr>
            <a:picLocks noChangeAspect="1" noChangeArrowheads="1"/>
          </p:cNvPicPr>
          <p:nvPr/>
        </p:nvPicPr>
        <p:blipFill>
          <a:blip r:embed="rId3"/>
          <a:srcRect/>
          <a:stretch>
            <a:fillRect/>
          </a:stretch>
        </p:blipFill>
        <p:spPr bwMode="auto">
          <a:xfrm>
            <a:off x="2771775" y="4365625"/>
            <a:ext cx="2374900" cy="1905000"/>
          </a:xfrm>
          <a:prstGeom prst="rect">
            <a:avLst/>
          </a:prstGeom>
          <a:noFill/>
          <a:ln w="9525">
            <a:noFill/>
            <a:miter lim="800000"/>
            <a:headEnd/>
            <a:tailEnd/>
          </a:ln>
        </p:spPr>
      </p:pic>
      <p:pic>
        <p:nvPicPr>
          <p:cNvPr id="17412" name="Picture 7" descr="Wolfgang_Pauli_ETH-Bib_Portr_01042"/>
          <p:cNvPicPr>
            <a:picLocks noChangeAspect="1" noChangeArrowheads="1"/>
          </p:cNvPicPr>
          <p:nvPr/>
        </p:nvPicPr>
        <p:blipFill>
          <a:blip r:embed="rId4"/>
          <a:srcRect/>
          <a:stretch>
            <a:fillRect/>
          </a:stretch>
        </p:blipFill>
        <p:spPr bwMode="auto">
          <a:xfrm>
            <a:off x="7356475" y="1700213"/>
            <a:ext cx="1363663" cy="1944687"/>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4"/>
          <p:cNvSpPr txBox="1">
            <a:spLocks noChangeArrowheads="1"/>
          </p:cNvSpPr>
          <p:nvPr/>
        </p:nvSpPr>
        <p:spPr bwMode="auto">
          <a:xfrm>
            <a:off x="487363" y="4838700"/>
            <a:ext cx="8405812" cy="822325"/>
          </a:xfrm>
          <a:prstGeom prst="rect">
            <a:avLst/>
          </a:prstGeom>
          <a:noFill/>
          <a:ln w="9525">
            <a:noFill/>
            <a:miter lim="800000"/>
            <a:headEnd/>
            <a:tailEnd/>
          </a:ln>
        </p:spPr>
        <p:txBody>
          <a:bodyPr>
            <a:spAutoFit/>
          </a:bodyPr>
          <a:lstStyle/>
          <a:p>
            <a:r>
              <a:rPr lang="en-US" altLang="zh-CN" sz="2400">
                <a:solidFill>
                  <a:srgbClr val="990000"/>
                </a:solidFill>
                <a:latin typeface="Arial" pitchFamily="34" charset="0"/>
                <a:ea typeface="楷体_GB2312" pitchFamily="49" charset="-122"/>
              </a:rPr>
              <a:t>Theoretical:</a:t>
            </a:r>
            <a:r>
              <a:rPr lang="en-US" altLang="zh-CN" sz="2400">
                <a:solidFill>
                  <a:srgbClr val="FFFF1B"/>
                </a:solidFill>
                <a:latin typeface="Arial" pitchFamily="34" charset="0"/>
                <a:ea typeface="楷体_GB2312" pitchFamily="49" charset="-122"/>
              </a:rPr>
              <a:t> </a:t>
            </a:r>
            <a:r>
              <a:rPr lang="en-US" altLang="zh-CN" sz="2400">
                <a:solidFill>
                  <a:srgbClr val="000066"/>
                </a:solidFill>
                <a:latin typeface="Arial" pitchFamily="34" charset="0"/>
                <a:ea typeface="楷体_GB2312" pitchFamily="49" charset="-122"/>
              </a:rPr>
              <a:t>Low Symmetry</a:t>
            </a:r>
          </a:p>
          <a:p>
            <a:r>
              <a:rPr lang="en-US" altLang="zh-CN" sz="2400">
                <a:solidFill>
                  <a:srgbClr val="990000"/>
                </a:solidFill>
                <a:latin typeface="Arial" pitchFamily="34" charset="0"/>
                <a:ea typeface="楷体_GB2312" pitchFamily="49" charset="-122"/>
              </a:rPr>
              <a:t>Experimental:</a:t>
            </a:r>
            <a:r>
              <a:rPr lang="en-US" altLang="zh-CN" sz="2400">
                <a:solidFill>
                  <a:srgbClr val="FFFF1B"/>
                </a:solidFill>
                <a:latin typeface="Arial" pitchFamily="34" charset="0"/>
                <a:ea typeface="楷体_GB2312" pitchFamily="49" charset="-122"/>
              </a:rPr>
              <a:t> </a:t>
            </a:r>
            <a:r>
              <a:rPr lang="en-US" altLang="zh-CN" sz="2400">
                <a:solidFill>
                  <a:srgbClr val="000066"/>
                </a:solidFill>
                <a:latin typeface="Arial" pitchFamily="34" charset="0"/>
                <a:ea typeface="楷体_GB2312" pitchFamily="49" charset="-122"/>
              </a:rPr>
              <a:t>Imperfections &amp; Contamination</a:t>
            </a:r>
          </a:p>
        </p:txBody>
      </p:sp>
      <p:pic>
        <p:nvPicPr>
          <p:cNvPr id="18435" name="Picture 8" descr="plummer_elsevier"/>
          <p:cNvPicPr>
            <a:picLocks noChangeAspect="1" noChangeArrowheads="1"/>
          </p:cNvPicPr>
          <p:nvPr/>
        </p:nvPicPr>
        <p:blipFill>
          <a:blip r:embed="rId2"/>
          <a:srcRect t="33437" b="16409"/>
          <a:stretch>
            <a:fillRect/>
          </a:stretch>
        </p:blipFill>
        <p:spPr bwMode="auto">
          <a:xfrm>
            <a:off x="2554288" y="1457325"/>
            <a:ext cx="3673475" cy="2763838"/>
          </a:xfrm>
          <a:prstGeom prst="rect">
            <a:avLst/>
          </a:prstGeom>
          <a:noFill/>
          <a:ln w="9525">
            <a:noFill/>
            <a:miter lim="800000"/>
            <a:headEnd/>
            <a:tailEnd/>
          </a:ln>
        </p:spPr>
      </p:pic>
      <p:sp>
        <p:nvSpPr>
          <p:cNvPr id="18436" name="Text Box 9"/>
          <p:cNvSpPr txBox="1">
            <a:spLocks noChangeArrowheads="1"/>
          </p:cNvSpPr>
          <p:nvPr/>
        </p:nvSpPr>
        <p:spPr bwMode="auto">
          <a:xfrm>
            <a:off x="736600" y="496888"/>
            <a:ext cx="7651750" cy="519112"/>
          </a:xfrm>
          <a:prstGeom prst="rect">
            <a:avLst/>
          </a:prstGeom>
          <a:noFill/>
          <a:ln w="9525">
            <a:noFill/>
            <a:miter lim="800000"/>
            <a:headEnd/>
            <a:tailEnd/>
          </a:ln>
        </p:spPr>
        <p:txBody>
          <a:bodyPr wrap="none">
            <a:spAutoFit/>
          </a:bodyPr>
          <a:lstStyle/>
          <a:p>
            <a:r>
              <a:rPr lang="zh-CN" altLang="en-US" sz="2800">
                <a:solidFill>
                  <a:srgbClr val="006600"/>
                </a:solidFill>
                <a:ea typeface="黑体" pitchFamily="49" charset="-122"/>
              </a:rPr>
              <a:t>表面科学是一门新兴的科学，具有很大的挑战性</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idx="4294967295"/>
          </p:nvPr>
        </p:nvSpPr>
        <p:spPr bwMode="auto">
          <a:xfrm>
            <a:off x="457200" y="274638"/>
            <a:ext cx="8229600" cy="1143000"/>
          </a:xfrm>
          <a:prstGeom prst="rect">
            <a:avLst/>
          </a:prstGeom>
          <a:noFill/>
          <a:ln>
            <a:miter lim="800000"/>
            <a:headEnd/>
            <a:tailEnd/>
          </a:ln>
        </p:spPr>
        <p:txBody>
          <a:bodyPr/>
          <a:lstStyle/>
          <a:p>
            <a:pPr eaLnBrk="1" hangingPunct="1"/>
            <a:r>
              <a:rPr lang="en-US" altLang="zh-CN" b="1" dirty="0">
                <a:solidFill>
                  <a:srgbClr val="006600"/>
                </a:solidFill>
              </a:rPr>
              <a:t>What is Surface Science ?</a:t>
            </a:r>
            <a:endParaRPr lang="zh-CN" altLang="en-US" b="1" dirty="0">
              <a:solidFill>
                <a:srgbClr val="006600"/>
              </a:solidFill>
            </a:endParaRPr>
          </a:p>
        </p:txBody>
      </p:sp>
      <p:sp>
        <p:nvSpPr>
          <p:cNvPr id="19459" name="Rectangle 3"/>
          <p:cNvSpPr>
            <a:spLocks noGrp="1" noChangeArrowheads="1"/>
          </p:cNvSpPr>
          <p:nvPr>
            <p:ph type="body" idx="4294967295"/>
          </p:nvPr>
        </p:nvSpPr>
        <p:spPr bwMode="auto">
          <a:xfrm>
            <a:off x="457200" y="1412875"/>
            <a:ext cx="8229600" cy="4924425"/>
          </a:xfrm>
          <a:prstGeom prst="rect">
            <a:avLst/>
          </a:prstGeom>
          <a:noFill/>
          <a:ln>
            <a:miter lim="800000"/>
            <a:headEnd/>
            <a:tailEnd/>
          </a:ln>
        </p:spPr>
        <p:txBody>
          <a:bodyPr/>
          <a:lstStyle/>
          <a:p>
            <a:pPr eaLnBrk="1" hangingPunct="1">
              <a:lnSpc>
                <a:spcPct val="80000"/>
              </a:lnSpc>
            </a:pPr>
            <a:r>
              <a:rPr lang="en-US" altLang="zh-CN" sz="2800"/>
              <a:t>Surface science is the study of physical and chemical phenomena that occur at the interface of two phases, including solid–liquid interfaces, solid–gas interfaces, solid–vacuum interfaces, and liquid-gas interfaces. (</a:t>
            </a:r>
            <a:r>
              <a:rPr lang="en-US" altLang="zh-CN" sz="2800" i="1">
                <a:solidFill>
                  <a:schemeClr val="accent2"/>
                </a:solidFill>
              </a:rPr>
              <a:t>By Wikipedia</a:t>
            </a:r>
            <a:r>
              <a:rPr lang="en-US" altLang="zh-CN" sz="2800"/>
              <a:t>) </a:t>
            </a:r>
          </a:p>
          <a:p>
            <a:pPr eaLnBrk="1" hangingPunct="1">
              <a:lnSpc>
                <a:spcPct val="80000"/>
              </a:lnSpc>
            </a:pPr>
            <a:endParaRPr lang="en-US" altLang="zh-CN" sz="2800"/>
          </a:p>
          <a:p>
            <a:pPr eaLnBrk="1" hangingPunct="1">
              <a:lnSpc>
                <a:spcPct val="80000"/>
              </a:lnSpc>
            </a:pPr>
            <a:r>
              <a:rPr lang="en-US" altLang="zh-CN" sz="2800"/>
              <a:t>It includes the fields of </a:t>
            </a:r>
            <a:r>
              <a:rPr lang="en-US" altLang="zh-CN" sz="2800">
                <a:solidFill>
                  <a:schemeClr val="accent2"/>
                </a:solidFill>
              </a:rPr>
              <a:t>surface chemistry</a:t>
            </a:r>
            <a:r>
              <a:rPr lang="en-US" altLang="zh-CN" sz="2800"/>
              <a:t> and </a:t>
            </a:r>
            <a:r>
              <a:rPr lang="en-US" altLang="zh-CN" sz="2800">
                <a:solidFill>
                  <a:schemeClr val="accent2"/>
                </a:solidFill>
              </a:rPr>
              <a:t>surface physics</a:t>
            </a:r>
            <a:r>
              <a:rPr lang="en-US" altLang="zh-CN" sz="2800"/>
              <a:t>. But they overlap with each other.</a:t>
            </a:r>
          </a:p>
          <a:p>
            <a:pPr eaLnBrk="1" hangingPunct="1">
              <a:lnSpc>
                <a:spcPct val="80000"/>
              </a:lnSpc>
            </a:pPr>
            <a:endParaRPr lang="en-US" altLang="zh-CN" sz="2800"/>
          </a:p>
          <a:p>
            <a:pPr eaLnBrk="1" hangingPunct="1">
              <a:lnSpc>
                <a:spcPct val="80000"/>
              </a:lnSpc>
            </a:pPr>
            <a:r>
              <a:rPr lang="en-US" altLang="zh-CN" sz="2800"/>
              <a:t>Surface science is a interdisciplinary field between physics, crystallography, chemistry, biology, and materials science.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idx="4294967295"/>
          </p:nvPr>
        </p:nvSpPr>
        <p:spPr bwMode="auto">
          <a:xfrm>
            <a:off x="457200" y="274638"/>
            <a:ext cx="8229600" cy="1143000"/>
          </a:xfrm>
          <a:prstGeom prst="rect">
            <a:avLst/>
          </a:prstGeom>
          <a:noFill/>
          <a:ln>
            <a:miter lim="800000"/>
            <a:headEnd/>
            <a:tailEnd/>
          </a:ln>
        </p:spPr>
        <p:txBody>
          <a:bodyPr/>
          <a:lstStyle/>
          <a:p>
            <a:pPr eaLnBrk="1" hangingPunct="1"/>
            <a:r>
              <a:rPr lang="en-US" altLang="zh-CN" b="1">
                <a:solidFill>
                  <a:srgbClr val="006600"/>
                </a:solidFill>
              </a:rPr>
              <a:t>Surface Science</a:t>
            </a:r>
          </a:p>
        </p:txBody>
      </p:sp>
      <p:sp>
        <p:nvSpPr>
          <p:cNvPr id="20483" name="Rectangle 3"/>
          <p:cNvSpPr>
            <a:spLocks noGrp="1" noChangeArrowheads="1"/>
          </p:cNvSpPr>
          <p:nvPr>
            <p:ph type="body" idx="4294967295"/>
          </p:nvPr>
        </p:nvSpPr>
        <p:spPr bwMode="auto">
          <a:xfrm>
            <a:off x="457200" y="1600200"/>
            <a:ext cx="8229600" cy="4525963"/>
          </a:xfrm>
          <a:prstGeom prst="rect">
            <a:avLst/>
          </a:prstGeom>
          <a:noFill/>
          <a:ln>
            <a:miter lim="800000"/>
            <a:headEnd/>
            <a:tailEnd/>
          </a:ln>
        </p:spPr>
        <p:txBody>
          <a:bodyPr/>
          <a:lstStyle/>
          <a:p>
            <a:pPr eaLnBrk="1" hangingPunct="1">
              <a:lnSpc>
                <a:spcPct val="90000"/>
              </a:lnSpc>
            </a:pPr>
            <a:r>
              <a:rPr lang="en-US" altLang="zh-CN"/>
              <a:t>Surface Chemistry (</a:t>
            </a:r>
            <a:r>
              <a:rPr lang="en-US" altLang="zh-CN">
                <a:solidFill>
                  <a:schemeClr val="accent2"/>
                </a:solidFill>
              </a:rPr>
              <a:t>how</a:t>
            </a:r>
            <a:r>
              <a:rPr lang="en-US" altLang="zh-CN"/>
              <a:t>)</a:t>
            </a:r>
          </a:p>
          <a:p>
            <a:pPr lvl="1" eaLnBrk="1" hangingPunct="1">
              <a:lnSpc>
                <a:spcPct val="90000"/>
              </a:lnSpc>
            </a:pPr>
            <a:r>
              <a:rPr lang="en-US" altLang="zh-CN"/>
              <a:t>Surface chemical reaction</a:t>
            </a:r>
          </a:p>
          <a:p>
            <a:pPr lvl="1" eaLnBrk="1" hangingPunct="1">
              <a:lnSpc>
                <a:spcPct val="90000"/>
              </a:lnSpc>
            </a:pPr>
            <a:r>
              <a:rPr lang="en-US" altLang="zh-CN"/>
              <a:t>Surface self-assembly</a:t>
            </a:r>
          </a:p>
          <a:p>
            <a:pPr lvl="1" eaLnBrk="1" hangingPunct="1">
              <a:lnSpc>
                <a:spcPct val="90000"/>
              </a:lnSpc>
            </a:pPr>
            <a:r>
              <a:rPr lang="en-US" altLang="zh-CN"/>
              <a:t>Surface catalysis</a:t>
            </a:r>
          </a:p>
          <a:p>
            <a:pPr lvl="1" eaLnBrk="1" hangingPunct="1">
              <a:lnSpc>
                <a:spcPct val="90000"/>
              </a:lnSpc>
            </a:pPr>
            <a:endParaRPr lang="en-US" altLang="zh-CN"/>
          </a:p>
          <a:p>
            <a:pPr eaLnBrk="1" hangingPunct="1">
              <a:lnSpc>
                <a:spcPct val="90000"/>
              </a:lnSpc>
            </a:pPr>
            <a:r>
              <a:rPr lang="en-US" altLang="zh-CN"/>
              <a:t>Surface Physics (</a:t>
            </a:r>
            <a:r>
              <a:rPr lang="en-US" altLang="zh-CN">
                <a:solidFill>
                  <a:schemeClr val="accent2"/>
                </a:solidFill>
              </a:rPr>
              <a:t>why</a:t>
            </a:r>
            <a:r>
              <a:rPr lang="en-US" altLang="zh-CN"/>
              <a:t>)</a:t>
            </a:r>
          </a:p>
          <a:p>
            <a:pPr lvl="1" eaLnBrk="1" hangingPunct="1">
              <a:lnSpc>
                <a:spcPct val="90000"/>
              </a:lnSpc>
            </a:pPr>
            <a:r>
              <a:rPr lang="en-US" altLang="zh-CN"/>
              <a:t>Surface state, surface reconstruction</a:t>
            </a:r>
            <a:endParaRPr lang="zh-CN" altLang="en-US"/>
          </a:p>
          <a:p>
            <a:pPr lvl="1" eaLnBrk="1" hangingPunct="1">
              <a:lnSpc>
                <a:spcPct val="90000"/>
              </a:lnSpc>
            </a:pPr>
            <a:r>
              <a:rPr lang="en-US" altLang="zh-CN"/>
              <a:t>Surface elementary excitation</a:t>
            </a:r>
          </a:p>
          <a:p>
            <a:pPr lvl="1" eaLnBrk="1" hangingPunct="1">
              <a:lnSpc>
                <a:spcPct val="90000"/>
              </a:lnSpc>
            </a:pPr>
            <a:r>
              <a:rPr lang="en-US" altLang="zh-CN"/>
              <a:t>Surface thermodynamics and kinetics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4"/>
          <p:cNvPicPr>
            <a:picLocks noChangeAspect="1" noChangeArrowheads="1"/>
          </p:cNvPicPr>
          <p:nvPr/>
        </p:nvPicPr>
        <p:blipFill>
          <a:blip r:embed="rId2"/>
          <a:srcRect/>
          <a:stretch>
            <a:fillRect/>
          </a:stretch>
        </p:blipFill>
        <p:spPr bwMode="auto">
          <a:xfrm>
            <a:off x="0" y="0"/>
            <a:ext cx="9144000" cy="6865938"/>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idx="4294967295"/>
          </p:nvPr>
        </p:nvSpPr>
        <p:spPr bwMode="auto">
          <a:xfrm>
            <a:off x="457200" y="274638"/>
            <a:ext cx="8229600" cy="1143000"/>
          </a:xfrm>
          <a:prstGeom prst="rect">
            <a:avLst/>
          </a:prstGeom>
          <a:noFill/>
          <a:ln>
            <a:miter lim="800000"/>
            <a:headEnd/>
            <a:tailEnd/>
          </a:ln>
        </p:spPr>
        <p:txBody>
          <a:bodyPr/>
          <a:lstStyle/>
          <a:p>
            <a:pPr eaLnBrk="1" hangingPunct="1"/>
            <a:r>
              <a:rPr lang="en-US" altLang="zh-CN" b="1">
                <a:solidFill>
                  <a:srgbClr val="006600"/>
                </a:solidFill>
              </a:rPr>
              <a:t>Why Surface Science ?</a:t>
            </a:r>
            <a:endParaRPr lang="zh-CN" altLang="en-US" b="1">
              <a:solidFill>
                <a:srgbClr val="006600"/>
              </a:solidFill>
            </a:endParaRPr>
          </a:p>
        </p:txBody>
      </p:sp>
      <p:sp>
        <p:nvSpPr>
          <p:cNvPr id="22531" name="Rectangle 3"/>
          <p:cNvSpPr>
            <a:spLocks noGrp="1" noChangeArrowheads="1"/>
          </p:cNvSpPr>
          <p:nvPr>
            <p:ph type="body" idx="4294967295"/>
          </p:nvPr>
        </p:nvSpPr>
        <p:spPr bwMode="auto">
          <a:xfrm>
            <a:off x="457200" y="1600200"/>
            <a:ext cx="8229600" cy="4525963"/>
          </a:xfrm>
          <a:prstGeom prst="rect">
            <a:avLst/>
          </a:prstGeom>
          <a:noFill/>
          <a:ln>
            <a:miter lim="800000"/>
            <a:headEnd/>
            <a:tailEnd/>
          </a:ln>
        </p:spPr>
        <p:txBody>
          <a:bodyPr/>
          <a:lstStyle/>
          <a:p>
            <a:pPr eaLnBrk="1" hangingPunct="1">
              <a:lnSpc>
                <a:spcPct val="90000"/>
              </a:lnSpc>
            </a:pPr>
            <a:r>
              <a:rPr lang="en-US" altLang="zh-CN" sz="2800" dirty="0"/>
              <a:t>Everyday life:</a:t>
            </a:r>
          </a:p>
          <a:p>
            <a:pPr lvl="1" eaLnBrk="1" hangingPunct="1">
              <a:lnSpc>
                <a:spcPct val="90000"/>
              </a:lnSpc>
            </a:pPr>
            <a:r>
              <a:rPr lang="en-US" altLang="zh-CN" sz="2400" dirty="0"/>
              <a:t>A solid sample is always in contact with other media (</a:t>
            </a:r>
            <a:r>
              <a:rPr lang="en-US" altLang="zh-CN" sz="2400" dirty="0" err="1"/>
              <a:t>vapour</a:t>
            </a:r>
            <a:r>
              <a:rPr lang="en-US" altLang="zh-CN" sz="2400" dirty="0"/>
              <a:t>, liquid…) via its surface.</a:t>
            </a:r>
          </a:p>
          <a:p>
            <a:pPr lvl="1" eaLnBrk="1" hangingPunct="1">
              <a:lnSpc>
                <a:spcPct val="90000"/>
              </a:lnSpc>
            </a:pPr>
            <a:r>
              <a:rPr lang="en-US" altLang="zh-CN" sz="2400" dirty="0"/>
              <a:t>Corrosion, lubrication, adhesion…</a:t>
            </a:r>
          </a:p>
          <a:p>
            <a:pPr eaLnBrk="1" hangingPunct="1">
              <a:lnSpc>
                <a:spcPct val="90000"/>
              </a:lnSpc>
            </a:pPr>
            <a:endParaRPr lang="en-US" altLang="zh-CN" sz="2800" dirty="0"/>
          </a:p>
          <a:p>
            <a:pPr eaLnBrk="1" hangingPunct="1">
              <a:lnSpc>
                <a:spcPct val="90000"/>
              </a:lnSpc>
            </a:pPr>
            <a:r>
              <a:rPr lang="en-US" altLang="zh-CN" sz="2800" dirty="0"/>
              <a:t>Technological driving forces:</a:t>
            </a:r>
          </a:p>
          <a:p>
            <a:pPr lvl="1" eaLnBrk="1" hangingPunct="1">
              <a:lnSpc>
                <a:spcPct val="90000"/>
              </a:lnSpc>
            </a:pPr>
            <a:r>
              <a:rPr lang="en-US" altLang="zh-CN" sz="2400" dirty="0"/>
              <a:t>Semiconductor technology</a:t>
            </a:r>
          </a:p>
          <a:p>
            <a:pPr lvl="1" eaLnBrk="1" hangingPunct="1">
              <a:lnSpc>
                <a:spcPct val="90000"/>
              </a:lnSpc>
            </a:pPr>
            <a:r>
              <a:rPr lang="en-US" altLang="zh-CN" sz="2400" dirty="0"/>
              <a:t>New materials</a:t>
            </a:r>
          </a:p>
          <a:p>
            <a:pPr lvl="1" eaLnBrk="1" hangingPunct="1">
              <a:lnSpc>
                <a:spcPct val="90000"/>
              </a:lnSpc>
            </a:pPr>
            <a:r>
              <a:rPr lang="en-US" altLang="zh-CN" sz="2400" dirty="0"/>
              <a:t>Epitaxy</a:t>
            </a:r>
          </a:p>
          <a:p>
            <a:pPr lvl="1" eaLnBrk="1" hangingPunct="1">
              <a:lnSpc>
                <a:spcPct val="90000"/>
              </a:lnSpc>
            </a:pPr>
            <a:r>
              <a:rPr lang="en-US" altLang="zh-CN" sz="2400" dirty="0"/>
              <a:t>Chemical catalysis</a:t>
            </a:r>
          </a:p>
        </p:txBody>
      </p:sp>
      <p:pic>
        <p:nvPicPr>
          <p:cNvPr id="123909" name="Picture 5" descr="20081252150193_2"/>
          <p:cNvPicPr>
            <a:picLocks noChangeAspect="1" noChangeArrowheads="1"/>
          </p:cNvPicPr>
          <p:nvPr/>
        </p:nvPicPr>
        <p:blipFill>
          <a:blip r:embed="rId2"/>
          <a:srcRect/>
          <a:stretch>
            <a:fillRect/>
          </a:stretch>
        </p:blipFill>
        <p:spPr bwMode="auto">
          <a:xfrm>
            <a:off x="5940152" y="2420888"/>
            <a:ext cx="2016125" cy="1346200"/>
          </a:xfrm>
          <a:prstGeom prst="rect">
            <a:avLst/>
          </a:prstGeom>
          <a:noFill/>
          <a:ln w="9525">
            <a:noFill/>
            <a:miter lim="800000"/>
            <a:headEnd/>
            <a:tailEnd/>
          </a:ln>
        </p:spPr>
      </p:pic>
      <p:pic>
        <p:nvPicPr>
          <p:cNvPr id="123910" name="Picture 6" descr="bl14fg22"/>
          <p:cNvPicPr>
            <a:picLocks noChangeAspect="1" noChangeArrowheads="1"/>
          </p:cNvPicPr>
          <p:nvPr/>
        </p:nvPicPr>
        <p:blipFill>
          <a:blip r:embed="rId3"/>
          <a:srcRect/>
          <a:stretch>
            <a:fillRect/>
          </a:stretch>
        </p:blipFill>
        <p:spPr bwMode="auto">
          <a:xfrm>
            <a:off x="5112270" y="4078288"/>
            <a:ext cx="3671888" cy="2047875"/>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3554" name="Picture 4"/>
          <p:cNvPicPr>
            <a:picLocks noChangeAspect="1" noChangeArrowheads="1"/>
          </p:cNvPicPr>
          <p:nvPr/>
        </p:nvPicPr>
        <p:blipFill>
          <a:blip r:embed="rId3"/>
          <a:srcRect/>
          <a:stretch>
            <a:fillRect/>
          </a:stretch>
        </p:blipFill>
        <p:spPr bwMode="auto">
          <a:xfrm>
            <a:off x="2627313" y="836613"/>
            <a:ext cx="3563937" cy="3009900"/>
          </a:xfrm>
          <a:prstGeom prst="rect">
            <a:avLst/>
          </a:prstGeom>
          <a:noFill/>
          <a:ln w="9525">
            <a:noFill/>
            <a:miter lim="800000"/>
            <a:headEnd/>
            <a:tailEnd/>
          </a:ln>
        </p:spPr>
      </p:pic>
      <p:sp>
        <p:nvSpPr>
          <p:cNvPr id="23555" name="Text Box 5"/>
          <p:cNvSpPr txBox="1">
            <a:spLocks noChangeArrowheads="1"/>
          </p:cNvSpPr>
          <p:nvPr/>
        </p:nvSpPr>
        <p:spPr bwMode="auto">
          <a:xfrm>
            <a:off x="1533525" y="4121150"/>
            <a:ext cx="5826125" cy="519113"/>
          </a:xfrm>
          <a:prstGeom prst="rect">
            <a:avLst/>
          </a:prstGeom>
          <a:noFill/>
          <a:ln w="9525">
            <a:noFill/>
            <a:miter lim="800000"/>
            <a:headEnd/>
            <a:tailEnd/>
          </a:ln>
        </p:spPr>
        <p:txBody>
          <a:bodyPr wrap="none">
            <a:spAutoFit/>
          </a:bodyPr>
          <a:lstStyle/>
          <a:p>
            <a:r>
              <a:rPr lang="en-US" altLang="zh-CN" sz="2800"/>
              <a:t>Water bug – creature of surface physics</a:t>
            </a:r>
          </a:p>
        </p:txBody>
      </p:sp>
      <p:sp>
        <p:nvSpPr>
          <p:cNvPr id="15364" name="Text Box 4"/>
          <p:cNvSpPr txBox="1">
            <a:spLocks noChangeArrowheads="1"/>
          </p:cNvSpPr>
          <p:nvPr/>
        </p:nvSpPr>
        <p:spPr bwMode="auto">
          <a:xfrm>
            <a:off x="722313" y="5157788"/>
            <a:ext cx="7613650" cy="822325"/>
          </a:xfrm>
          <a:prstGeom prst="rect">
            <a:avLst/>
          </a:prstGeom>
          <a:noFill/>
          <a:ln w="9525">
            <a:noFill/>
            <a:miter lim="800000"/>
            <a:headEnd/>
            <a:tailEnd/>
          </a:ln>
        </p:spPr>
        <p:txBody>
          <a:bodyPr wrap="none">
            <a:spAutoFit/>
          </a:bodyPr>
          <a:lstStyle/>
          <a:p>
            <a:r>
              <a:rPr lang="en-US" altLang="zh-CN" sz="2400" b="1">
                <a:solidFill>
                  <a:srgbClr val="FF3300"/>
                </a:solidFill>
              </a:rPr>
              <a:t>Surface tension</a:t>
            </a:r>
          </a:p>
          <a:p>
            <a:r>
              <a:rPr lang="en-US" altLang="zh-CN" sz="2400">
                <a:solidFill>
                  <a:schemeClr val="accent2"/>
                </a:solidFill>
              </a:rPr>
              <a:t>Discovered by T. Young (1805) and P. S. de Laplace (1806) </a:t>
            </a:r>
          </a:p>
        </p:txBody>
      </p:sp>
      <p:sp>
        <p:nvSpPr>
          <p:cNvPr id="23557" name="Rectangle 5"/>
          <p:cNvSpPr>
            <a:spLocks noChangeArrowheads="1"/>
          </p:cNvSpPr>
          <p:nvPr/>
        </p:nvSpPr>
        <p:spPr bwMode="auto">
          <a:xfrm>
            <a:off x="6372225" y="1989138"/>
            <a:ext cx="1008063" cy="584200"/>
          </a:xfrm>
          <a:prstGeom prst="rect">
            <a:avLst/>
          </a:prstGeom>
          <a:noFill/>
          <a:ln w="9525">
            <a:noFill/>
            <a:miter lim="800000"/>
            <a:headEnd/>
            <a:tailEnd/>
          </a:ln>
        </p:spPr>
        <p:txBody>
          <a:bodyPr wrap="none">
            <a:spAutoFit/>
          </a:bodyPr>
          <a:lstStyle/>
          <a:p>
            <a:r>
              <a:rPr lang="zh-CN" altLang="en-US" sz="3200" b="1"/>
              <a:t>水黾</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5364"/>
                                        </p:tgtEl>
                                        <p:attrNameLst>
                                          <p:attrName>style.visibility</p:attrName>
                                        </p:attrNameLst>
                                      </p:cBhvr>
                                      <p:to>
                                        <p:strVal val="visible"/>
                                      </p:to>
                                    </p:set>
                                    <p:animEffect transition="in" filter="blinds(horizontal)">
                                      <p:cBhvr>
                                        <p:cTn id="7" dur="500"/>
                                        <p:tgtEl>
                                          <p:spTgt spid="153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4" grpId="0"/>
    </p:bld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Text Box 4"/>
          <p:cNvSpPr txBox="1">
            <a:spLocks noChangeArrowheads="1"/>
          </p:cNvSpPr>
          <p:nvPr/>
        </p:nvSpPr>
        <p:spPr bwMode="auto">
          <a:xfrm>
            <a:off x="2530475" y="42424"/>
            <a:ext cx="3841750" cy="579438"/>
          </a:xfrm>
          <a:prstGeom prst="rect">
            <a:avLst/>
          </a:prstGeom>
          <a:noFill/>
          <a:ln w="9525">
            <a:noFill/>
            <a:miter lim="800000"/>
            <a:headEnd/>
            <a:tailEnd/>
          </a:ln>
        </p:spPr>
        <p:txBody>
          <a:bodyPr wrap="none">
            <a:spAutoFit/>
          </a:bodyPr>
          <a:lstStyle/>
          <a:p>
            <a:r>
              <a:rPr lang="zh-CN" altLang="en-US" sz="3200" b="1" dirty="0">
                <a:solidFill>
                  <a:srgbClr val="000066"/>
                </a:solidFill>
              </a:rPr>
              <a:t>表面物理的历史简介</a:t>
            </a:r>
          </a:p>
        </p:txBody>
      </p:sp>
      <p:pic>
        <p:nvPicPr>
          <p:cNvPr id="24579" name="Picture 5"/>
          <p:cNvPicPr>
            <a:picLocks noChangeAspect="1" noChangeArrowheads="1"/>
          </p:cNvPicPr>
          <p:nvPr/>
        </p:nvPicPr>
        <p:blipFill>
          <a:blip r:embed="rId2">
            <a:lum bright="24000" contrast="12000"/>
          </a:blip>
          <a:srcRect t="2599"/>
          <a:stretch>
            <a:fillRect/>
          </a:stretch>
        </p:blipFill>
        <p:spPr bwMode="auto">
          <a:xfrm>
            <a:off x="0" y="692150"/>
            <a:ext cx="3635375" cy="2193925"/>
          </a:xfrm>
          <a:prstGeom prst="rect">
            <a:avLst/>
          </a:prstGeom>
          <a:noFill/>
          <a:ln w="9525">
            <a:noFill/>
            <a:miter lim="800000"/>
            <a:headEnd/>
            <a:tailEnd/>
          </a:ln>
        </p:spPr>
      </p:pic>
      <p:sp>
        <p:nvSpPr>
          <p:cNvPr id="24580" name="Text Box 6"/>
          <p:cNvSpPr txBox="1">
            <a:spLocks noChangeArrowheads="1"/>
          </p:cNvSpPr>
          <p:nvPr/>
        </p:nvSpPr>
        <p:spPr bwMode="auto">
          <a:xfrm>
            <a:off x="658813" y="2924175"/>
            <a:ext cx="2078037" cy="1006475"/>
          </a:xfrm>
          <a:prstGeom prst="rect">
            <a:avLst/>
          </a:prstGeom>
          <a:noFill/>
          <a:ln w="9525">
            <a:noFill/>
            <a:miter lim="800000"/>
            <a:headEnd/>
            <a:tailEnd/>
          </a:ln>
        </p:spPr>
        <p:txBody>
          <a:bodyPr wrap="none">
            <a:spAutoFit/>
          </a:bodyPr>
          <a:lstStyle/>
          <a:p>
            <a:r>
              <a:rPr lang="zh-CN" altLang="en-US" dirty="0"/>
              <a:t>本杰明</a:t>
            </a:r>
            <a:r>
              <a:rPr lang="en-US" altLang="zh-CN" dirty="0"/>
              <a:t>.</a:t>
            </a:r>
            <a:r>
              <a:rPr lang="zh-CN" altLang="en-US" dirty="0"/>
              <a:t>富兰克林</a:t>
            </a:r>
          </a:p>
          <a:p>
            <a:r>
              <a:rPr lang="en-US" altLang="zh-CN" dirty="0"/>
              <a:t>Benjamin </a:t>
            </a:r>
            <a:r>
              <a:rPr lang="en-US" altLang="zh-CN" dirty="0" err="1"/>
              <a:t>Flanklin</a:t>
            </a:r>
            <a:endParaRPr lang="en-US" altLang="zh-CN" dirty="0"/>
          </a:p>
          <a:p>
            <a:r>
              <a:rPr lang="zh-CN" altLang="en-US" dirty="0"/>
              <a:t>（</a:t>
            </a:r>
            <a:r>
              <a:rPr lang="en-US" altLang="zh-CN" dirty="0"/>
              <a:t>1706</a:t>
            </a:r>
            <a:r>
              <a:rPr lang="zh-CN" altLang="en-US" dirty="0"/>
              <a:t>－</a:t>
            </a:r>
            <a:r>
              <a:rPr lang="en-US" altLang="zh-CN" dirty="0"/>
              <a:t>1790</a:t>
            </a:r>
            <a:r>
              <a:rPr lang="zh-CN" altLang="en-US" dirty="0"/>
              <a:t>）</a:t>
            </a:r>
          </a:p>
        </p:txBody>
      </p:sp>
      <p:sp>
        <p:nvSpPr>
          <p:cNvPr id="24581" name="Text Box 7"/>
          <p:cNvSpPr txBox="1">
            <a:spLocks noChangeArrowheads="1"/>
          </p:cNvSpPr>
          <p:nvPr/>
        </p:nvSpPr>
        <p:spPr bwMode="auto">
          <a:xfrm>
            <a:off x="3995738" y="836613"/>
            <a:ext cx="4752975" cy="4603750"/>
          </a:xfrm>
          <a:prstGeom prst="rect">
            <a:avLst/>
          </a:prstGeom>
          <a:noFill/>
          <a:ln w="9525">
            <a:noFill/>
            <a:miter lim="800000"/>
            <a:headEnd/>
            <a:tailEnd/>
          </a:ln>
        </p:spPr>
        <p:txBody>
          <a:bodyPr>
            <a:spAutoFit/>
          </a:bodyPr>
          <a:lstStyle/>
          <a:p>
            <a:pPr algn="l"/>
            <a:r>
              <a:rPr lang="en-US" altLang="zh-CN" dirty="0"/>
              <a:t>At length being at </a:t>
            </a:r>
            <a:r>
              <a:rPr lang="en-US" altLang="zh-CN" dirty="0" err="1"/>
              <a:t>Clapham</a:t>
            </a:r>
            <a:r>
              <a:rPr lang="en-US" altLang="zh-CN" dirty="0"/>
              <a:t>, where there is, on the common, a large pond, which I observed one day to be very rough with the wind, I fetched out a cruet of oil, and dropped a little of it on the water. I saw it spread itself with surprising swiftness upon the surface… the oil, though not more than a tea spoonful, produced an instant calm over a space several yards square, which spread amazingly and extended itself gradually till it reached the lee side, making all that quarter of pond, perhaps half an acre, as smooth as a looking-glass.</a:t>
            </a:r>
          </a:p>
          <a:p>
            <a:pPr algn="r"/>
            <a:r>
              <a:rPr lang="en-US" altLang="zh-CN" dirty="0"/>
              <a:t>---</a:t>
            </a:r>
            <a:r>
              <a:rPr lang="en-US" altLang="zh-CN" sz="1600" i="1" dirty="0"/>
              <a:t>Seeger, Benjamin Franklin: New World Physicist. Oxford: </a:t>
            </a:r>
            <a:r>
              <a:rPr lang="en-US" altLang="zh-CN" sz="1600" i="1" dirty="0" err="1"/>
              <a:t>Pergamon</a:t>
            </a:r>
            <a:r>
              <a:rPr lang="en-US" altLang="zh-CN" sz="1600" i="1" dirty="0"/>
              <a:t> 1977</a:t>
            </a:r>
            <a:endParaRPr lang="en-US" altLang="zh-CN" dirty="0"/>
          </a:p>
        </p:txBody>
      </p:sp>
      <p:sp>
        <p:nvSpPr>
          <p:cNvPr id="24582" name="Text Box 8"/>
          <p:cNvSpPr txBox="1">
            <a:spLocks noChangeArrowheads="1"/>
          </p:cNvSpPr>
          <p:nvPr/>
        </p:nvSpPr>
        <p:spPr bwMode="auto">
          <a:xfrm>
            <a:off x="228600" y="5041900"/>
            <a:ext cx="4014788" cy="1339850"/>
          </a:xfrm>
          <a:prstGeom prst="rect">
            <a:avLst/>
          </a:prstGeom>
          <a:noFill/>
          <a:ln w="9525">
            <a:noFill/>
            <a:miter lim="800000"/>
            <a:headEnd/>
            <a:tailEnd/>
          </a:ln>
        </p:spPr>
        <p:txBody>
          <a:bodyPr wrap="none">
            <a:spAutoFit/>
          </a:bodyPr>
          <a:lstStyle/>
          <a:p>
            <a:r>
              <a:rPr lang="en-US" altLang="zh-CN" sz="2400" b="1">
                <a:solidFill>
                  <a:srgbClr val="000066"/>
                </a:solidFill>
                <a:latin typeface="仿宋_GB2312" pitchFamily="49" charset="-122"/>
                <a:ea typeface="仿宋_GB2312" pitchFamily="49" charset="-122"/>
              </a:rPr>
              <a:t>Flanklin</a:t>
            </a:r>
            <a:r>
              <a:rPr lang="zh-CN" altLang="en-US" sz="2400" b="1">
                <a:solidFill>
                  <a:srgbClr val="000066"/>
                </a:solidFill>
                <a:latin typeface="仿宋_GB2312" pitchFamily="49" charset="-122"/>
                <a:ea typeface="仿宋_GB2312" pitchFamily="49" charset="-122"/>
              </a:rPr>
              <a:t>的表面物理实验：</a:t>
            </a:r>
          </a:p>
          <a:p>
            <a:endParaRPr lang="zh-CN" altLang="en-US" sz="1000" b="1">
              <a:solidFill>
                <a:srgbClr val="000066"/>
              </a:solidFill>
              <a:latin typeface="仿宋_GB2312" pitchFamily="49" charset="-122"/>
              <a:ea typeface="仿宋_GB2312" pitchFamily="49" charset="-122"/>
            </a:endParaRPr>
          </a:p>
          <a:p>
            <a:r>
              <a:rPr lang="zh-CN" altLang="en-US" sz="2400" b="1">
                <a:solidFill>
                  <a:srgbClr val="000066"/>
                </a:solidFill>
                <a:latin typeface="仿宋_GB2312" pitchFamily="49" charset="-122"/>
                <a:ea typeface="仿宋_GB2312" pitchFamily="49" charset="-122"/>
              </a:rPr>
              <a:t> 油膜的张力消除水面的波纹</a:t>
            </a:r>
          </a:p>
          <a:p>
            <a:r>
              <a:rPr lang="zh-CN" altLang="en-US" sz="2400" b="1">
                <a:solidFill>
                  <a:srgbClr val="000066"/>
                </a:solidFill>
                <a:latin typeface="仿宋_GB2312" pitchFamily="49" charset="-122"/>
                <a:ea typeface="仿宋_GB2312" pitchFamily="49" charset="-122"/>
              </a:rPr>
              <a:t>油膜的扩展： 厚度仅 </a:t>
            </a:r>
            <a:r>
              <a:rPr lang="en-US" altLang="zh-CN" sz="2400" b="1">
                <a:solidFill>
                  <a:srgbClr val="000066"/>
                </a:solidFill>
                <a:latin typeface="仿宋_GB2312" pitchFamily="49" charset="-122"/>
                <a:ea typeface="仿宋_GB2312" pitchFamily="49" charset="-122"/>
              </a:rPr>
              <a:t>1nm</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标题 1">
            <a:extLst>
              <a:ext uri="{FF2B5EF4-FFF2-40B4-BE49-F238E27FC236}">
                <a16:creationId xmlns:a16="http://schemas.microsoft.com/office/drawing/2014/main" id="{9B05A081-E0C7-4B80-8FCF-169BA0C5492D}"/>
              </a:ext>
            </a:extLst>
          </p:cNvPr>
          <p:cNvSpPr txBox="1">
            <a:spLocks/>
          </p:cNvSpPr>
          <p:nvPr/>
        </p:nvSpPr>
        <p:spPr>
          <a:xfrm>
            <a:off x="1763688" y="193721"/>
            <a:ext cx="6172200" cy="65981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2800" b="1">
                <a:solidFill>
                  <a:schemeClr val="tx2"/>
                </a:solidFill>
                <a:latin typeface="微软雅黑" panose="020B0503020204020204" pitchFamily="34" charset="-122"/>
                <a:ea typeface="微软雅黑" panose="020B0503020204020204" pitchFamily="34" charset="-122"/>
                <a:cs typeface="Arial" panose="020B0604020202020204" pitchFamily="34" charset="0"/>
              </a:defRPr>
            </a:lvl1pPr>
            <a:lvl2pPr>
              <a:defRPr sz="4200">
                <a:solidFill>
                  <a:schemeClr val="tx2"/>
                </a:solidFill>
                <a:latin typeface="Garamond" pitchFamily="18" charset="0"/>
              </a:defRPr>
            </a:lvl2pPr>
            <a:lvl3pPr>
              <a:defRPr sz="4200">
                <a:solidFill>
                  <a:schemeClr val="tx2"/>
                </a:solidFill>
                <a:latin typeface="Garamond" pitchFamily="18" charset="0"/>
              </a:defRPr>
            </a:lvl3pPr>
            <a:lvl4pPr>
              <a:defRPr sz="4200">
                <a:solidFill>
                  <a:schemeClr val="tx2"/>
                </a:solidFill>
                <a:latin typeface="Garamond" pitchFamily="18" charset="0"/>
              </a:defRPr>
            </a:lvl4pPr>
            <a:lvl5pPr>
              <a:defRPr sz="4200">
                <a:solidFill>
                  <a:schemeClr val="tx2"/>
                </a:solidFill>
                <a:latin typeface="Garamond" pitchFamily="18" charset="0"/>
              </a:defRPr>
            </a:lvl5pPr>
            <a:lvl6pPr marL="457200" fontAlgn="base">
              <a:spcBef>
                <a:spcPct val="0"/>
              </a:spcBef>
              <a:spcAft>
                <a:spcPct val="0"/>
              </a:spcAft>
              <a:defRPr sz="4200">
                <a:solidFill>
                  <a:schemeClr val="tx2"/>
                </a:solidFill>
                <a:latin typeface="Garamond" pitchFamily="18" charset="0"/>
              </a:defRPr>
            </a:lvl6pPr>
            <a:lvl7pPr marL="914400" fontAlgn="base">
              <a:spcBef>
                <a:spcPct val="0"/>
              </a:spcBef>
              <a:spcAft>
                <a:spcPct val="0"/>
              </a:spcAft>
              <a:defRPr sz="4200">
                <a:solidFill>
                  <a:schemeClr val="tx2"/>
                </a:solidFill>
                <a:latin typeface="Garamond" pitchFamily="18" charset="0"/>
              </a:defRPr>
            </a:lvl7pPr>
            <a:lvl8pPr marL="1371600" fontAlgn="base">
              <a:spcBef>
                <a:spcPct val="0"/>
              </a:spcBef>
              <a:spcAft>
                <a:spcPct val="0"/>
              </a:spcAft>
              <a:defRPr sz="4200">
                <a:solidFill>
                  <a:schemeClr val="tx2"/>
                </a:solidFill>
                <a:latin typeface="Garamond" pitchFamily="18" charset="0"/>
              </a:defRPr>
            </a:lvl8pPr>
            <a:lvl9pPr marL="1828800" fontAlgn="base">
              <a:spcBef>
                <a:spcPct val="0"/>
              </a:spcBef>
              <a:spcAft>
                <a:spcPct val="0"/>
              </a:spcAft>
              <a:defRPr sz="4200">
                <a:solidFill>
                  <a:schemeClr val="tx2"/>
                </a:solidFill>
                <a:latin typeface="Garamond" pitchFamily="18" charset="0"/>
              </a:defRPr>
            </a:lvl9pPr>
          </a:lstStyle>
          <a:p>
            <a:r>
              <a:rPr lang="zh-CN" altLang="en-US" dirty="0">
                <a:latin typeface="黑体" panose="02010609060101010101" pitchFamily="49" charset="-122"/>
                <a:ea typeface="黑体" panose="02010609060101010101" pitchFamily="49" charset="-122"/>
              </a:rPr>
              <a:t>冬日未名湖边的一次散步</a:t>
            </a:r>
          </a:p>
        </p:txBody>
      </p:sp>
      <p:pic>
        <p:nvPicPr>
          <p:cNvPr id="6" name="图片 5">
            <a:extLst>
              <a:ext uri="{FF2B5EF4-FFF2-40B4-BE49-F238E27FC236}">
                <a16:creationId xmlns:a16="http://schemas.microsoft.com/office/drawing/2014/main" id="{0878E700-2210-9448-E260-002BA5C88206}"/>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3185" b="5852"/>
          <a:stretch/>
        </p:blipFill>
        <p:spPr>
          <a:xfrm>
            <a:off x="971600" y="1037763"/>
            <a:ext cx="2880000" cy="5404001"/>
          </a:xfrm>
          <a:prstGeom prst="rect">
            <a:avLst/>
          </a:prstGeom>
        </p:spPr>
      </p:pic>
      <p:sp>
        <p:nvSpPr>
          <p:cNvPr id="14" name="矩形 13">
            <a:extLst>
              <a:ext uri="{FF2B5EF4-FFF2-40B4-BE49-F238E27FC236}">
                <a16:creationId xmlns:a16="http://schemas.microsoft.com/office/drawing/2014/main" id="{4901D0E6-9F45-6886-57B6-4B2858073BE9}"/>
              </a:ext>
            </a:extLst>
          </p:cNvPr>
          <p:cNvSpPr/>
          <p:nvPr/>
        </p:nvSpPr>
        <p:spPr>
          <a:xfrm>
            <a:off x="4442438" y="1761763"/>
            <a:ext cx="4030025" cy="1667237"/>
          </a:xfrm>
          <a:prstGeom prst="rect">
            <a:avLst/>
          </a:prstGeom>
          <a:noFill/>
          <a:ln w="28575">
            <a:solidFill>
              <a:srgbClr val="0070C0"/>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latin typeface="SimHei" panose="02010609060101010101" pitchFamily="49" charset="-122"/>
              <a:ea typeface="SimHei" panose="02010609060101010101" pitchFamily="49" charset="-122"/>
            </a:endParaRPr>
          </a:p>
        </p:txBody>
      </p:sp>
      <p:sp>
        <p:nvSpPr>
          <p:cNvPr id="15" name="矩形 14">
            <a:extLst>
              <a:ext uri="{FF2B5EF4-FFF2-40B4-BE49-F238E27FC236}">
                <a16:creationId xmlns:a16="http://schemas.microsoft.com/office/drawing/2014/main" id="{CA86CB2E-3147-9376-109E-609F205D7F8F}"/>
              </a:ext>
            </a:extLst>
          </p:cNvPr>
          <p:cNvSpPr/>
          <p:nvPr/>
        </p:nvSpPr>
        <p:spPr>
          <a:xfrm>
            <a:off x="4442438" y="3613232"/>
            <a:ext cx="4070633" cy="2368467"/>
          </a:xfrm>
          <a:prstGeom prst="rect">
            <a:avLst/>
          </a:prstGeom>
          <a:noFill/>
          <a:ln w="28575">
            <a:solidFill>
              <a:srgbClr val="0070C0"/>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latin typeface="SimHei" panose="02010609060101010101" pitchFamily="49" charset="-122"/>
              <a:ea typeface="SimHei" panose="02010609060101010101" pitchFamily="49" charset="-122"/>
            </a:endParaRPr>
          </a:p>
        </p:txBody>
      </p:sp>
      <p:pic>
        <p:nvPicPr>
          <p:cNvPr id="20" name="图片 19">
            <a:extLst>
              <a:ext uri="{FF2B5EF4-FFF2-40B4-BE49-F238E27FC236}">
                <a16:creationId xmlns:a16="http://schemas.microsoft.com/office/drawing/2014/main" id="{58F16629-FFDA-9F98-A768-78766DB70E9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477450" y="1825606"/>
            <a:ext cx="3960000" cy="1541754"/>
          </a:xfrm>
          <a:prstGeom prst="rect">
            <a:avLst/>
          </a:prstGeom>
        </p:spPr>
      </p:pic>
      <p:pic>
        <p:nvPicPr>
          <p:cNvPr id="22" name="图片 21">
            <a:extLst>
              <a:ext uri="{FF2B5EF4-FFF2-40B4-BE49-F238E27FC236}">
                <a16:creationId xmlns:a16="http://schemas.microsoft.com/office/drawing/2014/main" id="{69F02D2E-6836-125E-76B2-6D4F4A88CF8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497754" y="3739764"/>
            <a:ext cx="3960000" cy="2115401"/>
          </a:xfrm>
          <a:prstGeom prst="rect">
            <a:avLst/>
          </a:prstGeom>
        </p:spPr>
      </p:pic>
      <p:sp>
        <p:nvSpPr>
          <p:cNvPr id="23" name="文本框 22">
            <a:extLst>
              <a:ext uri="{FF2B5EF4-FFF2-40B4-BE49-F238E27FC236}">
                <a16:creationId xmlns:a16="http://schemas.microsoft.com/office/drawing/2014/main" id="{5AFA4329-11B2-A5C4-0130-6EC84ECA3F91}"/>
              </a:ext>
            </a:extLst>
          </p:cNvPr>
          <p:cNvSpPr txBox="1"/>
          <p:nvPr/>
        </p:nvSpPr>
        <p:spPr>
          <a:xfrm>
            <a:off x="4020304" y="1069482"/>
            <a:ext cx="4914900" cy="400110"/>
          </a:xfrm>
          <a:prstGeom prst="rect">
            <a:avLst/>
          </a:prstGeom>
          <a:noFill/>
        </p:spPr>
        <p:txBody>
          <a:bodyPr wrap="square" rtlCol="0">
            <a:spAutoFit/>
          </a:bodyPr>
          <a:lstStyle/>
          <a:p>
            <a:r>
              <a:rPr lang="zh-CN" altLang="en-US" b="1" i="0" dirty="0">
                <a:solidFill>
                  <a:srgbClr val="0D0D0D"/>
                </a:solidFill>
                <a:effectLst/>
                <a:highlight>
                  <a:srgbClr val="FFFFFF"/>
                </a:highlight>
                <a:latin typeface="SimHei" panose="02010609060101010101" pitchFamily="49" charset="-122"/>
                <a:ea typeface="SimHei" panose="02010609060101010101" pitchFamily="49" charset="-122"/>
              </a:rPr>
              <a:t>两年前朋友圈中的‘神预言’，竟成真了！</a:t>
            </a:r>
            <a:endParaRPr lang="zh-CN" altLang="en-US" b="1" dirty="0">
              <a:latin typeface="SimHei" panose="02010609060101010101" pitchFamily="49" charset="-122"/>
              <a:ea typeface="SimHei" panose="02010609060101010101" pitchFamily="49" charset="-122"/>
            </a:endParaRPr>
          </a:p>
        </p:txBody>
      </p:sp>
    </p:spTree>
    <p:extLst>
      <p:ext uri="{BB962C8B-B14F-4D97-AF65-F5344CB8AC3E}">
        <p14:creationId xmlns:p14="http://schemas.microsoft.com/office/powerpoint/2010/main" val="23903534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矩形 11">
            <a:extLst>
              <a:ext uri="{FF2B5EF4-FFF2-40B4-BE49-F238E27FC236}">
                <a16:creationId xmlns:a16="http://schemas.microsoft.com/office/drawing/2014/main" id="{7757BF05-E4D8-13F9-8C5D-ED17E87E2F45}"/>
              </a:ext>
            </a:extLst>
          </p:cNvPr>
          <p:cNvSpPr/>
          <p:nvPr/>
        </p:nvSpPr>
        <p:spPr>
          <a:xfrm>
            <a:off x="888584" y="4473026"/>
            <a:ext cx="3283366" cy="2071110"/>
          </a:xfrm>
          <a:prstGeom prst="rect">
            <a:avLst/>
          </a:prstGeom>
          <a:noFill/>
          <a:ln w="38100">
            <a:solidFill>
              <a:srgbClr val="FFFF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标题 1">
            <a:extLst>
              <a:ext uri="{FF2B5EF4-FFF2-40B4-BE49-F238E27FC236}">
                <a16:creationId xmlns:a16="http://schemas.microsoft.com/office/drawing/2014/main" id="{17EFD3D3-040C-4B7B-80FA-B323B3EDD3BD}"/>
              </a:ext>
            </a:extLst>
          </p:cNvPr>
          <p:cNvSpPr txBox="1">
            <a:spLocks/>
          </p:cNvSpPr>
          <p:nvPr/>
        </p:nvSpPr>
        <p:spPr>
          <a:xfrm>
            <a:off x="1485900" y="146306"/>
            <a:ext cx="6172200" cy="65981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2800" b="1">
                <a:solidFill>
                  <a:schemeClr val="tx2"/>
                </a:solidFill>
                <a:latin typeface="微软雅黑" panose="020B0503020204020204" pitchFamily="34" charset="-122"/>
                <a:ea typeface="微软雅黑" panose="020B0503020204020204" pitchFamily="34" charset="-122"/>
                <a:cs typeface="Arial" panose="020B0604020202020204" pitchFamily="34" charset="0"/>
              </a:defRPr>
            </a:lvl1pPr>
            <a:lvl2pPr>
              <a:defRPr sz="4200">
                <a:solidFill>
                  <a:schemeClr val="tx2"/>
                </a:solidFill>
                <a:latin typeface="Garamond" pitchFamily="18" charset="0"/>
              </a:defRPr>
            </a:lvl2pPr>
            <a:lvl3pPr>
              <a:defRPr sz="4200">
                <a:solidFill>
                  <a:schemeClr val="tx2"/>
                </a:solidFill>
                <a:latin typeface="Garamond" pitchFamily="18" charset="0"/>
              </a:defRPr>
            </a:lvl3pPr>
            <a:lvl4pPr>
              <a:defRPr sz="4200">
                <a:solidFill>
                  <a:schemeClr val="tx2"/>
                </a:solidFill>
                <a:latin typeface="Garamond" pitchFamily="18" charset="0"/>
              </a:defRPr>
            </a:lvl4pPr>
            <a:lvl5pPr>
              <a:defRPr sz="4200">
                <a:solidFill>
                  <a:schemeClr val="tx2"/>
                </a:solidFill>
                <a:latin typeface="Garamond" pitchFamily="18" charset="0"/>
              </a:defRPr>
            </a:lvl5pPr>
            <a:lvl6pPr marL="457200" fontAlgn="base">
              <a:spcBef>
                <a:spcPct val="0"/>
              </a:spcBef>
              <a:spcAft>
                <a:spcPct val="0"/>
              </a:spcAft>
              <a:defRPr sz="4200">
                <a:solidFill>
                  <a:schemeClr val="tx2"/>
                </a:solidFill>
                <a:latin typeface="Garamond" pitchFamily="18" charset="0"/>
              </a:defRPr>
            </a:lvl6pPr>
            <a:lvl7pPr marL="914400" fontAlgn="base">
              <a:spcBef>
                <a:spcPct val="0"/>
              </a:spcBef>
              <a:spcAft>
                <a:spcPct val="0"/>
              </a:spcAft>
              <a:defRPr sz="4200">
                <a:solidFill>
                  <a:schemeClr val="tx2"/>
                </a:solidFill>
                <a:latin typeface="Garamond" pitchFamily="18" charset="0"/>
              </a:defRPr>
            </a:lvl7pPr>
            <a:lvl8pPr marL="1371600" fontAlgn="base">
              <a:spcBef>
                <a:spcPct val="0"/>
              </a:spcBef>
              <a:spcAft>
                <a:spcPct val="0"/>
              </a:spcAft>
              <a:defRPr sz="4200">
                <a:solidFill>
                  <a:schemeClr val="tx2"/>
                </a:solidFill>
                <a:latin typeface="Garamond" pitchFamily="18" charset="0"/>
              </a:defRPr>
            </a:lvl8pPr>
            <a:lvl9pPr marL="1828800" fontAlgn="base">
              <a:spcBef>
                <a:spcPct val="0"/>
              </a:spcBef>
              <a:spcAft>
                <a:spcPct val="0"/>
              </a:spcAft>
              <a:defRPr sz="4200">
                <a:solidFill>
                  <a:schemeClr val="tx2"/>
                </a:solidFill>
                <a:latin typeface="Garamond" pitchFamily="18" charset="0"/>
              </a:defRPr>
            </a:lvl9pPr>
          </a:lstStyle>
          <a:p>
            <a:r>
              <a:rPr lang="zh-CN" altLang="en-US" dirty="0">
                <a:latin typeface="黑体" panose="02010609060101010101" pitchFamily="49" charset="-122"/>
                <a:ea typeface="黑体" panose="02010609060101010101" pitchFamily="49" charset="-122"/>
              </a:rPr>
              <a:t>冰表面的预融化</a:t>
            </a:r>
          </a:p>
        </p:txBody>
      </p:sp>
      <p:pic>
        <p:nvPicPr>
          <p:cNvPr id="15" name="图片 14">
            <a:extLst>
              <a:ext uri="{FF2B5EF4-FFF2-40B4-BE49-F238E27FC236}">
                <a16:creationId xmlns:a16="http://schemas.microsoft.com/office/drawing/2014/main" id="{C2AB81B3-B9FD-4C1B-B44F-34C5D4596057}"/>
              </a:ext>
            </a:extLst>
          </p:cNvPr>
          <p:cNvPicPr>
            <a:picLocks noChangeAspect="1"/>
          </p:cNvPicPr>
          <p:nvPr/>
        </p:nvPicPr>
        <p:blipFill rotWithShape="1">
          <a:blip r:embed="rId3"/>
          <a:srcRect t="8285" b="1560"/>
          <a:stretch/>
        </p:blipFill>
        <p:spPr>
          <a:xfrm>
            <a:off x="419062" y="733730"/>
            <a:ext cx="8409841" cy="3644275"/>
          </a:xfrm>
          <a:prstGeom prst="rect">
            <a:avLst/>
          </a:prstGeom>
        </p:spPr>
      </p:pic>
      <p:sp>
        <p:nvSpPr>
          <p:cNvPr id="16" name="文本框 15">
            <a:extLst>
              <a:ext uri="{FF2B5EF4-FFF2-40B4-BE49-F238E27FC236}">
                <a16:creationId xmlns:a16="http://schemas.microsoft.com/office/drawing/2014/main" id="{4C8F42F1-5362-461A-AAFF-23A83A48C85D}"/>
              </a:ext>
            </a:extLst>
          </p:cNvPr>
          <p:cNvSpPr txBox="1"/>
          <p:nvPr/>
        </p:nvSpPr>
        <p:spPr>
          <a:xfrm>
            <a:off x="445338" y="3660051"/>
            <a:ext cx="2743199" cy="307777"/>
          </a:xfrm>
          <a:prstGeom prst="rect">
            <a:avLst/>
          </a:prstGeom>
          <a:noFill/>
        </p:spPr>
        <p:txBody>
          <a:bodyPr wrap="square">
            <a:spAutoFit/>
          </a:bodyPr>
          <a:lstStyle/>
          <a:p>
            <a:pPr defTabSz="457200" fontAlgn="auto">
              <a:spcBef>
                <a:spcPts val="0"/>
              </a:spcBef>
              <a:spcAft>
                <a:spcPts val="0"/>
              </a:spcAft>
            </a:pPr>
            <a:r>
              <a:rPr lang="en-US" altLang="zh-CN" sz="1400" b="1" i="1" dirty="0">
                <a:solidFill>
                  <a:prstClr val="black"/>
                </a:solidFill>
                <a:latin typeface="Arial" panose="020B0604020202020204" pitchFamily="34" charset="0"/>
                <a:ea typeface="SimHei" panose="02010609060101010101" pitchFamily="49" charset="-122"/>
                <a:cs typeface="Arial" panose="020B0604020202020204" pitchFamily="34" charset="0"/>
              </a:rPr>
              <a:t>Nat. Rev. Chem.</a:t>
            </a:r>
            <a:r>
              <a:rPr lang="en-US" altLang="zh-CN" sz="1400" b="1" dirty="0">
                <a:solidFill>
                  <a:prstClr val="black"/>
                </a:solidFill>
                <a:latin typeface="Arial" panose="020B0604020202020204" pitchFamily="34" charset="0"/>
                <a:ea typeface="SimHei" panose="02010609060101010101" pitchFamily="49" charset="-122"/>
                <a:cs typeface="Arial" panose="020B0604020202020204" pitchFamily="34" charset="0"/>
              </a:rPr>
              <a:t> 3</a:t>
            </a:r>
            <a:r>
              <a:rPr lang="en-US" altLang="zh-CN" sz="1400" dirty="0">
                <a:solidFill>
                  <a:prstClr val="black"/>
                </a:solidFill>
                <a:latin typeface="Arial" panose="020B0604020202020204" pitchFamily="34" charset="0"/>
                <a:ea typeface="SimHei" panose="02010609060101010101" pitchFamily="49" charset="-122"/>
                <a:cs typeface="Arial" panose="020B0604020202020204" pitchFamily="34" charset="0"/>
              </a:rPr>
              <a:t>, 172 (2019)</a:t>
            </a:r>
            <a:endParaRPr lang="zh-CN" altLang="en-US" sz="1400" dirty="0">
              <a:solidFill>
                <a:prstClr val="black"/>
              </a:solidFill>
              <a:latin typeface="Arial" panose="020B0604020202020204" pitchFamily="34" charset="0"/>
              <a:ea typeface="SimHei" panose="02010609060101010101" pitchFamily="49" charset="-122"/>
              <a:cs typeface="Arial" panose="020B0604020202020204" pitchFamily="34" charset="0"/>
            </a:endParaRPr>
          </a:p>
        </p:txBody>
      </p:sp>
      <p:sp>
        <p:nvSpPr>
          <p:cNvPr id="17" name="TextBox 26">
            <a:extLst>
              <a:ext uri="{FF2B5EF4-FFF2-40B4-BE49-F238E27FC236}">
                <a16:creationId xmlns:a16="http://schemas.microsoft.com/office/drawing/2014/main" id="{F9E78E14-E6DC-486F-BDB5-6C7CD5F2DF8B}"/>
              </a:ext>
            </a:extLst>
          </p:cNvPr>
          <p:cNvSpPr txBox="1">
            <a:spLocks noChangeArrowheads="1"/>
          </p:cNvSpPr>
          <p:nvPr/>
        </p:nvSpPr>
        <p:spPr bwMode="auto">
          <a:xfrm>
            <a:off x="4800600" y="4635524"/>
            <a:ext cx="3744795" cy="1323439"/>
          </a:xfrm>
          <a:prstGeom prst="rect">
            <a:avLst/>
          </a:prstGeom>
          <a:solidFill>
            <a:srgbClr val="1F497D">
              <a:lumMod val="20000"/>
              <a:lumOff val="80000"/>
              <a:alpha val="50000"/>
            </a:srgbClr>
          </a:solidFill>
          <a:ln>
            <a:noFill/>
          </a:ln>
          <a:effectLst/>
        </p:spPr>
        <p:txBody>
          <a:bodyPr wrap="square">
            <a:spAutoFit/>
          </a:bodyPr>
          <a:lstStyle>
            <a:defPPr>
              <a:defRPr lang="zh-CN"/>
            </a:defPPr>
            <a:lvl1pPr algn="ctr">
              <a:spcBef>
                <a:spcPts val="600"/>
              </a:spcBef>
              <a:defRPr>
                <a:solidFill>
                  <a:schemeClr val="tx1"/>
                </a:solidFill>
                <a:latin typeface="黑体" panose="02010609060101010101" pitchFamily="49" charset="-122"/>
                <a:ea typeface="黑体" panose="02010609060101010101" pitchFamily="49" charset="-122"/>
                <a:cs typeface="Arial" panose="020B0604020202020204" pitchFamily="34" charset="0"/>
              </a:defRPr>
            </a:lvl1pPr>
            <a:lvl2pPr>
              <a:defRPr>
                <a:solidFill>
                  <a:schemeClr val="tx1"/>
                </a:solidFill>
                <a:latin typeface="Arial" charset="0"/>
                <a:ea typeface="宋体" charset="-122"/>
              </a:defRPr>
            </a:lvl2pPr>
            <a:lvl3pPr>
              <a:defRPr>
                <a:solidFill>
                  <a:schemeClr val="tx1"/>
                </a:solidFill>
                <a:latin typeface="Arial" charset="0"/>
                <a:ea typeface="宋体" charset="-122"/>
              </a:defRPr>
            </a:lvl3pPr>
            <a:lvl4pPr>
              <a:defRPr>
                <a:solidFill>
                  <a:schemeClr val="tx1"/>
                </a:solidFill>
                <a:latin typeface="Arial" charset="0"/>
                <a:ea typeface="宋体" charset="-122"/>
              </a:defRPr>
            </a:lvl4pPr>
            <a:lvl5pPr>
              <a:defRPr>
                <a:solidFill>
                  <a:schemeClr val="tx1"/>
                </a:solidFill>
                <a:latin typeface="Arial" charset="0"/>
                <a:ea typeface="宋体" charset="-122"/>
              </a:defRPr>
            </a:lvl5pPr>
            <a:lvl6pPr>
              <a:defRPr>
                <a:solidFill>
                  <a:schemeClr val="tx1"/>
                </a:solidFill>
                <a:latin typeface="Arial" charset="0"/>
                <a:ea typeface="宋体" charset="-122"/>
              </a:defRPr>
            </a:lvl6pPr>
            <a:lvl7pPr>
              <a:defRPr>
                <a:solidFill>
                  <a:schemeClr val="tx1"/>
                </a:solidFill>
                <a:latin typeface="Arial" charset="0"/>
                <a:ea typeface="宋体" charset="-122"/>
              </a:defRPr>
            </a:lvl7pPr>
            <a:lvl8pPr>
              <a:defRPr>
                <a:solidFill>
                  <a:schemeClr val="tx1"/>
                </a:solidFill>
                <a:latin typeface="Arial" charset="0"/>
                <a:ea typeface="宋体" charset="-122"/>
              </a:defRPr>
            </a:lvl8pPr>
            <a:lvl9pPr>
              <a:defRPr>
                <a:solidFill>
                  <a:schemeClr val="tx1"/>
                </a:solidFill>
                <a:latin typeface="Arial" charset="0"/>
                <a:ea typeface="宋体" charset="-122"/>
              </a:defRPr>
            </a:lvl9pPr>
          </a:lstStyle>
          <a:p>
            <a:pPr algn="l"/>
            <a:r>
              <a:rPr lang="zh-CN" altLang="en-US" sz="2000" dirty="0"/>
              <a:t>冰表面常在远低于融点时发生预融化现象，自法拉第提出预融化层的概念以来，关于其结构和机制的</a:t>
            </a:r>
            <a:r>
              <a:rPr lang="zh-CN" altLang="en-US" sz="2000" b="1" dirty="0">
                <a:solidFill>
                  <a:srgbClr val="C00000"/>
                </a:solidFill>
              </a:rPr>
              <a:t>争论已经持续了</a:t>
            </a:r>
            <a:r>
              <a:rPr lang="en-US" altLang="zh-CN" sz="2000" b="1" dirty="0">
                <a:solidFill>
                  <a:srgbClr val="C00000"/>
                </a:solidFill>
              </a:rPr>
              <a:t>170</a:t>
            </a:r>
            <a:r>
              <a:rPr lang="zh-CN" altLang="en-US" sz="2000" b="1" dirty="0">
                <a:solidFill>
                  <a:srgbClr val="C00000"/>
                </a:solidFill>
              </a:rPr>
              <a:t>多年</a:t>
            </a:r>
            <a:r>
              <a:rPr lang="zh-CN" altLang="en-US" sz="2000" dirty="0"/>
              <a:t>。</a:t>
            </a:r>
            <a:endParaRPr lang="en-US" altLang="zh-CN" sz="2000" dirty="0"/>
          </a:p>
        </p:txBody>
      </p:sp>
      <p:pic>
        <p:nvPicPr>
          <p:cNvPr id="18" name="图片 17">
            <a:extLst>
              <a:ext uri="{FF2B5EF4-FFF2-40B4-BE49-F238E27FC236}">
                <a16:creationId xmlns:a16="http://schemas.microsoft.com/office/drawing/2014/main" id="{E09D16A8-BABD-4852-8CFC-FEE6CF588CD5}"/>
              </a:ext>
            </a:extLst>
          </p:cNvPr>
          <p:cNvPicPr>
            <a:picLocks noChangeAspect="1"/>
          </p:cNvPicPr>
          <p:nvPr/>
        </p:nvPicPr>
        <p:blipFill rotWithShape="1">
          <a:blip r:embed="rId4"/>
          <a:srcRect l="-892"/>
          <a:stretch/>
        </p:blipFill>
        <p:spPr>
          <a:xfrm>
            <a:off x="913767" y="4114800"/>
            <a:ext cx="3744796" cy="2123455"/>
          </a:xfrm>
          <a:prstGeom prst="rect">
            <a:avLst/>
          </a:prstGeom>
        </p:spPr>
      </p:pic>
    </p:spTree>
    <p:extLst>
      <p:ext uri="{BB962C8B-B14F-4D97-AF65-F5344CB8AC3E}">
        <p14:creationId xmlns:p14="http://schemas.microsoft.com/office/powerpoint/2010/main" val="27758781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矩形 36">
            <a:extLst>
              <a:ext uri="{FF2B5EF4-FFF2-40B4-BE49-F238E27FC236}">
                <a16:creationId xmlns:a16="http://schemas.microsoft.com/office/drawing/2014/main" id="{319E7D70-2D15-4751-86D3-B27A6616D9A2}"/>
              </a:ext>
            </a:extLst>
          </p:cNvPr>
          <p:cNvSpPr/>
          <p:nvPr/>
        </p:nvSpPr>
        <p:spPr>
          <a:xfrm>
            <a:off x="5334000" y="6367046"/>
            <a:ext cx="3448380" cy="338554"/>
          </a:xfrm>
          <a:prstGeom prst="rect">
            <a:avLst/>
          </a:prstGeom>
        </p:spPr>
        <p:txBody>
          <a:bodyPr wrap="none">
            <a:spAutoFit/>
          </a:bodyPr>
          <a:lstStyle/>
          <a:p>
            <a:pPr fontAlgn="auto">
              <a:spcBef>
                <a:spcPts val="0"/>
              </a:spcBef>
              <a:spcAft>
                <a:spcPts val="0"/>
              </a:spcAft>
            </a:pPr>
            <a:r>
              <a:rPr lang="da-DK" altLang="zh-CN" sz="1600" dirty="0">
                <a:solidFill>
                  <a:prstClr val="black"/>
                </a:solidFill>
                <a:latin typeface="Arial" panose="020B0604020202020204" pitchFamily="34" charset="0"/>
                <a:ea typeface="等线" panose="02010600030101010101" pitchFamily="2" charset="-122"/>
                <a:cs typeface="Arial" panose="020B0604020202020204" pitchFamily="34" charset="0"/>
              </a:rPr>
              <a:t>Hong</a:t>
            </a:r>
            <a:r>
              <a:rPr lang="da-DK" altLang="zh-CN" sz="1600" i="1" dirty="0">
                <a:solidFill>
                  <a:prstClr val="black"/>
                </a:solidFill>
                <a:latin typeface="Arial" panose="020B0604020202020204" pitchFamily="34" charset="0"/>
                <a:ea typeface="等线" panose="02010600030101010101" pitchFamily="2" charset="-122"/>
                <a:cs typeface="Arial" panose="020B0604020202020204" pitchFamily="34" charset="0"/>
              </a:rPr>
              <a:t> et al.</a:t>
            </a:r>
            <a:r>
              <a:rPr lang="da-DK" altLang="zh-CN" sz="1600" dirty="0">
                <a:solidFill>
                  <a:prstClr val="black"/>
                </a:solidFill>
                <a:latin typeface="Arial" panose="020B0604020202020204" pitchFamily="34" charset="0"/>
                <a:ea typeface="等线" panose="02010600030101010101" pitchFamily="2" charset="-122"/>
                <a:cs typeface="Arial" panose="020B0604020202020204" pitchFamily="34" charset="0"/>
              </a:rPr>
              <a:t>, </a:t>
            </a:r>
            <a:r>
              <a:rPr lang="da-DK" altLang="zh-CN" sz="1600" b="1" i="1" dirty="0">
                <a:solidFill>
                  <a:srgbClr val="000099"/>
                </a:solidFill>
                <a:latin typeface="Arial" panose="020B0604020202020204" pitchFamily="34" charset="0"/>
                <a:ea typeface="等线" panose="02010600030101010101" pitchFamily="2" charset="-122"/>
                <a:cs typeface="Arial" panose="020B0604020202020204" pitchFamily="34" charset="0"/>
              </a:rPr>
              <a:t>Nature</a:t>
            </a:r>
            <a:r>
              <a:rPr lang="da-DK" altLang="zh-CN" sz="1600" dirty="0">
                <a:solidFill>
                  <a:prstClr val="black"/>
                </a:solidFill>
                <a:latin typeface="Arial" panose="020B0604020202020204" pitchFamily="34" charset="0"/>
                <a:ea typeface="等线" panose="02010600030101010101" pitchFamily="2" charset="-122"/>
                <a:cs typeface="Arial" panose="020B0604020202020204" pitchFamily="34" charset="0"/>
              </a:rPr>
              <a:t> 630, 375 (2024)</a:t>
            </a:r>
            <a:endParaRPr lang="zh-CN" altLang="en-US" sz="1600" dirty="0">
              <a:solidFill>
                <a:prstClr val="black"/>
              </a:solidFill>
              <a:latin typeface="Arial" panose="020B0604020202020204" pitchFamily="34" charset="0"/>
              <a:ea typeface="等线" panose="02010600030101010101" pitchFamily="2" charset="-122"/>
              <a:cs typeface="Arial" panose="020B0604020202020204" pitchFamily="34" charset="0"/>
            </a:endParaRPr>
          </a:p>
        </p:txBody>
      </p:sp>
      <p:sp>
        <p:nvSpPr>
          <p:cNvPr id="19" name="矩形 18">
            <a:extLst>
              <a:ext uri="{FF2B5EF4-FFF2-40B4-BE49-F238E27FC236}">
                <a16:creationId xmlns:a16="http://schemas.microsoft.com/office/drawing/2014/main" id="{D7B21AC5-68FB-499C-AFCF-C5554A9F9EF9}"/>
              </a:ext>
            </a:extLst>
          </p:cNvPr>
          <p:cNvSpPr/>
          <p:nvPr/>
        </p:nvSpPr>
        <p:spPr>
          <a:xfrm>
            <a:off x="4224648" y="3983917"/>
            <a:ext cx="4029190" cy="2092881"/>
          </a:xfrm>
          <a:prstGeom prst="rect">
            <a:avLst/>
          </a:prstGeom>
        </p:spPr>
        <p:txBody>
          <a:bodyPr wrap="square">
            <a:spAutoFit/>
          </a:bodyPr>
          <a:lstStyle/>
          <a:p>
            <a:pPr marL="342900" indent="-342900" algn="l">
              <a:spcBef>
                <a:spcPts val="1200"/>
              </a:spcBef>
              <a:buFont typeface="Wingdings" panose="05000000000000000000" pitchFamily="2" charset="2"/>
              <a:buChar char="n"/>
            </a:pPr>
            <a:r>
              <a:rPr lang="zh-CN" altLang="en-US" sz="2000" dirty="0">
                <a:solidFill>
                  <a:prstClr val="black"/>
                </a:solidFill>
                <a:latin typeface="Arial" panose="020B0604020202020204" pitchFamily="34" charset="0"/>
                <a:ea typeface="SimHei" panose="02010609060101010101" pitchFamily="49" charset="-122"/>
                <a:cs typeface="Arial" panose="020B0604020202020204" pitchFamily="34" charset="0"/>
              </a:rPr>
              <a:t>发现冰表面在</a:t>
            </a:r>
            <a:r>
              <a:rPr lang="en-US" altLang="zh-CN" sz="2000" b="1" dirty="0">
                <a:solidFill>
                  <a:srgbClr val="C00000"/>
                </a:solidFill>
                <a:latin typeface="Arial" panose="020B0604020202020204" pitchFamily="34" charset="0"/>
                <a:ea typeface="SimHei" panose="02010609060101010101" pitchFamily="49" charset="-122"/>
                <a:cs typeface="Arial" panose="020B0604020202020204" pitchFamily="34" charset="0"/>
              </a:rPr>
              <a:t>120 K</a:t>
            </a:r>
            <a:r>
              <a:rPr lang="zh-CN" altLang="en-US" sz="2000" b="1" dirty="0">
                <a:solidFill>
                  <a:srgbClr val="C00000"/>
                </a:solidFill>
                <a:latin typeface="Arial" panose="020B0604020202020204" pitchFamily="34" charset="0"/>
                <a:ea typeface="SimHei" panose="02010609060101010101" pitchFamily="49" charset="-122"/>
                <a:cs typeface="Arial" panose="020B0604020202020204" pitchFamily="34" charset="0"/>
              </a:rPr>
              <a:t>（</a:t>
            </a:r>
            <a:r>
              <a:rPr lang="en-US" altLang="zh-CN" sz="2000" b="1" dirty="0">
                <a:solidFill>
                  <a:srgbClr val="C00000"/>
                </a:solidFill>
                <a:latin typeface="Arial" panose="020B0604020202020204" pitchFamily="34" charset="0"/>
                <a:ea typeface="SimHei" panose="02010609060101010101" pitchFamily="49" charset="-122"/>
                <a:cs typeface="Arial" panose="020B0604020202020204" pitchFamily="34" charset="0"/>
              </a:rPr>
              <a:t>-153 </a:t>
            </a:r>
            <a:r>
              <a:rPr lang="zh-CN" altLang="en-US" sz="2000" b="1" dirty="0">
                <a:solidFill>
                  <a:srgbClr val="C00000"/>
                </a:solidFill>
                <a:latin typeface="Arial" panose="020B0604020202020204" pitchFamily="34" charset="0"/>
                <a:ea typeface="SimHei" panose="02010609060101010101" pitchFamily="49" charset="-122"/>
                <a:cs typeface="Arial" panose="020B0604020202020204" pitchFamily="34" charset="0"/>
              </a:rPr>
              <a:t>℃）</a:t>
            </a:r>
            <a:r>
              <a:rPr lang="zh-CN" altLang="en-US" sz="2000" dirty="0">
                <a:solidFill>
                  <a:prstClr val="black"/>
                </a:solidFill>
                <a:latin typeface="Arial" panose="020B0604020202020204" pitchFamily="34" charset="0"/>
                <a:ea typeface="SimHei" panose="02010609060101010101" pitchFamily="49" charset="-122"/>
                <a:cs typeface="Arial" panose="020B0604020202020204" pitchFamily="34" charset="0"/>
              </a:rPr>
              <a:t>就会开始融化，首次给出了冰表面预融化的微观机制和起源。</a:t>
            </a:r>
            <a:endParaRPr lang="en-US" altLang="zh-CN" sz="2000" dirty="0">
              <a:solidFill>
                <a:prstClr val="black"/>
              </a:solidFill>
              <a:latin typeface="Arial" panose="020B0604020202020204" pitchFamily="34" charset="0"/>
              <a:ea typeface="SimHei" panose="02010609060101010101" pitchFamily="49" charset="-122"/>
              <a:cs typeface="Arial" panose="020B0604020202020204" pitchFamily="34" charset="0"/>
            </a:endParaRPr>
          </a:p>
          <a:p>
            <a:pPr marL="342900" indent="-342900" algn="l">
              <a:spcBef>
                <a:spcPts val="1200"/>
              </a:spcBef>
              <a:buFont typeface="Wingdings" panose="05000000000000000000" pitchFamily="2" charset="2"/>
              <a:buChar char="n"/>
            </a:pPr>
            <a:r>
              <a:rPr lang="zh-CN" altLang="en-US" sz="2000" dirty="0">
                <a:solidFill>
                  <a:prstClr val="black"/>
                </a:solidFill>
                <a:latin typeface="Arial" panose="020B0604020202020204" pitchFamily="34" charset="0"/>
                <a:ea typeface="SimHei" panose="02010609060101010101" pitchFamily="49" charset="-122"/>
                <a:cs typeface="Arial" panose="020B0604020202020204" pitchFamily="34" charset="0"/>
              </a:rPr>
              <a:t>刷新了对冰表面的传统认知，解决了一个争论</a:t>
            </a:r>
            <a:r>
              <a:rPr lang="en-US" altLang="zh-CN" sz="2000" dirty="0">
                <a:solidFill>
                  <a:prstClr val="black"/>
                </a:solidFill>
                <a:latin typeface="Arial" panose="020B0604020202020204" pitchFamily="34" charset="0"/>
                <a:ea typeface="SimHei" panose="02010609060101010101" pitchFamily="49" charset="-122"/>
                <a:cs typeface="Arial" panose="020B0604020202020204" pitchFamily="34" charset="0"/>
              </a:rPr>
              <a:t>170</a:t>
            </a:r>
            <a:r>
              <a:rPr lang="zh-CN" altLang="en-US" sz="2000" dirty="0">
                <a:solidFill>
                  <a:prstClr val="black"/>
                </a:solidFill>
                <a:latin typeface="Arial" panose="020B0604020202020204" pitchFamily="34" charset="0"/>
                <a:ea typeface="SimHei" panose="02010609060101010101" pitchFamily="49" charset="-122"/>
                <a:cs typeface="Arial" panose="020B0604020202020204" pitchFamily="34" charset="0"/>
              </a:rPr>
              <a:t>多年的重大基础科学问题。</a:t>
            </a:r>
            <a:endParaRPr lang="en-US" altLang="zh-CN" sz="2000" dirty="0">
              <a:solidFill>
                <a:prstClr val="black"/>
              </a:solidFill>
              <a:latin typeface="Arial" panose="020B0604020202020204" pitchFamily="34" charset="0"/>
              <a:ea typeface="SimHei" panose="02010609060101010101" pitchFamily="49" charset="-122"/>
              <a:cs typeface="Arial" panose="020B0604020202020204" pitchFamily="34" charset="0"/>
            </a:endParaRPr>
          </a:p>
        </p:txBody>
      </p:sp>
      <p:pic>
        <p:nvPicPr>
          <p:cNvPr id="20" name="图片 19">
            <a:extLst>
              <a:ext uri="{FF2B5EF4-FFF2-40B4-BE49-F238E27FC236}">
                <a16:creationId xmlns:a16="http://schemas.microsoft.com/office/drawing/2014/main" id="{A48CF6A5-0C79-4E37-A5D7-18A8E3F359D8}"/>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8235" r="5786" b="22894"/>
          <a:stretch/>
        </p:blipFill>
        <p:spPr>
          <a:xfrm>
            <a:off x="1143000" y="1312048"/>
            <a:ext cx="7236628" cy="2383763"/>
          </a:xfrm>
          <a:prstGeom prst="rect">
            <a:avLst/>
          </a:prstGeom>
        </p:spPr>
      </p:pic>
      <p:sp>
        <p:nvSpPr>
          <p:cNvPr id="21" name="矩形 20">
            <a:extLst>
              <a:ext uri="{FF2B5EF4-FFF2-40B4-BE49-F238E27FC236}">
                <a16:creationId xmlns:a16="http://schemas.microsoft.com/office/drawing/2014/main" id="{38C5E3AB-C3E1-4084-927F-3F241B84FA18}"/>
              </a:ext>
            </a:extLst>
          </p:cNvPr>
          <p:cNvSpPr/>
          <p:nvPr/>
        </p:nvSpPr>
        <p:spPr>
          <a:xfrm>
            <a:off x="2031446" y="1023942"/>
            <a:ext cx="716639" cy="307777"/>
          </a:xfrm>
          <a:prstGeom prst="rect">
            <a:avLst/>
          </a:prstGeom>
          <a:gradFill rotWithShape="1">
            <a:gsLst>
              <a:gs pos="0">
                <a:srgbClr val="C0504D">
                  <a:shade val="51000"/>
                  <a:satMod val="130000"/>
                </a:srgbClr>
              </a:gs>
              <a:gs pos="80000">
                <a:srgbClr val="C0504D">
                  <a:shade val="93000"/>
                  <a:satMod val="130000"/>
                </a:srgbClr>
              </a:gs>
              <a:gs pos="100000">
                <a:srgbClr val="C0504D">
                  <a:shade val="94000"/>
                  <a:satMod val="135000"/>
                </a:srgbClr>
              </a:gs>
            </a:gsLst>
            <a:lin ang="16200000" scaled="0"/>
          </a:gradFill>
          <a:ln w="9525" cap="flat" cmpd="sng" algn="ctr">
            <a:solidFill>
              <a:srgbClr val="C0504D">
                <a:shade val="95000"/>
                <a:satMod val="105000"/>
              </a:srgbClr>
            </a:solidFill>
            <a:prstDash val="solid"/>
          </a:ln>
          <a:effectLst>
            <a:outerShdw blurRad="40000" dist="23000" dir="5400000" rotWithShape="0">
              <a:srgbClr val="000000">
                <a:alpha val="35000"/>
              </a:srgbClr>
            </a:outerShdw>
          </a:effectLst>
        </p:spPr>
        <p:txBody>
          <a:bodyPr wrap="square">
            <a:spAutoFit/>
          </a:bodyPr>
          <a:lstStyle/>
          <a:p>
            <a:pPr algn="ctr" fontAlgn="auto">
              <a:spcBef>
                <a:spcPts val="0"/>
              </a:spcBef>
              <a:spcAft>
                <a:spcPts val="0"/>
              </a:spcAft>
              <a:defRPr/>
            </a:pPr>
            <a:r>
              <a:rPr lang="en-US" altLang="zh-CN" sz="1400" b="1" kern="0" dirty="0">
                <a:solidFill>
                  <a:sysClr val="window" lastClr="FFFFFF"/>
                </a:solidFill>
                <a:latin typeface="Arial" panose="020B0604020202020204" pitchFamily="34" charset="0"/>
                <a:ea typeface="黑体" pitchFamily="49" charset="-122"/>
                <a:cs typeface="Arial" panose="020B0604020202020204" pitchFamily="34" charset="0"/>
              </a:rPr>
              <a:t>120 K</a:t>
            </a:r>
            <a:endParaRPr lang="zh-CN" altLang="en-US" sz="1400" b="1" kern="0" dirty="0">
              <a:solidFill>
                <a:sysClr val="window" lastClr="FFFFFF"/>
              </a:solidFill>
              <a:latin typeface="Arial" panose="020B0604020202020204" pitchFamily="34" charset="0"/>
              <a:ea typeface="黑体" pitchFamily="49" charset="-122"/>
              <a:cs typeface="Arial" panose="020B0604020202020204" pitchFamily="34" charset="0"/>
            </a:endParaRPr>
          </a:p>
        </p:txBody>
      </p:sp>
      <p:sp>
        <p:nvSpPr>
          <p:cNvPr id="22" name="矩形 21">
            <a:extLst>
              <a:ext uri="{FF2B5EF4-FFF2-40B4-BE49-F238E27FC236}">
                <a16:creationId xmlns:a16="http://schemas.microsoft.com/office/drawing/2014/main" id="{AE431521-1584-44BA-ABE3-8F8505527A6D}"/>
              </a:ext>
            </a:extLst>
          </p:cNvPr>
          <p:cNvSpPr/>
          <p:nvPr/>
        </p:nvSpPr>
        <p:spPr>
          <a:xfrm>
            <a:off x="4493542" y="1023942"/>
            <a:ext cx="716639" cy="307777"/>
          </a:xfrm>
          <a:prstGeom prst="rect">
            <a:avLst/>
          </a:prstGeom>
          <a:gradFill rotWithShape="1">
            <a:gsLst>
              <a:gs pos="0">
                <a:srgbClr val="C0504D">
                  <a:shade val="51000"/>
                  <a:satMod val="130000"/>
                </a:srgbClr>
              </a:gs>
              <a:gs pos="80000">
                <a:srgbClr val="C0504D">
                  <a:shade val="93000"/>
                  <a:satMod val="130000"/>
                </a:srgbClr>
              </a:gs>
              <a:gs pos="100000">
                <a:srgbClr val="C0504D">
                  <a:shade val="94000"/>
                  <a:satMod val="135000"/>
                </a:srgbClr>
              </a:gs>
            </a:gsLst>
            <a:lin ang="16200000" scaled="0"/>
          </a:gradFill>
          <a:ln w="9525" cap="flat" cmpd="sng" algn="ctr">
            <a:solidFill>
              <a:srgbClr val="C0504D">
                <a:shade val="95000"/>
                <a:satMod val="105000"/>
              </a:srgbClr>
            </a:solidFill>
            <a:prstDash val="solid"/>
          </a:ln>
          <a:effectLst>
            <a:outerShdw blurRad="40000" dist="23000" dir="5400000" rotWithShape="0">
              <a:srgbClr val="000000">
                <a:alpha val="35000"/>
              </a:srgbClr>
            </a:outerShdw>
          </a:effectLst>
        </p:spPr>
        <p:txBody>
          <a:bodyPr wrap="square">
            <a:spAutoFit/>
          </a:bodyPr>
          <a:lstStyle/>
          <a:p>
            <a:pPr algn="ctr" fontAlgn="auto">
              <a:spcBef>
                <a:spcPts val="0"/>
              </a:spcBef>
              <a:spcAft>
                <a:spcPts val="0"/>
              </a:spcAft>
              <a:defRPr/>
            </a:pPr>
            <a:r>
              <a:rPr lang="en-US" altLang="zh-CN" sz="1400" b="1" kern="0" dirty="0">
                <a:solidFill>
                  <a:sysClr val="window" lastClr="FFFFFF"/>
                </a:solidFill>
                <a:latin typeface="Arial" panose="020B0604020202020204" pitchFamily="34" charset="0"/>
                <a:ea typeface="黑体" pitchFamily="49" charset="-122"/>
                <a:cs typeface="Arial" panose="020B0604020202020204" pitchFamily="34" charset="0"/>
              </a:rPr>
              <a:t>123 K</a:t>
            </a:r>
            <a:endParaRPr lang="zh-CN" altLang="en-US" sz="1400" b="1" kern="0" dirty="0">
              <a:solidFill>
                <a:sysClr val="window" lastClr="FFFFFF"/>
              </a:solidFill>
              <a:latin typeface="Arial" panose="020B0604020202020204" pitchFamily="34" charset="0"/>
              <a:ea typeface="黑体" pitchFamily="49" charset="-122"/>
              <a:cs typeface="Arial" panose="020B0604020202020204" pitchFamily="34" charset="0"/>
            </a:endParaRPr>
          </a:p>
        </p:txBody>
      </p:sp>
      <p:sp>
        <p:nvSpPr>
          <p:cNvPr id="23" name="矩形 22">
            <a:extLst>
              <a:ext uri="{FF2B5EF4-FFF2-40B4-BE49-F238E27FC236}">
                <a16:creationId xmlns:a16="http://schemas.microsoft.com/office/drawing/2014/main" id="{A74B624B-7D42-4F3D-83BA-E2CA161417DC}"/>
              </a:ext>
            </a:extLst>
          </p:cNvPr>
          <p:cNvSpPr/>
          <p:nvPr/>
        </p:nvSpPr>
        <p:spPr>
          <a:xfrm>
            <a:off x="6830805" y="1023942"/>
            <a:ext cx="716639" cy="307777"/>
          </a:xfrm>
          <a:prstGeom prst="rect">
            <a:avLst/>
          </a:prstGeom>
          <a:gradFill rotWithShape="1">
            <a:gsLst>
              <a:gs pos="0">
                <a:srgbClr val="C0504D">
                  <a:shade val="51000"/>
                  <a:satMod val="130000"/>
                </a:srgbClr>
              </a:gs>
              <a:gs pos="80000">
                <a:srgbClr val="C0504D">
                  <a:shade val="93000"/>
                  <a:satMod val="130000"/>
                </a:srgbClr>
              </a:gs>
              <a:gs pos="100000">
                <a:srgbClr val="C0504D">
                  <a:shade val="94000"/>
                  <a:satMod val="135000"/>
                </a:srgbClr>
              </a:gs>
            </a:gsLst>
            <a:lin ang="16200000" scaled="0"/>
          </a:gradFill>
          <a:ln w="9525" cap="flat" cmpd="sng" algn="ctr">
            <a:solidFill>
              <a:srgbClr val="C0504D">
                <a:shade val="95000"/>
                <a:satMod val="105000"/>
              </a:srgbClr>
            </a:solidFill>
            <a:prstDash val="solid"/>
          </a:ln>
          <a:effectLst>
            <a:outerShdw blurRad="40000" dist="23000" dir="5400000" rotWithShape="0">
              <a:srgbClr val="000000">
                <a:alpha val="35000"/>
              </a:srgbClr>
            </a:outerShdw>
          </a:effectLst>
        </p:spPr>
        <p:txBody>
          <a:bodyPr wrap="square">
            <a:spAutoFit/>
          </a:bodyPr>
          <a:lstStyle/>
          <a:p>
            <a:pPr algn="ctr" fontAlgn="auto">
              <a:spcBef>
                <a:spcPts val="0"/>
              </a:spcBef>
              <a:spcAft>
                <a:spcPts val="0"/>
              </a:spcAft>
              <a:defRPr/>
            </a:pPr>
            <a:r>
              <a:rPr lang="en-US" altLang="zh-CN" sz="1400" b="1" kern="0" dirty="0">
                <a:solidFill>
                  <a:sysClr val="window" lastClr="FFFFFF"/>
                </a:solidFill>
                <a:latin typeface="Arial" panose="020B0604020202020204" pitchFamily="34" charset="0"/>
                <a:ea typeface="黑体" pitchFamily="49" charset="-122"/>
                <a:cs typeface="Arial" panose="020B0604020202020204" pitchFamily="34" charset="0"/>
              </a:rPr>
              <a:t>125 K</a:t>
            </a:r>
            <a:endParaRPr lang="zh-CN" altLang="en-US" sz="1400" b="1" kern="0" dirty="0">
              <a:solidFill>
                <a:sysClr val="window" lastClr="FFFFFF"/>
              </a:solidFill>
              <a:latin typeface="Arial" panose="020B0604020202020204" pitchFamily="34" charset="0"/>
              <a:ea typeface="黑体" pitchFamily="49" charset="-122"/>
              <a:cs typeface="Arial" panose="020B0604020202020204" pitchFamily="34" charset="0"/>
            </a:endParaRPr>
          </a:p>
        </p:txBody>
      </p:sp>
      <p:pic>
        <p:nvPicPr>
          <p:cNvPr id="24" name="图片 23">
            <a:extLst>
              <a:ext uri="{FF2B5EF4-FFF2-40B4-BE49-F238E27FC236}">
                <a16:creationId xmlns:a16="http://schemas.microsoft.com/office/drawing/2014/main" id="{AE71E5E3-ED86-4FE5-8A8A-9B959000A9EA}"/>
              </a:ext>
            </a:extLst>
          </p:cNvPr>
          <p:cNvPicPr>
            <a:picLocks noChangeAspect="1"/>
          </p:cNvPicPr>
          <p:nvPr/>
        </p:nvPicPr>
        <p:blipFill>
          <a:blip r:embed="rId4"/>
          <a:stretch>
            <a:fillRect/>
          </a:stretch>
        </p:blipFill>
        <p:spPr>
          <a:xfrm>
            <a:off x="683382" y="3695811"/>
            <a:ext cx="3187346" cy="2783999"/>
          </a:xfrm>
          <a:prstGeom prst="rect">
            <a:avLst/>
          </a:prstGeom>
        </p:spPr>
      </p:pic>
      <p:sp>
        <p:nvSpPr>
          <p:cNvPr id="25" name="文本框 24">
            <a:extLst>
              <a:ext uri="{FF2B5EF4-FFF2-40B4-BE49-F238E27FC236}">
                <a16:creationId xmlns:a16="http://schemas.microsoft.com/office/drawing/2014/main" id="{160657CB-DC42-4D95-B7BF-6CDDE719FE93}"/>
              </a:ext>
            </a:extLst>
          </p:cNvPr>
          <p:cNvSpPr txBox="1"/>
          <p:nvPr/>
        </p:nvSpPr>
        <p:spPr>
          <a:xfrm>
            <a:off x="1145886" y="4775007"/>
            <a:ext cx="2175025" cy="584775"/>
          </a:xfrm>
          <a:prstGeom prst="rect">
            <a:avLst/>
          </a:prstGeom>
          <a:noFill/>
        </p:spPr>
        <p:txBody>
          <a:bodyPr wrap="square" rtlCol="0">
            <a:spAutoFit/>
          </a:bodyPr>
          <a:lstStyle/>
          <a:p>
            <a:pPr defTabSz="457200" fontAlgn="auto">
              <a:spcBef>
                <a:spcPts val="0"/>
              </a:spcBef>
              <a:spcAft>
                <a:spcPts val="0"/>
              </a:spcAft>
            </a:pPr>
            <a:r>
              <a:rPr lang="zh-CN" altLang="en-US" sz="1600" dirty="0">
                <a:solidFill>
                  <a:prstClr val="black"/>
                </a:solidFill>
                <a:latin typeface="Arial" panose="020B0604020202020204" pitchFamily="34" charset="0"/>
                <a:ea typeface="黑体" panose="02010609060101010101" pitchFamily="49" charset="-122"/>
                <a:cs typeface="Arial" panose="020B0604020202020204" pitchFamily="34" charset="0"/>
              </a:rPr>
              <a:t>学术界普遍认为预融化发生在</a:t>
            </a:r>
            <a:r>
              <a:rPr lang="en-US" altLang="zh-CN" sz="1600" b="1" dirty="0">
                <a:solidFill>
                  <a:srgbClr val="C00000"/>
                </a:solidFill>
                <a:latin typeface="Arial" panose="020B0604020202020204" pitchFamily="34" charset="0"/>
                <a:ea typeface="黑体" panose="02010609060101010101" pitchFamily="49" charset="-122"/>
                <a:cs typeface="Arial" panose="020B0604020202020204" pitchFamily="34" charset="0"/>
              </a:rPr>
              <a:t>200 K</a:t>
            </a:r>
            <a:r>
              <a:rPr lang="zh-CN" altLang="en-US" sz="1600" b="1" dirty="0">
                <a:solidFill>
                  <a:srgbClr val="C00000"/>
                </a:solidFill>
                <a:latin typeface="Arial" panose="020B0604020202020204" pitchFamily="34" charset="0"/>
                <a:ea typeface="黑体" panose="02010609060101010101" pitchFamily="49" charset="-122"/>
                <a:cs typeface="Arial" panose="020B0604020202020204" pitchFamily="34" charset="0"/>
              </a:rPr>
              <a:t>以上</a:t>
            </a:r>
          </a:p>
        </p:txBody>
      </p:sp>
      <p:sp>
        <p:nvSpPr>
          <p:cNvPr id="26" name="文本框 25">
            <a:extLst>
              <a:ext uri="{FF2B5EF4-FFF2-40B4-BE49-F238E27FC236}">
                <a16:creationId xmlns:a16="http://schemas.microsoft.com/office/drawing/2014/main" id="{D0F22EA1-3F79-4A25-93FB-ED7EAAEF73E1}"/>
              </a:ext>
            </a:extLst>
          </p:cNvPr>
          <p:cNvSpPr txBox="1"/>
          <p:nvPr/>
        </p:nvSpPr>
        <p:spPr>
          <a:xfrm>
            <a:off x="1080105" y="3780025"/>
            <a:ext cx="2743199" cy="276999"/>
          </a:xfrm>
          <a:prstGeom prst="rect">
            <a:avLst/>
          </a:prstGeom>
          <a:noFill/>
        </p:spPr>
        <p:txBody>
          <a:bodyPr wrap="square">
            <a:spAutoFit/>
          </a:bodyPr>
          <a:lstStyle/>
          <a:p>
            <a:pPr algn="ctr" defTabSz="457200" fontAlgn="auto">
              <a:spcBef>
                <a:spcPts val="0"/>
              </a:spcBef>
              <a:spcAft>
                <a:spcPts val="0"/>
              </a:spcAft>
            </a:pPr>
            <a:r>
              <a:rPr lang="en-US" altLang="zh-CN" sz="1200" b="1" i="1" dirty="0">
                <a:solidFill>
                  <a:prstClr val="black"/>
                </a:solidFill>
                <a:latin typeface="Arial" panose="020B0604020202020204" pitchFamily="34" charset="0"/>
                <a:ea typeface="SimHei" panose="02010609060101010101" pitchFamily="49" charset="-122"/>
                <a:cs typeface="Arial" panose="020B0604020202020204" pitchFamily="34" charset="0"/>
              </a:rPr>
              <a:t>Nat. Rev. Chem.</a:t>
            </a:r>
            <a:r>
              <a:rPr lang="en-US" altLang="zh-CN" sz="1200" b="1" dirty="0">
                <a:solidFill>
                  <a:prstClr val="black"/>
                </a:solidFill>
                <a:latin typeface="Arial" panose="020B0604020202020204" pitchFamily="34" charset="0"/>
                <a:ea typeface="SimHei" panose="02010609060101010101" pitchFamily="49" charset="-122"/>
                <a:cs typeface="Arial" panose="020B0604020202020204" pitchFamily="34" charset="0"/>
              </a:rPr>
              <a:t> 3</a:t>
            </a:r>
            <a:r>
              <a:rPr lang="en-US" altLang="zh-CN" sz="1200" dirty="0">
                <a:solidFill>
                  <a:prstClr val="black"/>
                </a:solidFill>
                <a:latin typeface="Arial" panose="020B0604020202020204" pitchFamily="34" charset="0"/>
                <a:ea typeface="SimHei" panose="02010609060101010101" pitchFamily="49" charset="-122"/>
                <a:cs typeface="Arial" panose="020B0604020202020204" pitchFamily="34" charset="0"/>
              </a:rPr>
              <a:t>, 172 (2019)</a:t>
            </a:r>
            <a:endParaRPr lang="zh-CN" altLang="en-US" sz="1200" dirty="0">
              <a:solidFill>
                <a:prstClr val="black"/>
              </a:solidFill>
              <a:latin typeface="Arial" panose="020B0604020202020204" pitchFamily="34" charset="0"/>
              <a:ea typeface="SimHei" panose="02010609060101010101" pitchFamily="49" charset="-122"/>
              <a:cs typeface="Arial" panose="020B0604020202020204" pitchFamily="34" charset="0"/>
            </a:endParaRPr>
          </a:p>
        </p:txBody>
      </p:sp>
      <p:sp>
        <p:nvSpPr>
          <p:cNvPr id="27" name="标题 1">
            <a:extLst>
              <a:ext uri="{FF2B5EF4-FFF2-40B4-BE49-F238E27FC236}">
                <a16:creationId xmlns:a16="http://schemas.microsoft.com/office/drawing/2014/main" id="{CACEB87D-DE7A-42A8-B4E0-F8266CAE19AB}"/>
              </a:ext>
            </a:extLst>
          </p:cNvPr>
          <p:cNvSpPr txBox="1">
            <a:spLocks/>
          </p:cNvSpPr>
          <p:nvPr/>
        </p:nvSpPr>
        <p:spPr>
          <a:xfrm>
            <a:off x="1485900" y="264552"/>
            <a:ext cx="6172200" cy="65981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2800" b="1">
                <a:solidFill>
                  <a:schemeClr val="tx2"/>
                </a:solidFill>
                <a:latin typeface="微软雅黑" panose="020B0503020204020204" pitchFamily="34" charset="-122"/>
                <a:ea typeface="微软雅黑" panose="020B0503020204020204" pitchFamily="34" charset="-122"/>
                <a:cs typeface="Arial" panose="020B0604020202020204" pitchFamily="34" charset="0"/>
              </a:defRPr>
            </a:lvl1pPr>
            <a:lvl2pPr>
              <a:defRPr sz="4200">
                <a:solidFill>
                  <a:schemeClr val="tx2"/>
                </a:solidFill>
                <a:latin typeface="Garamond" pitchFamily="18" charset="0"/>
              </a:defRPr>
            </a:lvl2pPr>
            <a:lvl3pPr>
              <a:defRPr sz="4200">
                <a:solidFill>
                  <a:schemeClr val="tx2"/>
                </a:solidFill>
                <a:latin typeface="Garamond" pitchFamily="18" charset="0"/>
              </a:defRPr>
            </a:lvl3pPr>
            <a:lvl4pPr>
              <a:defRPr sz="4200">
                <a:solidFill>
                  <a:schemeClr val="tx2"/>
                </a:solidFill>
                <a:latin typeface="Garamond" pitchFamily="18" charset="0"/>
              </a:defRPr>
            </a:lvl4pPr>
            <a:lvl5pPr>
              <a:defRPr sz="4200">
                <a:solidFill>
                  <a:schemeClr val="tx2"/>
                </a:solidFill>
                <a:latin typeface="Garamond" pitchFamily="18" charset="0"/>
              </a:defRPr>
            </a:lvl5pPr>
            <a:lvl6pPr marL="457200" fontAlgn="base">
              <a:spcBef>
                <a:spcPct val="0"/>
              </a:spcBef>
              <a:spcAft>
                <a:spcPct val="0"/>
              </a:spcAft>
              <a:defRPr sz="4200">
                <a:solidFill>
                  <a:schemeClr val="tx2"/>
                </a:solidFill>
                <a:latin typeface="Garamond" pitchFamily="18" charset="0"/>
              </a:defRPr>
            </a:lvl6pPr>
            <a:lvl7pPr marL="914400" fontAlgn="base">
              <a:spcBef>
                <a:spcPct val="0"/>
              </a:spcBef>
              <a:spcAft>
                <a:spcPct val="0"/>
              </a:spcAft>
              <a:defRPr sz="4200">
                <a:solidFill>
                  <a:schemeClr val="tx2"/>
                </a:solidFill>
                <a:latin typeface="Garamond" pitchFamily="18" charset="0"/>
              </a:defRPr>
            </a:lvl7pPr>
            <a:lvl8pPr marL="1371600" fontAlgn="base">
              <a:spcBef>
                <a:spcPct val="0"/>
              </a:spcBef>
              <a:spcAft>
                <a:spcPct val="0"/>
              </a:spcAft>
              <a:defRPr sz="4200">
                <a:solidFill>
                  <a:schemeClr val="tx2"/>
                </a:solidFill>
                <a:latin typeface="Garamond" pitchFamily="18" charset="0"/>
              </a:defRPr>
            </a:lvl8pPr>
            <a:lvl9pPr marL="1828800" fontAlgn="base">
              <a:spcBef>
                <a:spcPct val="0"/>
              </a:spcBef>
              <a:spcAft>
                <a:spcPct val="0"/>
              </a:spcAft>
              <a:defRPr sz="4200">
                <a:solidFill>
                  <a:schemeClr val="tx2"/>
                </a:solidFill>
                <a:latin typeface="Garamond" pitchFamily="18" charset="0"/>
              </a:defRPr>
            </a:lvl9pPr>
          </a:lstStyle>
          <a:p>
            <a:r>
              <a:rPr lang="zh-CN" altLang="en-US" dirty="0">
                <a:latin typeface="黑体" panose="02010609060101010101" pitchFamily="49" charset="-122"/>
                <a:ea typeface="黑体" panose="02010609060101010101" pitchFamily="49" charset="-122"/>
              </a:rPr>
              <a:t>六角冰表面的结构和预融化</a:t>
            </a:r>
          </a:p>
        </p:txBody>
      </p:sp>
    </p:spTree>
    <p:extLst>
      <p:ext uri="{BB962C8B-B14F-4D97-AF65-F5344CB8AC3E}">
        <p14:creationId xmlns:p14="http://schemas.microsoft.com/office/powerpoint/2010/main" val="15849558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a:extLst>
              <a:ext uri="{FF2B5EF4-FFF2-40B4-BE49-F238E27FC236}">
                <a16:creationId xmlns:a16="http://schemas.microsoft.com/office/drawing/2014/main" id="{747491D3-598E-44F8-A671-5EBDF369C248}"/>
              </a:ext>
            </a:extLst>
          </p:cNvPr>
          <p:cNvPicPr>
            <a:picLocks noChangeAspect="1"/>
          </p:cNvPicPr>
          <p:nvPr/>
        </p:nvPicPr>
        <p:blipFill rotWithShape="1">
          <a:blip r:embed="rId2"/>
          <a:srcRect b="32574"/>
          <a:stretch/>
        </p:blipFill>
        <p:spPr>
          <a:xfrm>
            <a:off x="4973806" y="1396589"/>
            <a:ext cx="3402233" cy="2275148"/>
          </a:xfrm>
          <a:prstGeom prst="rect">
            <a:avLst/>
          </a:prstGeom>
        </p:spPr>
      </p:pic>
      <p:sp>
        <p:nvSpPr>
          <p:cNvPr id="12" name="矩形 11">
            <a:extLst>
              <a:ext uri="{FF2B5EF4-FFF2-40B4-BE49-F238E27FC236}">
                <a16:creationId xmlns:a16="http://schemas.microsoft.com/office/drawing/2014/main" id="{7FEECC73-882B-4849-9667-8BB96F854529}"/>
              </a:ext>
            </a:extLst>
          </p:cNvPr>
          <p:cNvSpPr/>
          <p:nvPr/>
        </p:nvSpPr>
        <p:spPr>
          <a:xfrm>
            <a:off x="5006548" y="1381606"/>
            <a:ext cx="3336750" cy="400110"/>
          </a:xfrm>
          <a:prstGeom prst="rect">
            <a:avLst/>
          </a:prstGeom>
          <a:gradFill rotWithShape="1">
            <a:gsLst>
              <a:gs pos="0">
                <a:srgbClr val="4472C4">
                  <a:satMod val="103000"/>
                  <a:lumMod val="102000"/>
                  <a:tint val="94000"/>
                </a:srgbClr>
              </a:gs>
              <a:gs pos="50000">
                <a:srgbClr val="4472C4">
                  <a:satMod val="110000"/>
                  <a:lumMod val="100000"/>
                  <a:shade val="100000"/>
                </a:srgbClr>
              </a:gs>
              <a:gs pos="100000">
                <a:srgbClr val="4472C4">
                  <a:lumMod val="99000"/>
                  <a:satMod val="120000"/>
                  <a:shade val="78000"/>
                </a:srgbClr>
              </a:gs>
            </a:gsLst>
            <a:lin ang="5400000" scaled="0"/>
          </a:gradFill>
          <a:ln>
            <a:noFill/>
          </a:ln>
          <a:effectLst>
            <a:outerShdw blurRad="57150" dist="19050" dir="5400000" algn="ctr" rotWithShape="0">
              <a:srgbClr val="000000">
                <a:alpha val="63000"/>
              </a:srgbClr>
            </a:outerShdw>
          </a:effectLst>
        </p:spPr>
        <p:txBody>
          <a:bodyPr wrap="square">
            <a:spAutoFit/>
          </a:bodyPr>
          <a:lstStyle/>
          <a:p>
            <a:pPr marL="0" marR="0" lvl="0" indent="0" defTabSz="685800" eaLnBrk="1" fontAlgn="auto" latinLnBrk="0" hangingPunct="1">
              <a:lnSpc>
                <a:spcPct val="100000"/>
              </a:lnSpc>
              <a:spcBef>
                <a:spcPts val="0"/>
              </a:spcBef>
              <a:spcAft>
                <a:spcPts val="0"/>
              </a:spcAft>
              <a:buClrTx/>
              <a:buSzTx/>
              <a:buFontTx/>
              <a:buNone/>
              <a:tabLst/>
              <a:defRPr/>
            </a:pPr>
            <a:r>
              <a:rPr kumimoji="0" lang="zh-CN" altLang="en-US" sz="1800" b="1" i="0" u="none" strike="noStrike" kern="0" cap="none" spc="0" normalizeH="0" baseline="0" noProof="0" dirty="0">
                <a:ln>
                  <a:noFill/>
                </a:ln>
                <a:solidFill>
                  <a:prstClr val="white"/>
                </a:solidFill>
                <a:effectLst/>
                <a:uLnTx/>
                <a:uFillTx/>
                <a:latin typeface="Arial" panose="020B0604020202020204" pitchFamily="34" charset="0"/>
                <a:ea typeface="微软雅黑" panose="020B0503020204020204" pitchFamily="34" charset="-122"/>
                <a:cs typeface="Arial" panose="020B0604020202020204" pitchFamily="34" charset="0"/>
              </a:rPr>
              <a:t>首张冰表面的原子结构图像</a:t>
            </a:r>
          </a:p>
        </p:txBody>
      </p:sp>
      <p:sp>
        <p:nvSpPr>
          <p:cNvPr id="13" name="矩形 12">
            <a:extLst>
              <a:ext uri="{FF2B5EF4-FFF2-40B4-BE49-F238E27FC236}">
                <a16:creationId xmlns:a16="http://schemas.microsoft.com/office/drawing/2014/main" id="{8E0390DF-A6A4-463E-9A71-15C696150545}"/>
              </a:ext>
            </a:extLst>
          </p:cNvPr>
          <p:cNvSpPr/>
          <p:nvPr/>
        </p:nvSpPr>
        <p:spPr>
          <a:xfrm>
            <a:off x="5134188" y="5465243"/>
            <a:ext cx="3209110" cy="1015663"/>
          </a:xfrm>
          <a:prstGeom prst="rect">
            <a:avLst/>
          </a:prstGeom>
          <a:gradFill rotWithShape="1">
            <a:gsLst>
              <a:gs pos="0">
                <a:srgbClr val="4472C4">
                  <a:satMod val="103000"/>
                  <a:lumMod val="102000"/>
                  <a:tint val="94000"/>
                </a:srgbClr>
              </a:gs>
              <a:gs pos="50000">
                <a:srgbClr val="4472C4">
                  <a:satMod val="110000"/>
                  <a:lumMod val="100000"/>
                  <a:shade val="100000"/>
                </a:srgbClr>
              </a:gs>
              <a:gs pos="100000">
                <a:srgbClr val="4472C4">
                  <a:lumMod val="99000"/>
                  <a:satMod val="120000"/>
                  <a:shade val="78000"/>
                </a:srgbClr>
              </a:gs>
            </a:gsLst>
            <a:lin ang="5400000" scaled="0"/>
          </a:gradFill>
          <a:ln>
            <a:noFill/>
          </a:ln>
          <a:effectLst>
            <a:outerShdw blurRad="57150" dist="19050" dir="5400000" algn="ctr" rotWithShape="0">
              <a:srgbClr val="000000">
                <a:alpha val="63000"/>
              </a:srgbClr>
            </a:outerShdw>
          </a:effectLst>
        </p:spPr>
        <p:txBody>
          <a:bodyPr wrap="square">
            <a:spAutoFit/>
          </a:bodyPr>
          <a:lstStyle/>
          <a:p>
            <a:pPr marL="0" marR="0" lvl="0" indent="0" defTabSz="685800" eaLnBrk="1" fontAlgn="auto" latinLnBrk="0" hangingPunct="1">
              <a:lnSpc>
                <a:spcPct val="100000"/>
              </a:lnSpc>
              <a:spcBef>
                <a:spcPts val="0"/>
              </a:spcBef>
              <a:spcAft>
                <a:spcPts val="0"/>
              </a:spcAft>
              <a:buClrTx/>
              <a:buSzTx/>
              <a:buFontTx/>
              <a:buNone/>
              <a:tabLst/>
              <a:defRPr/>
            </a:pPr>
            <a:r>
              <a:rPr kumimoji="0" lang="zh-CN" altLang="en-US" b="1" i="0" u="none" strike="noStrike" kern="0" cap="none" spc="0" normalizeH="0" baseline="0" noProof="0" dirty="0">
                <a:ln>
                  <a:noFill/>
                </a:ln>
                <a:solidFill>
                  <a:prstClr val="white"/>
                </a:solidFill>
                <a:effectLst/>
                <a:uLnTx/>
                <a:uFillTx/>
                <a:latin typeface="Arial" panose="020B0604020202020204" pitchFamily="34" charset="0"/>
                <a:ea typeface="微软雅黑" panose="020B0503020204020204" pitchFamily="34" charset="-122"/>
                <a:cs typeface="Arial" panose="020B0604020202020204" pitchFamily="34" charset="0"/>
              </a:rPr>
              <a:t>我们解决了</a:t>
            </a:r>
            <a:r>
              <a:rPr kumimoji="0" lang="en-US" altLang="zh-CN" b="1" i="0" u="none" strike="noStrike" kern="0" cap="none" spc="0" normalizeH="0" baseline="0" noProof="0" dirty="0">
                <a:ln>
                  <a:noFill/>
                </a:ln>
                <a:solidFill>
                  <a:prstClr val="white"/>
                </a:solidFill>
                <a:effectLst/>
                <a:uLnTx/>
                <a:uFillTx/>
                <a:latin typeface="Arial" panose="020B0604020202020204" pitchFamily="34" charset="0"/>
                <a:ea typeface="微软雅黑" panose="020B0503020204020204" pitchFamily="34" charset="-122"/>
                <a:cs typeface="Arial" panose="020B0604020202020204" pitchFamily="34" charset="0"/>
              </a:rPr>
              <a:t>Nature</a:t>
            </a:r>
            <a:r>
              <a:rPr kumimoji="0" lang="zh-CN" altLang="en-US" b="1" i="0" u="none" strike="noStrike" kern="0" cap="none" spc="0" normalizeH="0" baseline="0" noProof="0" dirty="0">
                <a:ln>
                  <a:noFill/>
                </a:ln>
                <a:solidFill>
                  <a:prstClr val="white"/>
                </a:solidFill>
                <a:effectLst/>
                <a:uLnTx/>
                <a:uFillTx/>
                <a:latin typeface="Arial" panose="020B0604020202020204" pitchFamily="34" charset="0"/>
                <a:ea typeface="微软雅黑" panose="020B0503020204020204" pitchFamily="34" charset="-122"/>
                <a:cs typeface="Arial" panose="020B0604020202020204" pitchFamily="34" charset="0"/>
              </a:rPr>
              <a:t>提出的</a:t>
            </a:r>
            <a:br>
              <a:rPr kumimoji="0" lang="en-US" altLang="zh-CN" b="1" i="0" u="none" strike="noStrike" kern="0" cap="none" spc="0" normalizeH="0" baseline="0" noProof="0" dirty="0">
                <a:ln>
                  <a:noFill/>
                </a:ln>
                <a:solidFill>
                  <a:prstClr val="white"/>
                </a:solidFill>
                <a:effectLst/>
                <a:uLnTx/>
                <a:uFillTx/>
                <a:latin typeface="Arial" panose="020B0604020202020204" pitchFamily="34" charset="0"/>
                <a:ea typeface="微软雅黑" panose="020B0503020204020204" pitchFamily="34" charset="-122"/>
                <a:cs typeface="Arial" panose="020B0604020202020204" pitchFamily="34" charset="0"/>
              </a:rPr>
            </a:br>
            <a:r>
              <a:rPr kumimoji="0" lang="zh-CN" altLang="en-US" b="1" i="0" u="none" strike="noStrike" kern="0" cap="none" spc="0" normalizeH="0" baseline="0" noProof="0" dirty="0">
                <a:ln>
                  <a:noFill/>
                </a:ln>
                <a:solidFill>
                  <a:srgbClr val="FFC000"/>
                </a:solidFill>
                <a:effectLst/>
                <a:uLnTx/>
                <a:uFillTx/>
                <a:latin typeface="Arial" panose="020B0604020202020204" pitchFamily="34" charset="0"/>
                <a:ea typeface="微软雅黑" panose="020B0503020204020204" pitchFamily="34" charset="-122"/>
                <a:cs typeface="Arial" panose="020B0604020202020204" pitchFamily="34" charset="0"/>
              </a:rPr>
              <a:t>冰的十大问题之一：</a:t>
            </a:r>
            <a:endParaRPr kumimoji="0" lang="en-US" altLang="zh-CN" b="1" i="0" u="none" strike="noStrike" kern="0" cap="none" spc="0" normalizeH="0" baseline="0" noProof="0" dirty="0">
              <a:ln>
                <a:noFill/>
              </a:ln>
              <a:solidFill>
                <a:srgbClr val="FFC000"/>
              </a:solidFill>
              <a:effectLst/>
              <a:uLnTx/>
              <a:uFillTx/>
              <a:latin typeface="Arial" panose="020B0604020202020204" pitchFamily="34" charset="0"/>
              <a:ea typeface="微软雅黑" panose="020B0503020204020204" pitchFamily="34" charset="-122"/>
              <a:cs typeface="Arial" panose="020B0604020202020204" pitchFamily="34" charset="0"/>
            </a:endParaRPr>
          </a:p>
          <a:p>
            <a:pPr marL="0" marR="0" lvl="0" indent="0" defTabSz="685800" eaLnBrk="1" fontAlgn="auto" latinLnBrk="0" hangingPunct="1">
              <a:lnSpc>
                <a:spcPct val="100000"/>
              </a:lnSpc>
              <a:spcBef>
                <a:spcPts val="0"/>
              </a:spcBef>
              <a:spcAft>
                <a:spcPts val="0"/>
              </a:spcAft>
              <a:buClrTx/>
              <a:buSzTx/>
              <a:buFontTx/>
              <a:buNone/>
              <a:tabLst/>
              <a:defRPr/>
            </a:pPr>
            <a:r>
              <a:rPr kumimoji="0" lang="en-US" altLang="zh-CN" b="1" i="0" u="none" strike="noStrike" kern="0" cap="none" spc="0" normalizeH="0" baseline="0" noProof="0" dirty="0">
                <a:ln>
                  <a:noFill/>
                </a:ln>
                <a:solidFill>
                  <a:srgbClr val="FFC000"/>
                </a:solidFill>
                <a:effectLst/>
                <a:uLnTx/>
                <a:uFillTx/>
                <a:latin typeface="Arial" panose="020B0604020202020204" pitchFamily="34" charset="0"/>
                <a:ea typeface="微软雅黑" panose="020B0503020204020204" pitchFamily="34" charset="-122"/>
                <a:cs typeface="Arial" panose="020B0604020202020204" pitchFamily="34" charset="0"/>
              </a:rPr>
              <a:t>“</a:t>
            </a:r>
            <a:r>
              <a:rPr kumimoji="0" lang="zh-CN" altLang="en-US" b="1" i="0" u="none" strike="noStrike" kern="0" cap="none" spc="0" normalizeH="0" baseline="0" noProof="0" dirty="0">
                <a:ln>
                  <a:noFill/>
                </a:ln>
                <a:solidFill>
                  <a:srgbClr val="FFC000"/>
                </a:solidFill>
                <a:effectLst/>
                <a:uLnTx/>
                <a:uFillTx/>
                <a:latin typeface="Arial" panose="020B0604020202020204" pitchFamily="34" charset="0"/>
                <a:ea typeface="微软雅黑" panose="020B0503020204020204" pitchFamily="34" charset="-122"/>
                <a:cs typeface="Arial" panose="020B0604020202020204" pitchFamily="34" charset="0"/>
              </a:rPr>
              <a:t>冰表面的结构是什么？</a:t>
            </a:r>
            <a:r>
              <a:rPr kumimoji="0" lang="en-US" altLang="zh-CN" b="1" i="0" u="none" strike="noStrike" kern="0" cap="none" spc="0" normalizeH="0" baseline="0" noProof="0" dirty="0">
                <a:ln>
                  <a:noFill/>
                </a:ln>
                <a:solidFill>
                  <a:srgbClr val="FFC000"/>
                </a:solidFill>
                <a:effectLst/>
                <a:uLnTx/>
                <a:uFillTx/>
                <a:latin typeface="Arial" panose="020B0604020202020204" pitchFamily="34" charset="0"/>
                <a:ea typeface="微软雅黑" panose="020B0503020204020204" pitchFamily="34" charset="-122"/>
                <a:cs typeface="Arial" panose="020B0604020202020204" pitchFamily="34" charset="0"/>
              </a:rPr>
              <a:t>”</a:t>
            </a:r>
            <a:endParaRPr kumimoji="0" lang="zh-CN" altLang="en-US" b="1" i="0" u="none" strike="noStrike" kern="0" cap="none" spc="0" normalizeH="0" baseline="0" noProof="0" dirty="0">
              <a:ln>
                <a:noFill/>
              </a:ln>
              <a:solidFill>
                <a:srgbClr val="FFC000"/>
              </a:solidFill>
              <a:effectLst/>
              <a:uLnTx/>
              <a:uFillTx/>
              <a:latin typeface="Arial" panose="020B0604020202020204" pitchFamily="34" charset="0"/>
              <a:ea typeface="微软雅黑" panose="020B0503020204020204" pitchFamily="34" charset="-122"/>
              <a:cs typeface="Arial" panose="020B0604020202020204" pitchFamily="34" charset="0"/>
            </a:endParaRPr>
          </a:p>
        </p:txBody>
      </p:sp>
      <p:sp>
        <p:nvSpPr>
          <p:cNvPr id="14" name="TextBox 11">
            <a:extLst>
              <a:ext uri="{FF2B5EF4-FFF2-40B4-BE49-F238E27FC236}">
                <a16:creationId xmlns:a16="http://schemas.microsoft.com/office/drawing/2014/main" id="{BA988675-FE17-47A3-B9C4-15B691EAD47F}"/>
              </a:ext>
            </a:extLst>
          </p:cNvPr>
          <p:cNvSpPr txBox="1">
            <a:spLocks noChangeArrowheads="1"/>
          </p:cNvSpPr>
          <p:nvPr/>
        </p:nvSpPr>
        <p:spPr bwMode="auto">
          <a:xfrm>
            <a:off x="5006547" y="958504"/>
            <a:ext cx="3336750" cy="369332"/>
          </a:xfrm>
          <a:prstGeom prst="rect">
            <a:avLst/>
          </a:prstGeom>
          <a:solidFill>
            <a:sysClr val="window" lastClr="FFFFFF"/>
          </a:solidFill>
          <a:ln w="9525">
            <a:noFill/>
            <a:miter lim="800000"/>
            <a:headEnd/>
            <a:tailEnd/>
          </a:ln>
        </p:spPr>
        <p:txBody>
          <a:bodyPr wrap="square">
            <a:spAutoFit/>
          </a:bodyPr>
          <a:lstStyle/>
          <a:p>
            <a:pPr marL="0" marR="0" lvl="0" indent="0" defTabSz="685800" eaLnBrk="1" fontAlgn="auto" latinLnBrk="0" hangingPunct="1">
              <a:lnSpc>
                <a:spcPct val="100000"/>
              </a:lnSpc>
              <a:spcBef>
                <a:spcPts val="0"/>
              </a:spcBef>
              <a:spcAft>
                <a:spcPts val="0"/>
              </a:spcAft>
              <a:buClrTx/>
              <a:buSzTx/>
              <a:buFontTx/>
              <a:buNone/>
              <a:tabLst/>
              <a:defRPr/>
            </a:pPr>
            <a:r>
              <a:rPr kumimoji="0" lang="en-US" altLang="zh-CN" sz="1800" b="1" i="1" u="none" strike="noStrike" kern="0" cap="none" spc="0" normalizeH="0" baseline="0" noProof="0" dirty="0">
                <a:ln>
                  <a:noFill/>
                </a:ln>
                <a:solidFill>
                  <a:srgbClr val="000099"/>
                </a:solidFill>
                <a:effectLst/>
                <a:uLnTx/>
                <a:uFillTx/>
                <a:latin typeface="Arial" panose="020B0604020202020204" pitchFamily="34" charset="0"/>
                <a:ea typeface="微软雅黑" panose="020B0503020204020204" pitchFamily="34" charset="-122"/>
                <a:cs typeface="Arial" panose="020B0604020202020204" pitchFamily="34" charset="0"/>
              </a:rPr>
              <a:t>Nature</a:t>
            </a:r>
            <a:r>
              <a:rPr kumimoji="0" lang="en-US" altLang="zh-CN" sz="1800" b="1" i="1" u="none" strike="noStrike" kern="0" cap="none" spc="0" normalizeH="0" baseline="0" noProof="0" dirty="0">
                <a:ln>
                  <a:noFill/>
                </a:ln>
                <a:solidFill>
                  <a:prstClr val="black"/>
                </a:solidFill>
                <a:effectLst/>
                <a:uLnTx/>
                <a:uFillTx/>
                <a:latin typeface="Arial" panose="020B0604020202020204" pitchFamily="34" charset="0"/>
                <a:ea typeface="微软雅黑" panose="020B0503020204020204" pitchFamily="34" charset="-122"/>
                <a:cs typeface="Arial" panose="020B0604020202020204" pitchFamily="34" charset="0"/>
              </a:rPr>
              <a:t> </a:t>
            </a:r>
            <a:r>
              <a:rPr kumimoji="0" lang="en-US" altLang="zh-CN" sz="1800" b="0" i="0" u="none" strike="noStrike" kern="0" cap="none" spc="0" normalizeH="0" baseline="0" noProof="0" dirty="0">
                <a:ln>
                  <a:noFill/>
                </a:ln>
                <a:solidFill>
                  <a:prstClr val="black"/>
                </a:solidFill>
                <a:effectLst/>
                <a:uLnTx/>
                <a:uFillTx/>
                <a:latin typeface="Arial" panose="020B0604020202020204" pitchFamily="34" charset="0"/>
                <a:ea typeface="微软雅黑" panose="020B0503020204020204" pitchFamily="34" charset="-122"/>
                <a:cs typeface="Arial" panose="020B0604020202020204" pitchFamily="34" charset="0"/>
              </a:rPr>
              <a:t>630, 375 (2024)</a:t>
            </a:r>
          </a:p>
        </p:txBody>
      </p:sp>
      <p:sp>
        <p:nvSpPr>
          <p:cNvPr id="15" name="矩形 14">
            <a:extLst>
              <a:ext uri="{FF2B5EF4-FFF2-40B4-BE49-F238E27FC236}">
                <a16:creationId xmlns:a16="http://schemas.microsoft.com/office/drawing/2014/main" id="{863A8CDD-5780-422E-8989-0E6EDF4E8026}"/>
              </a:ext>
            </a:extLst>
          </p:cNvPr>
          <p:cNvSpPr/>
          <p:nvPr/>
        </p:nvSpPr>
        <p:spPr>
          <a:xfrm>
            <a:off x="4798004" y="859987"/>
            <a:ext cx="3757313" cy="4536503"/>
          </a:xfrm>
          <a:prstGeom prst="rect">
            <a:avLst/>
          </a:prstGeom>
          <a:noFill/>
          <a:ln w="38100" cap="flat" cmpd="sng" algn="ctr">
            <a:solidFill>
              <a:srgbClr val="5B9BD5">
                <a:lumMod val="40000"/>
                <a:lumOff val="60000"/>
              </a:srgbClr>
            </a:solidFill>
            <a:prstDash val="solid"/>
            <a:miter lim="800000"/>
          </a:ln>
          <a:effectLst/>
        </p:spPr>
        <p:txBody>
          <a:bodyPr rtlCol="0" anchor="ctr"/>
          <a:lstStyle/>
          <a:p>
            <a:pPr marL="0" marR="0" lvl="0" indent="0" defTabSz="4572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a:ln>
                <a:noFill/>
              </a:ln>
              <a:solidFill>
                <a:prstClr val="white"/>
              </a:solidFill>
              <a:effectLst/>
              <a:uLnTx/>
              <a:uFillTx/>
              <a:latin typeface="Calibri" panose="020F0502020204030204"/>
              <a:ea typeface="等线" panose="02010600030101010101" pitchFamily="2" charset="-122"/>
              <a:cs typeface="+mn-cs"/>
            </a:endParaRPr>
          </a:p>
        </p:txBody>
      </p:sp>
      <p:grpSp>
        <p:nvGrpSpPr>
          <p:cNvPr id="16" name="组合 15">
            <a:extLst>
              <a:ext uri="{FF2B5EF4-FFF2-40B4-BE49-F238E27FC236}">
                <a16:creationId xmlns:a16="http://schemas.microsoft.com/office/drawing/2014/main" id="{26E44AFB-BFE4-4790-BF13-FFCA6BB50FB5}"/>
              </a:ext>
            </a:extLst>
          </p:cNvPr>
          <p:cNvGrpSpPr/>
          <p:nvPr/>
        </p:nvGrpSpPr>
        <p:grpSpPr>
          <a:xfrm>
            <a:off x="4860032" y="3884322"/>
            <a:ext cx="3668486" cy="1379468"/>
            <a:chOff x="5015028" y="4989132"/>
            <a:chExt cx="3668486" cy="1379468"/>
          </a:xfrm>
        </p:grpSpPr>
        <p:pic>
          <p:nvPicPr>
            <p:cNvPr id="17" name="图片 16">
              <a:extLst>
                <a:ext uri="{FF2B5EF4-FFF2-40B4-BE49-F238E27FC236}">
                  <a16:creationId xmlns:a16="http://schemas.microsoft.com/office/drawing/2014/main" id="{CC9065FC-6546-4993-8332-55423F9147B4}"/>
                </a:ext>
              </a:extLst>
            </p:cNvPr>
            <p:cNvPicPr>
              <a:picLocks noChangeAspect="1"/>
            </p:cNvPicPr>
            <p:nvPr/>
          </p:nvPicPr>
          <p:blipFill>
            <a:blip r:embed="rId3"/>
            <a:stretch>
              <a:fillRect/>
            </a:stretch>
          </p:blipFill>
          <p:spPr>
            <a:xfrm>
              <a:off x="5015028" y="5072037"/>
              <a:ext cx="3668486" cy="1155573"/>
            </a:xfrm>
            <a:prstGeom prst="rect">
              <a:avLst/>
            </a:prstGeom>
          </p:spPr>
        </p:pic>
        <p:sp>
          <p:nvSpPr>
            <p:cNvPr id="18" name="矩形 17">
              <a:extLst>
                <a:ext uri="{FF2B5EF4-FFF2-40B4-BE49-F238E27FC236}">
                  <a16:creationId xmlns:a16="http://schemas.microsoft.com/office/drawing/2014/main" id="{0B4C0613-95C4-4FA1-A3C2-F16AE0C6A87F}"/>
                </a:ext>
              </a:extLst>
            </p:cNvPr>
            <p:cNvSpPr/>
            <p:nvPr/>
          </p:nvSpPr>
          <p:spPr>
            <a:xfrm>
              <a:off x="5478937" y="5722269"/>
              <a:ext cx="3023451" cy="646331"/>
            </a:xfrm>
            <a:prstGeom prst="rect">
              <a:avLst/>
            </a:prstGeom>
            <a:solidFill>
              <a:srgbClr val="5B9BD5">
                <a:lumMod val="20000"/>
                <a:lumOff val="80000"/>
              </a:srgbClr>
            </a:solidFill>
            <a:ln>
              <a:noFill/>
            </a:ln>
            <a:effectLst>
              <a:outerShdw blurRad="57150" dist="19050" dir="5400000" algn="ctr" rotWithShape="0">
                <a:srgbClr val="000000">
                  <a:alpha val="63000"/>
                </a:srgbClr>
              </a:outerShdw>
            </a:effectLst>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altLang="zh-CN" sz="1800" b="1" i="0" u="none" strike="noStrike" kern="0" cap="none" spc="0" normalizeH="0" baseline="0" noProof="0" dirty="0">
                  <a:ln>
                    <a:noFill/>
                  </a:ln>
                  <a:solidFill>
                    <a:prstClr val="black"/>
                  </a:solidFill>
                  <a:effectLst/>
                  <a:uLnTx/>
                  <a:uFillTx/>
                  <a:latin typeface="Arial" panose="020B0604020202020204" pitchFamily="34" charset="0"/>
                  <a:ea typeface="微软雅黑" panose="020B0503020204020204" pitchFamily="34" charset="-122"/>
                  <a:cs typeface="Arial" panose="020B0604020202020204" pitchFamily="34" charset="0"/>
                </a:rPr>
                <a:t>“</a:t>
              </a:r>
              <a:r>
                <a:rPr kumimoji="0" lang="zh-CN" altLang="en-US" sz="1800" b="1" i="0" u="none" strike="noStrike" kern="0" cap="none" spc="0" normalizeH="0" baseline="0" noProof="0" dirty="0">
                  <a:ln>
                    <a:noFill/>
                  </a:ln>
                  <a:solidFill>
                    <a:prstClr val="black"/>
                  </a:solidFill>
                  <a:effectLst/>
                  <a:uLnTx/>
                  <a:uFillTx/>
                  <a:latin typeface="Arial" panose="020B0604020202020204" pitchFamily="34" charset="0"/>
                  <a:ea typeface="微软雅黑" panose="020B0503020204020204" pitchFamily="34" charset="-122"/>
                  <a:cs typeface="Arial" panose="020B0604020202020204" pitchFamily="34" charset="0"/>
                </a:rPr>
                <a:t>这篇论文得到了</a:t>
              </a:r>
              <a:r>
                <a:rPr kumimoji="0" lang="zh-CN" altLang="en-US" sz="1800" b="1" i="0" u="none" strike="noStrike" kern="0" cap="none" spc="0" normalizeH="0" baseline="0" noProof="0" dirty="0">
                  <a:ln>
                    <a:noFill/>
                  </a:ln>
                  <a:solidFill>
                    <a:srgbClr val="C00000"/>
                  </a:solidFill>
                  <a:effectLst/>
                  <a:uLnTx/>
                  <a:uFillTx/>
                  <a:latin typeface="Arial" panose="020B0604020202020204" pitchFamily="34" charset="0"/>
                  <a:ea typeface="微软雅黑" panose="020B0503020204020204" pitchFamily="34" charset="-122"/>
                  <a:cs typeface="Arial" panose="020B0604020202020204" pitchFamily="34" charset="0"/>
                </a:rPr>
                <a:t>第一个</a:t>
              </a:r>
              <a:br>
                <a:rPr kumimoji="0" lang="en-US" altLang="zh-CN" sz="1800" b="1" i="0" u="none" strike="noStrike" kern="0" cap="none" spc="0" normalizeH="0" baseline="0" noProof="0" dirty="0">
                  <a:ln>
                    <a:noFill/>
                  </a:ln>
                  <a:solidFill>
                    <a:srgbClr val="C00000"/>
                  </a:solidFill>
                  <a:effectLst/>
                  <a:uLnTx/>
                  <a:uFillTx/>
                  <a:latin typeface="Arial" panose="020B0604020202020204" pitchFamily="34" charset="0"/>
                  <a:ea typeface="微软雅黑" panose="020B0503020204020204" pitchFamily="34" charset="-122"/>
                  <a:cs typeface="Arial" panose="020B0604020202020204" pitchFamily="34" charset="0"/>
                </a:rPr>
              </a:br>
              <a:r>
                <a:rPr kumimoji="0" lang="zh-CN" altLang="en-US" sz="1800" b="1" i="0" u="none" strike="noStrike" kern="0" cap="none" spc="0" normalizeH="0" baseline="0" noProof="0" dirty="0">
                  <a:ln>
                    <a:noFill/>
                  </a:ln>
                  <a:solidFill>
                    <a:prstClr val="black"/>
                  </a:solidFill>
                  <a:effectLst/>
                  <a:uLnTx/>
                  <a:uFillTx/>
                  <a:latin typeface="Arial" panose="020B0604020202020204" pitchFamily="34" charset="0"/>
                  <a:ea typeface="微软雅黑" panose="020B0503020204020204" pitchFamily="34" charset="-122"/>
                  <a:cs typeface="Arial" panose="020B0604020202020204" pitchFamily="34" charset="0"/>
                </a:rPr>
                <a:t>可靠的冰表面原子尺度模型</a:t>
              </a:r>
              <a:r>
                <a:rPr kumimoji="0" lang="en-US" altLang="zh-CN" sz="1800" b="1" i="0" u="none" strike="noStrike" kern="0" cap="none" spc="0" normalizeH="0" baseline="0" noProof="0" dirty="0">
                  <a:ln>
                    <a:noFill/>
                  </a:ln>
                  <a:solidFill>
                    <a:prstClr val="black"/>
                  </a:solidFill>
                  <a:effectLst/>
                  <a:uLnTx/>
                  <a:uFillTx/>
                  <a:latin typeface="Arial" panose="020B0604020202020204" pitchFamily="34" charset="0"/>
                  <a:ea typeface="微软雅黑" panose="020B0503020204020204" pitchFamily="34" charset="-122"/>
                  <a:cs typeface="Arial" panose="020B0604020202020204" pitchFamily="34" charset="0"/>
                </a:rPr>
                <a:t>”</a:t>
              </a:r>
              <a:endParaRPr kumimoji="0" lang="zh-CN" altLang="en-US" sz="1800" b="1" i="0" u="none" strike="noStrike" kern="0" cap="none" spc="0" normalizeH="0" baseline="0" noProof="0" dirty="0">
                <a:ln>
                  <a:noFill/>
                </a:ln>
                <a:solidFill>
                  <a:prstClr val="black"/>
                </a:solidFill>
                <a:effectLst/>
                <a:uLnTx/>
                <a:uFillTx/>
                <a:latin typeface="Arial" panose="020B0604020202020204" pitchFamily="34" charset="0"/>
                <a:ea typeface="微软雅黑" panose="020B0503020204020204" pitchFamily="34" charset="-122"/>
                <a:cs typeface="Arial" panose="020B0604020202020204" pitchFamily="34" charset="0"/>
              </a:endParaRPr>
            </a:p>
          </p:txBody>
        </p:sp>
        <p:pic>
          <p:nvPicPr>
            <p:cNvPr id="19" name="图片 18">
              <a:extLst>
                <a:ext uri="{FF2B5EF4-FFF2-40B4-BE49-F238E27FC236}">
                  <a16:creationId xmlns:a16="http://schemas.microsoft.com/office/drawing/2014/main" id="{4DBD7B04-ABEB-4131-A1A0-5D5777D0CF3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08422" y="4989132"/>
              <a:ext cx="1089085" cy="373401"/>
            </a:xfrm>
            <a:prstGeom prst="rect">
              <a:avLst/>
            </a:prstGeom>
          </p:spPr>
        </p:pic>
      </p:grpSp>
      <p:sp>
        <p:nvSpPr>
          <p:cNvPr id="28" name="TextBox 26">
            <a:extLst>
              <a:ext uri="{FF2B5EF4-FFF2-40B4-BE49-F238E27FC236}">
                <a16:creationId xmlns:a16="http://schemas.microsoft.com/office/drawing/2014/main" id="{D0D880FD-F1BB-43C2-9446-CA25C5D0C9AA}"/>
              </a:ext>
            </a:extLst>
          </p:cNvPr>
          <p:cNvSpPr txBox="1">
            <a:spLocks noChangeArrowheads="1"/>
          </p:cNvSpPr>
          <p:nvPr/>
        </p:nvSpPr>
        <p:spPr bwMode="auto">
          <a:xfrm>
            <a:off x="935881" y="5447799"/>
            <a:ext cx="3420096" cy="830997"/>
          </a:xfrm>
          <a:prstGeom prst="rect">
            <a:avLst/>
          </a:prstGeom>
          <a:solidFill>
            <a:srgbClr val="5B9BD5">
              <a:lumMod val="20000"/>
              <a:lumOff val="80000"/>
            </a:srgbClr>
          </a:solidFill>
          <a:ln w="9525">
            <a:noFill/>
            <a:miter lim="800000"/>
            <a:headEnd/>
            <a:tailEnd/>
          </a:ln>
        </p:spPr>
        <p:txBody>
          <a:bodyPr wrap="square">
            <a:spAutoFit/>
          </a:bodyPr>
          <a:lstStyle/>
          <a:p>
            <a:pPr marL="0" marR="0" lvl="0" indent="0" defTabSz="685800" eaLnBrk="1" fontAlgn="auto" latinLnBrk="0" hangingPunct="1">
              <a:lnSpc>
                <a:spcPct val="100000"/>
              </a:lnSpc>
              <a:spcBef>
                <a:spcPts val="0"/>
              </a:spcBef>
              <a:spcAft>
                <a:spcPts val="0"/>
              </a:spcAft>
              <a:buClrTx/>
              <a:buSzTx/>
              <a:buFontTx/>
              <a:buNone/>
              <a:tabLst/>
              <a:defRPr/>
            </a:pPr>
            <a:r>
              <a:rPr kumimoji="0" lang="en-US" altLang="zh-CN" sz="2400" b="0" i="0" u="none" strike="noStrike" kern="0" cap="none" spc="0" normalizeH="0" baseline="0" noProof="0" dirty="0">
                <a:ln>
                  <a:noFill/>
                </a:ln>
                <a:solidFill>
                  <a:prstClr val="black"/>
                </a:solidFill>
                <a:effectLst/>
                <a:uLnTx/>
                <a:uFillTx/>
                <a:latin typeface="Arial" panose="020B0604020202020204" pitchFamily="34" charset="0"/>
                <a:ea typeface="微软雅黑" panose="020B0503020204020204" pitchFamily="34" charset="-122"/>
                <a:cs typeface="Arial" panose="020B0604020202020204" pitchFamily="34" charset="0"/>
              </a:rPr>
              <a:t>2013</a:t>
            </a:r>
            <a:r>
              <a:rPr kumimoji="0" lang="zh-CN" altLang="en-US" sz="2400" b="0" i="0" u="none" strike="noStrike" kern="0" cap="none" spc="0" normalizeH="0" baseline="0" noProof="0" dirty="0">
                <a:ln>
                  <a:noFill/>
                </a:ln>
                <a:solidFill>
                  <a:prstClr val="black"/>
                </a:solidFill>
                <a:effectLst/>
                <a:uLnTx/>
                <a:uFillTx/>
                <a:latin typeface="Arial" panose="020B0604020202020204" pitchFamily="34" charset="0"/>
                <a:ea typeface="微软雅黑" panose="020B0503020204020204" pitchFamily="34" charset="-122"/>
                <a:cs typeface="Arial" panose="020B0604020202020204" pitchFamily="34" charset="0"/>
              </a:rPr>
              <a:t>年</a:t>
            </a:r>
            <a:r>
              <a:rPr kumimoji="0" lang="en-US" altLang="zh-CN" sz="2400" b="0" i="0" u="none" strike="noStrike" kern="0" cap="none" spc="0" normalizeH="0" baseline="0" noProof="0" dirty="0">
                <a:ln>
                  <a:noFill/>
                </a:ln>
                <a:solidFill>
                  <a:prstClr val="black"/>
                </a:solidFill>
                <a:effectLst/>
                <a:uLnTx/>
                <a:uFillTx/>
                <a:latin typeface="Arial" panose="020B0604020202020204" pitchFamily="34" charset="0"/>
                <a:ea typeface="微软雅黑" panose="020B0503020204020204" pitchFamily="34" charset="-122"/>
                <a:cs typeface="Arial" panose="020B0604020202020204" pitchFamily="34" charset="0"/>
              </a:rPr>
              <a:t>《Nature》</a:t>
            </a:r>
            <a:r>
              <a:rPr kumimoji="0" lang="zh-CN" altLang="en-US" sz="2400" b="0" i="0" u="none" strike="noStrike" kern="0" cap="none" spc="0" normalizeH="0" baseline="0" noProof="0" dirty="0">
                <a:ln>
                  <a:noFill/>
                </a:ln>
                <a:solidFill>
                  <a:prstClr val="black"/>
                </a:solidFill>
                <a:effectLst/>
                <a:uLnTx/>
                <a:uFillTx/>
                <a:latin typeface="Arial" panose="020B0604020202020204" pitchFamily="34" charset="0"/>
                <a:ea typeface="微软雅黑" panose="020B0503020204020204" pitchFamily="34" charset="-122"/>
                <a:cs typeface="Arial" panose="020B0604020202020204" pitchFamily="34" charset="0"/>
              </a:rPr>
              <a:t>提出</a:t>
            </a:r>
            <a:br>
              <a:rPr kumimoji="0" lang="en-US" altLang="zh-CN" sz="2400" b="0" i="0" u="none" strike="noStrike" kern="0" cap="none" spc="0" normalizeH="0" baseline="0" noProof="0" dirty="0">
                <a:ln>
                  <a:noFill/>
                </a:ln>
                <a:solidFill>
                  <a:prstClr val="black"/>
                </a:solidFill>
                <a:effectLst/>
                <a:uLnTx/>
                <a:uFillTx/>
                <a:latin typeface="Arial" panose="020B0604020202020204" pitchFamily="34" charset="0"/>
                <a:ea typeface="微软雅黑" panose="020B0503020204020204" pitchFamily="34" charset="-122"/>
                <a:cs typeface="Arial" panose="020B0604020202020204" pitchFamily="34" charset="0"/>
              </a:rPr>
            </a:br>
            <a:r>
              <a:rPr kumimoji="0" lang="en-US" altLang="zh-CN" sz="2400" b="1" i="0" u="none" strike="noStrike" kern="0" cap="none" spc="0" normalizeH="0" baseline="0" noProof="0" dirty="0">
                <a:ln>
                  <a:noFill/>
                </a:ln>
                <a:solidFill>
                  <a:srgbClr val="C00000"/>
                </a:solidFill>
                <a:effectLst/>
                <a:uLnTx/>
                <a:uFillTx/>
                <a:latin typeface="Arial" panose="020B0604020202020204" pitchFamily="34" charset="0"/>
                <a:ea typeface="微软雅黑" panose="020B0503020204020204" pitchFamily="34" charset="-122"/>
                <a:cs typeface="Arial" panose="020B0604020202020204" pitchFamily="34" charset="0"/>
              </a:rPr>
              <a:t>“</a:t>
            </a:r>
            <a:r>
              <a:rPr kumimoji="0" lang="zh-CN" altLang="en-US" sz="2400" b="1" i="0" u="none" strike="noStrike" kern="0" cap="none" spc="0" normalizeH="0" baseline="0" noProof="0" dirty="0">
                <a:ln>
                  <a:noFill/>
                </a:ln>
                <a:solidFill>
                  <a:srgbClr val="C00000"/>
                </a:solidFill>
                <a:effectLst/>
                <a:uLnTx/>
                <a:uFillTx/>
                <a:latin typeface="Arial" panose="020B0604020202020204" pitchFamily="34" charset="0"/>
                <a:ea typeface="微软雅黑" panose="020B0503020204020204" pitchFamily="34" charset="-122"/>
                <a:cs typeface="Arial" panose="020B0604020202020204" pitchFamily="34" charset="0"/>
              </a:rPr>
              <a:t>冰的十大问题</a:t>
            </a:r>
            <a:r>
              <a:rPr kumimoji="0" lang="en-US" altLang="zh-CN" sz="2400" b="1" i="0" u="none" strike="noStrike" kern="0" cap="none" spc="0" normalizeH="0" baseline="0" noProof="0" dirty="0">
                <a:ln>
                  <a:noFill/>
                </a:ln>
                <a:solidFill>
                  <a:srgbClr val="C00000"/>
                </a:solidFill>
                <a:effectLst/>
                <a:uLnTx/>
                <a:uFillTx/>
                <a:latin typeface="Arial" panose="020B0604020202020204" pitchFamily="34" charset="0"/>
                <a:ea typeface="微软雅黑" panose="020B0503020204020204" pitchFamily="34" charset="-122"/>
                <a:cs typeface="Arial" panose="020B0604020202020204" pitchFamily="34" charset="0"/>
              </a:rPr>
              <a:t>”</a:t>
            </a:r>
            <a:endParaRPr kumimoji="0" lang="zh-CN" altLang="en-US" sz="2400" b="1" i="0" u="none" strike="noStrike" kern="0" cap="none" spc="0" normalizeH="0" baseline="0" noProof="0" dirty="0">
              <a:ln>
                <a:noFill/>
              </a:ln>
              <a:solidFill>
                <a:srgbClr val="C00000"/>
              </a:solidFill>
              <a:effectLst/>
              <a:uLnTx/>
              <a:uFillTx/>
              <a:latin typeface="Arial" panose="020B0604020202020204" pitchFamily="34" charset="0"/>
              <a:ea typeface="微软雅黑" panose="020B0503020204020204" pitchFamily="34" charset="-122"/>
              <a:cs typeface="Arial" panose="020B0604020202020204" pitchFamily="34" charset="0"/>
            </a:endParaRPr>
          </a:p>
        </p:txBody>
      </p:sp>
      <p:pic>
        <p:nvPicPr>
          <p:cNvPr id="34" name="图片 33">
            <a:extLst>
              <a:ext uri="{FF2B5EF4-FFF2-40B4-BE49-F238E27FC236}">
                <a16:creationId xmlns:a16="http://schemas.microsoft.com/office/drawing/2014/main" id="{72B347AA-5E12-4B09-9958-C07DBAD855BB}"/>
              </a:ext>
            </a:extLst>
          </p:cNvPr>
          <p:cNvPicPr>
            <a:picLocks noChangeAspect="1"/>
          </p:cNvPicPr>
          <p:nvPr/>
        </p:nvPicPr>
        <p:blipFill>
          <a:blip r:embed="rId5"/>
          <a:stretch>
            <a:fillRect/>
          </a:stretch>
        </p:blipFill>
        <p:spPr>
          <a:xfrm>
            <a:off x="623650" y="1340768"/>
            <a:ext cx="3887737" cy="2840098"/>
          </a:xfrm>
          <a:prstGeom prst="rect">
            <a:avLst/>
          </a:prstGeom>
        </p:spPr>
      </p:pic>
      <p:pic>
        <p:nvPicPr>
          <p:cNvPr id="35" name="图片 34">
            <a:extLst>
              <a:ext uri="{FF2B5EF4-FFF2-40B4-BE49-F238E27FC236}">
                <a16:creationId xmlns:a16="http://schemas.microsoft.com/office/drawing/2014/main" id="{DD1CF753-1477-49FA-8D13-219E7564272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9328" y="836713"/>
            <a:ext cx="1432392" cy="504710"/>
          </a:xfrm>
          <a:prstGeom prst="rect">
            <a:avLst/>
          </a:prstGeom>
        </p:spPr>
      </p:pic>
      <p:pic>
        <p:nvPicPr>
          <p:cNvPr id="33" name="图片 32">
            <a:extLst>
              <a:ext uri="{FF2B5EF4-FFF2-40B4-BE49-F238E27FC236}">
                <a16:creationId xmlns:a16="http://schemas.microsoft.com/office/drawing/2014/main" id="{FF29BD4F-2797-4B08-B90E-0D4A2B25B279}"/>
              </a:ext>
            </a:extLst>
          </p:cNvPr>
          <p:cNvPicPr>
            <a:picLocks noChangeAspect="1"/>
          </p:cNvPicPr>
          <p:nvPr/>
        </p:nvPicPr>
        <p:blipFill>
          <a:blip r:embed="rId7"/>
          <a:stretch>
            <a:fillRect/>
          </a:stretch>
        </p:blipFill>
        <p:spPr>
          <a:xfrm>
            <a:off x="663268" y="4308168"/>
            <a:ext cx="3769740" cy="896538"/>
          </a:xfrm>
          <a:prstGeom prst="rect">
            <a:avLst/>
          </a:prstGeom>
        </p:spPr>
      </p:pic>
      <p:sp>
        <p:nvSpPr>
          <p:cNvPr id="31" name="矩形 30">
            <a:extLst>
              <a:ext uri="{FF2B5EF4-FFF2-40B4-BE49-F238E27FC236}">
                <a16:creationId xmlns:a16="http://schemas.microsoft.com/office/drawing/2014/main" id="{3A9A9B0B-7FCD-4D9A-BBB2-6954E96F75F9}"/>
              </a:ext>
            </a:extLst>
          </p:cNvPr>
          <p:cNvSpPr/>
          <p:nvPr/>
        </p:nvSpPr>
        <p:spPr>
          <a:xfrm>
            <a:off x="526267" y="859986"/>
            <a:ext cx="4031492" cy="4536504"/>
          </a:xfrm>
          <a:prstGeom prst="rect">
            <a:avLst/>
          </a:prstGeom>
          <a:noFill/>
          <a:ln w="38100" cap="flat" cmpd="sng" algn="ctr">
            <a:solidFill>
              <a:srgbClr val="5B9BD5">
                <a:lumMod val="40000"/>
                <a:lumOff val="60000"/>
              </a:srgbClr>
            </a:solidFill>
            <a:prstDash val="solid"/>
            <a:miter lim="800000"/>
          </a:ln>
          <a:effectLst/>
        </p:spPr>
        <p:txBody>
          <a:bodyPr rtlCol="0" anchor="ctr"/>
          <a:lstStyle/>
          <a:p>
            <a:pPr defTabSz="457200" fontAlgn="auto">
              <a:spcBef>
                <a:spcPts val="0"/>
              </a:spcBef>
              <a:spcAft>
                <a:spcPts val="0"/>
              </a:spcAft>
            </a:pPr>
            <a:endParaRPr kumimoji="0" lang="zh-CN" altLang="en-US" sz="1800" kern="0" dirty="0">
              <a:solidFill>
                <a:prstClr val="white"/>
              </a:solidFill>
              <a:latin typeface="Calibri" panose="020F0502020204030204"/>
              <a:ea typeface="等线" panose="02010600030101010101" pitchFamily="2" charset="-122"/>
            </a:endParaRPr>
          </a:p>
        </p:txBody>
      </p:sp>
      <p:sp>
        <p:nvSpPr>
          <p:cNvPr id="20" name="Text Box 4">
            <a:extLst>
              <a:ext uri="{FF2B5EF4-FFF2-40B4-BE49-F238E27FC236}">
                <a16:creationId xmlns:a16="http://schemas.microsoft.com/office/drawing/2014/main" id="{3073DFA6-8E2B-4F13-942F-57E6101E922A}"/>
              </a:ext>
            </a:extLst>
          </p:cNvPr>
          <p:cNvSpPr txBox="1">
            <a:spLocks noChangeArrowheads="1"/>
          </p:cNvSpPr>
          <p:nvPr/>
        </p:nvSpPr>
        <p:spPr bwMode="auto">
          <a:xfrm>
            <a:off x="2294474" y="112713"/>
            <a:ext cx="4288353" cy="584775"/>
          </a:xfrm>
          <a:prstGeom prst="rect">
            <a:avLst/>
          </a:prstGeom>
          <a:noFill/>
          <a:ln w="9525">
            <a:noFill/>
            <a:miter lim="800000"/>
            <a:headEnd/>
            <a:tailEnd/>
          </a:ln>
        </p:spPr>
        <p:txBody>
          <a:bodyPr wrap="none">
            <a:spAutoFit/>
          </a:bodyPr>
          <a:lstStyle/>
          <a:p>
            <a:r>
              <a:rPr lang="zh-CN" altLang="en-US" sz="3200" b="1" dirty="0">
                <a:solidFill>
                  <a:srgbClr val="000066"/>
                </a:solidFill>
                <a:latin typeface="微软雅黑" panose="020B0503020204020204" pitchFamily="34" charset="-122"/>
                <a:ea typeface="微软雅黑" panose="020B0503020204020204" pitchFamily="34" charset="-122"/>
              </a:rPr>
              <a:t>解决冰的重大科学问题</a:t>
            </a:r>
          </a:p>
        </p:txBody>
      </p:sp>
      <p:sp>
        <p:nvSpPr>
          <p:cNvPr id="22" name="TextBox 11">
            <a:extLst>
              <a:ext uri="{FF2B5EF4-FFF2-40B4-BE49-F238E27FC236}">
                <a16:creationId xmlns:a16="http://schemas.microsoft.com/office/drawing/2014/main" id="{0BA0227E-5C0F-4302-B940-337F03D75131}"/>
              </a:ext>
            </a:extLst>
          </p:cNvPr>
          <p:cNvSpPr txBox="1">
            <a:spLocks noChangeArrowheads="1"/>
          </p:cNvSpPr>
          <p:nvPr/>
        </p:nvSpPr>
        <p:spPr bwMode="auto">
          <a:xfrm>
            <a:off x="2135014" y="959800"/>
            <a:ext cx="2389792" cy="369332"/>
          </a:xfrm>
          <a:prstGeom prst="rect">
            <a:avLst/>
          </a:prstGeom>
          <a:solidFill>
            <a:sysClr val="window" lastClr="FFFFFF"/>
          </a:solidFill>
          <a:ln w="9525">
            <a:noFill/>
            <a:miter lim="800000"/>
            <a:headEnd/>
            <a:tailEnd/>
          </a:ln>
        </p:spPr>
        <p:txBody>
          <a:bodyPr wrap="square">
            <a:spAutoFit/>
          </a:bodyPr>
          <a:lstStyle/>
          <a:p>
            <a:pPr marL="0" marR="0" lvl="0" indent="0" defTabSz="685800" eaLnBrk="1" fontAlgn="auto" latinLnBrk="0" hangingPunct="1">
              <a:lnSpc>
                <a:spcPct val="100000"/>
              </a:lnSpc>
              <a:spcBef>
                <a:spcPts val="0"/>
              </a:spcBef>
              <a:spcAft>
                <a:spcPts val="0"/>
              </a:spcAft>
              <a:buClrTx/>
              <a:buSzTx/>
              <a:buFontTx/>
              <a:buNone/>
              <a:tabLst/>
              <a:defRPr/>
            </a:pPr>
            <a:r>
              <a:rPr kumimoji="0" lang="en-US" altLang="zh-CN" sz="1800" b="1" i="1" u="none" strike="noStrike" kern="0" cap="none" spc="0" normalizeH="0" baseline="0" noProof="0" dirty="0">
                <a:ln>
                  <a:noFill/>
                </a:ln>
                <a:solidFill>
                  <a:srgbClr val="000099"/>
                </a:solidFill>
                <a:effectLst/>
                <a:uLnTx/>
                <a:uFillTx/>
                <a:latin typeface="Arial" panose="020B0604020202020204" pitchFamily="34" charset="0"/>
                <a:ea typeface="微软雅黑" panose="020B0503020204020204" pitchFamily="34" charset="-122"/>
                <a:cs typeface="Arial" panose="020B0604020202020204" pitchFamily="34" charset="0"/>
              </a:rPr>
              <a:t>Nature</a:t>
            </a:r>
            <a:r>
              <a:rPr kumimoji="0" lang="en-US" altLang="zh-CN" sz="1800" b="1" i="1" u="none" strike="noStrike" kern="0" cap="none" spc="0" normalizeH="0" baseline="0" noProof="0" dirty="0">
                <a:ln>
                  <a:noFill/>
                </a:ln>
                <a:solidFill>
                  <a:prstClr val="black"/>
                </a:solidFill>
                <a:effectLst/>
                <a:uLnTx/>
                <a:uFillTx/>
                <a:latin typeface="Arial" panose="020B0604020202020204" pitchFamily="34" charset="0"/>
                <a:ea typeface="微软雅黑" panose="020B0503020204020204" pitchFamily="34" charset="-122"/>
                <a:cs typeface="Arial" panose="020B0604020202020204" pitchFamily="34" charset="0"/>
              </a:rPr>
              <a:t> </a:t>
            </a:r>
            <a:r>
              <a:rPr kumimoji="0" lang="en-US" altLang="zh-CN" sz="1800" kern="0" dirty="0">
                <a:solidFill>
                  <a:prstClr val="black"/>
                </a:solidFill>
                <a:latin typeface="Arial" panose="020B0604020202020204" pitchFamily="34" charset="0"/>
                <a:ea typeface="微软雅黑" panose="020B0503020204020204" pitchFamily="34" charset="-122"/>
                <a:cs typeface="Arial" panose="020B0604020202020204" pitchFamily="34" charset="0"/>
              </a:rPr>
              <a:t>494</a:t>
            </a:r>
            <a:r>
              <a:rPr kumimoji="0" lang="en-US" altLang="zh-CN" sz="1800" b="0" i="0" u="none" strike="noStrike" kern="0" cap="none" spc="0" normalizeH="0" baseline="0" noProof="0" dirty="0">
                <a:ln>
                  <a:noFill/>
                </a:ln>
                <a:solidFill>
                  <a:prstClr val="black"/>
                </a:solidFill>
                <a:effectLst/>
                <a:uLnTx/>
                <a:uFillTx/>
                <a:latin typeface="Arial" panose="020B0604020202020204" pitchFamily="34" charset="0"/>
                <a:ea typeface="微软雅黑" panose="020B0503020204020204" pitchFamily="34" charset="-122"/>
                <a:cs typeface="Arial" panose="020B0604020202020204" pitchFamily="34" charset="0"/>
              </a:rPr>
              <a:t>, 27 (2013)</a:t>
            </a:r>
          </a:p>
        </p:txBody>
      </p:sp>
    </p:spTree>
    <p:extLst>
      <p:ext uri="{BB962C8B-B14F-4D97-AF65-F5344CB8AC3E}">
        <p14:creationId xmlns:p14="http://schemas.microsoft.com/office/powerpoint/2010/main" val="20896006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602" name="Text Box 4"/>
          <p:cNvSpPr txBox="1">
            <a:spLocks noChangeArrowheads="1"/>
          </p:cNvSpPr>
          <p:nvPr/>
        </p:nvSpPr>
        <p:spPr bwMode="auto">
          <a:xfrm>
            <a:off x="2720975" y="112713"/>
            <a:ext cx="3435350" cy="579437"/>
          </a:xfrm>
          <a:prstGeom prst="rect">
            <a:avLst/>
          </a:prstGeom>
          <a:noFill/>
          <a:ln w="9525">
            <a:noFill/>
            <a:miter lim="800000"/>
            <a:headEnd/>
            <a:tailEnd/>
          </a:ln>
        </p:spPr>
        <p:txBody>
          <a:bodyPr wrap="none">
            <a:spAutoFit/>
          </a:bodyPr>
          <a:lstStyle/>
          <a:p>
            <a:r>
              <a:rPr lang="zh-CN" altLang="en-US" sz="3200" b="1" dirty="0">
                <a:solidFill>
                  <a:srgbClr val="000066"/>
                </a:solidFill>
              </a:rPr>
              <a:t>表面科学的发展史</a:t>
            </a:r>
          </a:p>
        </p:txBody>
      </p:sp>
      <p:sp>
        <p:nvSpPr>
          <p:cNvPr id="25603" name="Text Box 5"/>
          <p:cNvSpPr txBox="1">
            <a:spLocks noChangeArrowheads="1"/>
          </p:cNvSpPr>
          <p:nvPr/>
        </p:nvSpPr>
        <p:spPr bwMode="auto">
          <a:xfrm>
            <a:off x="611188" y="765175"/>
            <a:ext cx="7921625" cy="5755422"/>
          </a:xfrm>
          <a:prstGeom prst="rect">
            <a:avLst/>
          </a:prstGeom>
          <a:noFill/>
          <a:ln w="9525">
            <a:noFill/>
            <a:miter lim="800000"/>
            <a:headEnd/>
            <a:tailEnd/>
          </a:ln>
        </p:spPr>
        <p:txBody>
          <a:bodyPr>
            <a:spAutoFit/>
          </a:bodyPr>
          <a:lstStyle/>
          <a:p>
            <a:pPr algn="l"/>
            <a:r>
              <a:rPr lang="zh-CN" altLang="en-US" sz="2800" u="sng" dirty="0">
                <a:solidFill>
                  <a:srgbClr val="FF3300"/>
                </a:solidFill>
                <a:latin typeface="黑体" pitchFamily="49" charset="-122"/>
                <a:ea typeface="黑体" pitchFamily="49" charset="-122"/>
              </a:rPr>
              <a:t>早期表面科学</a:t>
            </a:r>
            <a:r>
              <a:rPr lang="zh-CN" altLang="en-US" sz="2800" dirty="0">
                <a:solidFill>
                  <a:srgbClr val="FF3300"/>
                </a:solidFill>
                <a:latin typeface="黑体" pitchFamily="49" charset="-122"/>
                <a:ea typeface="黑体" pitchFamily="49" charset="-122"/>
              </a:rPr>
              <a:t>：</a:t>
            </a:r>
            <a:r>
              <a:rPr lang="zh-CN" altLang="en-US" sz="2800" b="1" dirty="0">
                <a:solidFill>
                  <a:srgbClr val="000066"/>
                </a:solidFill>
                <a:latin typeface="楷体_GB2312" pitchFamily="49" charset="-122"/>
                <a:ea typeface="楷体_GB2312" pitchFamily="49" charset="-122"/>
              </a:rPr>
              <a:t>概念建立</a:t>
            </a:r>
            <a:r>
              <a:rPr lang="zh-CN" altLang="en-US" sz="2800" dirty="0">
                <a:solidFill>
                  <a:srgbClr val="000066"/>
                </a:solidFill>
                <a:latin typeface="黑体" pitchFamily="49" charset="-122"/>
                <a:ea typeface="黑体" pitchFamily="49" charset="-122"/>
              </a:rPr>
              <a:t>（</a:t>
            </a:r>
            <a:r>
              <a:rPr lang="en-US" altLang="zh-CN" sz="2800" dirty="0">
                <a:solidFill>
                  <a:srgbClr val="000066"/>
                </a:solidFill>
                <a:latin typeface="黑体" pitchFamily="49" charset="-122"/>
                <a:ea typeface="黑体" pitchFamily="49" charset="-122"/>
              </a:rPr>
              <a:t>---1960</a:t>
            </a:r>
            <a:r>
              <a:rPr lang="zh-CN" altLang="en-US" sz="2800" dirty="0">
                <a:solidFill>
                  <a:srgbClr val="000066"/>
                </a:solidFill>
                <a:latin typeface="黑体" pitchFamily="49" charset="-122"/>
                <a:ea typeface="黑体" pitchFamily="49" charset="-122"/>
              </a:rPr>
              <a:t>年）</a:t>
            </a:r>
          </a:p>
          <a:p>
            <a:pPr algn="l"/>
            <a:endParaRPr lang="zh-CN" altLang="en-US" sz="2800" u="sng" dirty="0">
              <a:solidFill>
                <a:srgbClr val="FF3300"/>
              </a:solidFill>
              <a:latin typeface="黑体" pitchFamily="49" charset="-122"/>
              <a:ea typeface="黑体" pitchFamily="49" charset="-122"/>
            </a:endParaRPr>
          </a:p>
          <a:p>
            <a:pPr algn="l"/>
            <a:r>
              <a:rPr lang="en-US" altLang="zh-CN" sz="2400" b="1" dirty="0">
                <a:solidFill>
                  <a:schemeClr val="accent2"/>
                </a:solidFill>
                <a:latin typeface="宋体" pitchFamily="2" charset="-122"/>
                <a:sym typeface="Wingdings 2" pitchFamily="18" charset="2"/>
              </a:rPr>
              <a:t> </a:t>
            </a:r>
            <a:r>
              <a:rPr lang="en-US" altLang="zh-CN" sz="2400" b="1" dirty="0">
                <a:solidFill>
                  <a:schemeClr val="accent2"/>
                </a:solidFill>
                <a:latin typeface="宋体" pitchFamily="2" charset="-122"/>
              </a:rPr>
              <a:t>1833</a:t>
            </a:r>
            <a:r>
              <a:rPr lang="zh-CN" altLang="en-US" sz="2400" b="1" dirty="0">
                <a:solidFill>
                  <a:schemeClr val="accent2"/>
                </a:solidFill>
                <a:latin typeface="宋体" pitchFamily="2" charset="-122"/>
              </a:rPr>
              <a:t>年</a:t>
            </a:r>
            <a:r>
              <a:rPr lang="en-US" altLang="zh-CN" sz="2400" b="1" dirty="0">
                <a:solidFill>
                  <a:schemeClr val="accent2"/>
                </a:solidFill>
                <a:latin typeface="宋体" pitchFamily="2" charset="-122"/>
              </a:rPr>
              <a:t>(</a:t>
            </a:r>
            <a:r>
              <a:rPr lang="zh-CN" altLang="en-US" sz="2400" b="1" dirty="0">
                <a:solidFill>
                  <a:schemeClr val="accent2"/>
                </a:solidFill>
                <a:latin typeface="楷体_GB2312" pitchFamily="49" charset="-122"/>
                <a:ea typeface="楷体_GB2312" pitchFamily="49" charset="-122"/>
              </a:rPr>
              <a:t>迈克尔</a:t>
            </a:r>
            <a:r>
              <a:rPr lang="en-US" altLang="zh-CN" sz="2400" b="1" dirty="0">
                <a:solidFill>
                  <a:schemeClr val="accent2"/>
                </a:solidFill>
                <a:latin typeface="楷体_GB2312" pitchFamily="49" charset="-122"/>
                <a:ea typeface="楷体_GB2312" pitchFamily="49" charset="-122"/>
              </a:rPr>
              <a:t>.</a:t>
            </a:r>
            <a:r>
              <a:rPr lang="zh-CN" altLang="en-US" sz="2400" b="1" dirty="0">
                <a:solidFill>
                  <a:schemeClr val="accent2"/>
                </a:solidFill>
                <a:latin typeface="楷体_GB2312" pitchFamily="49" charset="-122"/>
                <a:ea typeface="楷体_GB2312" pitchFamily="49" charset="-122"/>
              </a:rPr>
              <a:t>法拉第</a:t>
            </a:r>
            <a:r>
              <a:rPr lang="en-US" altLang="zh-CN" sz="2400" b="1" dirty="0">
                <a:solidFill>
                  <a:schemeClr val="accent2"/>
                </a:solidFill>
                <a:latin typeface="宋体" pitchFamily="2" charset="-122"/>
              </a:rPr>
              <a:t>)</a:t>
            </a:r>
            <a:r>
              <a:rPr lang="zh-CN" altLang="en-US" sz="2400" b="1" dirty="0">
                <a:solidFill>
                  <a:schemeClr val="accent2"/>
                </a:solidFill>
                <a:latin typeface="宋体" pitchFamily="2" charset="-122"/>
              </a:rPr>
              <a:t>：</a:t>
            </a:r>
            <a:r>
              <a:rPr lang="en-US" altLang="zh-CN" sz="2400" b="1" dirty="0">
                <a:solidFill>
                  <a:schemeClr val="accent2"/>
                </a:solidFill>
                <a:latin typeface="宋体" pitchFamily="2" charset="-122"/>
              </a:rPr>
              <a:t>Pt</a:t>
            </a:r>
            <a:r>
              <a:rPr lang="zh-CN" altLang="en-US" sz="2400" b="1" dirty="0">
                <a:solidFill>
                  <a:schemeClr val="accent2"/>
                </a:solidFill>
                <a:latin typeface="宋体" pitchFamily="2" charset="-122"/>
              </a:rPr>
              <a:t>促进</a:t>
            </a:r>
            <a:r>
              <a:rPr lang="en-US" altLang="zh-CN" sz="2400" b="1" dirty="0">
                <a:solidFill>
                  <a:schemeClr val="accent2"/>
                </a:solidFill>
                <a:latin typeface="宋体" pitchFamily="2" charset="-122"/>
              </a:rPr>
              <a:t>H</a:t>
            </a:r>
            <a:r>
              <a:rPr lang="en-US" altLang="zh-CN" sz="2400" b="1" baseline="-25000" dirty="0">
                <a:solidFill>
                  <a:schemeClr val="accent2"/>
                </a:solidFill>
                <a:latin typeface="宋体" pitchFamily="2" charset="-122"/>
              </a:rPr>
              <a:t>2</a:t>
            </a:r>
            <a:r>
              <a:rPr lang="zh-CN" altLang="en-US" sz="2400" b="1" dirty="0">
                <a:solidFill>
                  <a:schemeClr val="accent2"/>
                </a:solidFill>
                <a:latin typeface="宋体" pitchFamily="2" charset="-122"/>
              </a:rPr>
              <a:t>和</a:t>
            </a:r>
            <a:r>
              <a:rPr lang="en-US" altLang="zh-CN" sz="2400" b="1" dirty="0">
                <a:solidFill>
                  <a:schemeClr val="accent2"/>
                </a:solidFill>
                <a:latin typeface="宋体" pitchFamily="2" charset="-122"/>
              </a:rPr>
              <a:t>O</a:t>
            </a:r>
            <a:r>
              <a:rPr lang="en-US" altLang="zh-CN" sz="2400" b="1" baseline="-25000" dirty="0">
                <a:solidFill>
                  <a:schemeClr val="accent2"/>
                </a:solidFill>
                <a:latin typeface="宋体" pitchFamily="2" charset="-122"/>
              </a:rPr>
              <a:t>2</a:t>
            </a:r>
            <a:r>
              <a:rPr lang="zh-CN" altLang="en-US" sz="2400" b="1" dirty="0">
                <a:solidFill>
                  <a:schemeClr val="accent2"/>
                </a:solidFill>
                <a:latin typeface="宋体" pitchFamily="2" charset="-122"/>
              </a:rPr>
              <a:t>在低于燃点的反应－最早的催化理论，沿用至今。</a:t>
            </a:r>
          </a:p>
          <a:p>
            <a:pPr algn="l"/>
            <a:r>
              <a:rPr lang="en-US" altLang="zh-CN" sz="2400" dirty="0">
                <a:solidFill>
                  <a:schemeClr val="folHlink"/>
                </a:solidFill>
                <a:latin typeface="宋体" pitchFamily="2" charset="-122"/>
                <a:sym typeface="Wingdings 2" pitchFamily="18" charset="2"/>
              </a:rPr>
              <a:t></a:t>
            </a:r>
            <a:r>
              <a:rPr lang="en-US" altLang="zh-CN" sz="2400" dirty="0">
                <a:solidFill>
                  <a:schemeClr val="folHlink"/>
                </a:solidFill>
                <a:latin typeface="宋体" pitchFamily="2" charset="-122"/>
              </a:rPr>
              <a:t> 1877</a:t>
            </a:r>
            <a:r>
              <a:rPr lang="zh-CN" altLang="en-US" sz="2400" dirty="0">
                <a:solidFill>
                  <a:schemeClr val="folHlink"/>
                </a:solidFill>
                <a:latin typeface="宋体" pitchFamily="2" charset="-122"/>
              </a:rPr>
              <a:t>年</a:t>
            </a:r>
            <a:r>
              <a:rPr lang="en-US" altLang="zh-CN" sz="2400" dirty="0">
                <a:solidFill>
                  <a:schemeClr val="folHlink"/>
                </a:solidFill>
                <a:latin typeface="宋体" pitchFamily="2" charset="-122"/>
              </a:rPr>
              <a:t>(</a:t>
            </a:r>
            <a:r>
              <a:rPr lang="zh-CN" altLang="en-US" sz="2400" dirty="0">
                <a:solidFill>
                  <a:schemeClr val="folHlink"/>
                </a:solidFill>
                <a:latin typeface="楷体_GB2312" pitchFamily="49" charset="-122"/>
                <a:ea typeface="楷体_GB2312" pitchFamily="49" charset="-122"/>
              </a:rPr>
              <a:t>吉布斯</a:t>
            </a:r>
            <a:r>
              <a:rPr lang="en-US" altLang="zh-CN" sz="2400" dirty="0">
                <a:solidFill>
                  <a:schemeClr val="folHlink"/>
                </a:solidFill>
                <a:latin typeface="宋体" pitchFamily="2" charset="-122"/>
              </a:rPr>
              <a:t>): </a:t>
            </a:r>
            <a:r>
              <a:rPr lang="zh-CN" altLang="en-US" sz="2400" dirty="0">
                <a:solidFill>
                  <a:schemeClr val="folHlink"/>
                </a:solidFill>
                <a:latin typeface="宋体" pitchFamily="2" charset="-122"/>
              </a:rPr>
              <a:t>建立了划时代的热力学理论，其中也包括表面热力学。</a:t>
            </a:r>
          </a:p>
          <a:p>
            <a:pPr algn="l"/>
            <a:r>
              <a:rPr lang="en-US" altLang="zh-CN" sz="2400" dirty="0">
                <a:solidFill>
                  <a:schemeClr val="folHlink"/>
                </a:solidFill>
                <a:latin typeface="宋体" pitchFamily="2" charset="-122"/>
                <a:sym typeface="Wingdings 2" pitchFamily="18" charset="2"/>
              </a:rPr>
              <a:t></a:t>
            </a:r>
            <a:r>
              <a:rPr lang="en-US" altLang="zh-CN" sz="2400" dirty="0">
                <a:solidFill>
                  <a:schemeClr val="folHlink"/>
                </a:solidFill>
                <a:latin typeface="宋体" pitchFamily="2" charset="-122"/>
              </a:rPr>
              <a:t> 1900</a:t>
            </a:r>
            <a:r>
              <a:rPr lang="zh-CN" altLang="en-US" sz="2400" dirty="0">
                <a:solidFill>
                  <a:schemeClr val="folHlink"/>
                </a:solidFill>
                <a:latin typeface="宋体" pitchFamily="2" charset="-122"/>
              </a:rPr>
              <a:t>年</a:t>
            </a:r>
            <a:r>
              <a:rPr lang="en-US" altLang="zh-CN" sz="2400" dirty="0">
                <a:solidFill>
                  <a:schemeClr val="folHlink"/>
                </a:solidFill>
                <a:latin typeface="宋体" pitchFamily="2" charset="-122"/>
              </a:rPr>
              <a:t>(</a:t>
            </a:r>
            <a:r>
              <a:rPr lang="zh-CN" altLang="en-US" sz="2400" dirty="0">
                <a:solidFill>
                  <a:schemeClr val="folHlink"/>
                </a:solidFill>
                <a:latin typeface="楷体_GB2312" pitchFamily="49" charset="-122"/>
                <a:ea typeface="楷体_GB2312" pitchFamily="49" charset="-122"/>
              </a:rPr>
              <a:t>朗缪尔</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：化学吸附、吸附结构、粘附系数、金属的功函数、催化、分子薄膜等（</a:t>
            </a:r>
            <a:r>
              <a:rPr lang="en-US" altLang="zh-CN" sz="2400" dirty="0">
                <a:solidFill>
                  <a:schemeClr val="folHlink"/>
                </a:solidFill>
                <a:latin typeface="宋体" pitchFamily="2" charset="-122"/>
              </a:rPr>
              <a:t>1932</a:t>
            </a:r>
            <a:r>
              <a:rPr lang="zh-CN" altLang="en-US" sz="2400" dirty="0">
                <a:solidFill>
                  <a:schemeClr val="folHlink"/>
                </a:solidFill>
                <a:latin typeface="宋体" pitchFamily="2" charset="-122"/>
              </a:rPr>
              <a:t>年获诺贝尔奖）。</a:t>
            </a:r>
          </a:p>
          <a:p>
            <a:pPr algn="l"/>
            <a:r>
              <a:rPr lang="en-US" altLang="zh-CN" sz="2400" dirty="0">
                <a:solidFill>
                  <a:schemeClr val="folHlink"/>
                </a:solidFill>
                <a:latin typeface="宋体" pitchFamily="2" charset="-122"/>
                <a:sym typeface="Wingdings 2" pitchFamily="18" charset="2"/>
              </a:rPr>
              <a:t></a:t>
            </a:r>
            <a:r>
              <a:rPr lang="en-US" altLang="zh-CN" sz="2400" dirty="0">
                <a:solidFill>
                  <a:schemeClr val="folHlink"/>
                </a:solidFill>
                <a:latin typeface="宋体" pitchFamily="2" charset="-122"/>
              </a:rPr>
              <a:t> 1905</a:t>
            </a:r>
            <a:r>
              <a:rPr lang="zh-CN" altLang="en-US" sz="2400" dirty="0">
                <a:solidFill>
                  <a:schemeClr val="folHlink"/>
                </a:solidFill>
                <a:latin typeface="宋体" pitchFamily="2" charset="-122"/>
              </a:rPr>
              <a:t>年</a:t>
            </a:r>
            <a:r>
              <a:rPr lang="en-US" altLang="zh-CN" sz="2400" dirty="0">
                <a:solidFill>
                  <a:schemeClr val="folHlink"/>
                </a:solidFill>
                <a:latin typeface="宋体" pitchFamily="2" charset="-122"/>
              </a:rPr>
              <a:t>(</a:t>
            </a:r>
            <a:r>
              <a:rPr lang="zh-CN" altLang="en-US" sz="2400" dirty="0">
                <a:solidFill>
                  <a:schemeClr val="folHlink"/>
                </a:solidFill>
                <a:latin typeface="楷体_GB2312" pitchFamily="49" charset="-122"/>
                <a:ea typeface="楷体_GB2312" pitchFamily="49" charset="-122"/>
              </a:rPr>
              <a:t>爱因斯坦</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：光电效应理论（</a:t>
            </a:r>
            <a:r>
              <a:rPr lang="en-US" altLang="zh-CN" sz="2400" dirty="0">
                <a:solidFill>
                  <a:schemeClr val="folHlink"/>
                </a:solidFill>
                <a:latin typeface="宋体" pitchFamily="2" charset="-122"/>
              </a:rPr>
              <a:t>1921</a:t>
            </a:r>
            <a:r>
              <a:rPr lang="zh-CN" altLang="en-US" sz="2400" dirty="0">
                <a:solidFill>
                  <a:schemeClr val="folHlink"/>
                </a:solidFill>
                <a:latin typeface="宋体" pitchFamily="2" charset="-122"/>
              </a:rPr>
              <a:t>年获诺贝尔奖</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 。</a:t>
            </a:r>
          </a:p>
          <a:p>
            <a:pPr algn="l"/>
            <a:r>
              <a:rPr lang="en-US" altLang="zh-CN" sz="2400" dirty="0">
                <a:solidFill>
                  <a:schemeClr val="folHlink"/>
                </a:solidFill>
                <a:latin typeface="宋体" pitchFamily="2" charset="-122"/>
                <a:sym typeface="Wingdings 2" pitchFamily="18" charset="2"/>
              </a:rPr>
              <a:t></a:t>
            </a:r>
            <a:r>
              <a:rPr lang="en-US" altLang="zh-CN" sz="2400" dirty="0">
                <a:solidFill>
                  <a:schemeClr val="folHlink"/>
                </a:solidFill>
                <a:latin typeface="宋体" pitchFamily="2" charset="-122"/>
              </a:rPr>
              <a:t> 1930</a:t>
            </a:r>
            <a:r>
              <a:rPr lang="zh-CN" altLang="en-US" sz="2400" dirty="0">
                <a:solidFill>
                  <a:schemeClr val="folHlink"/>
                </a:solidFill>
                <a:latin typeface="宋体" pitchFamily="2" charset="-122"/>
              </a:rPr>
              <a:t>年代</a:t>
            </a:r>
            <a:r>
              <a:rPr lang="en-US" altLang="zh-CN" sz="2400" dirty="0">
                <a:solidFill>
                  <a:schemeClr val="folHlink"/>
                </a:solidFill>
                <a:latin typeface="宋体" pitchFamily="2" charset="-122"/>
              </a:rPr>
              <a:t>(</a:t>
            </a:r>
            <a:r>
              <a:rPr lang="zh-CN" altLang="en-US" sz="2400" dirty="0">
                <a:solidFill>
                  <a:schemeClr val="folHlink"/>
                </a:solidFill>
                <a:latin typeface="楷体_GB2312" pitchFamily="49" charset="-122"/>
                <a:ea typeface="楷体_GB2312" pitchFamily="49" charset="-122"/>
              </a:rPr>
              <a:t>概念和理论</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：表面电子态</a:t>
            </a:r>
            <a:r>
              <a:rPr lang="en-US" altLang="zh-CN" sz="2400" dirty="0">
                <a:solidFill>
                  <a:schemeClr val="folHlink"/>
                </a:solidFill>
                <a:latin typeface="宋体" pitchFamily="2" charset="-122"/>
              </a:rPr>
              <a:t>(</a:t>
            </a:r>
            <a:r>
              <a:rPr lang="en-US" altLang="zh-CN" sz="2400" dirty="0" err="1">
                <a:solidFill>
                  <a:schemeClr val="folHlink"/>
                </a:solidFill>
                <a:latin typeface="宋体" pitchFamily="2" charset="-122"/>
              </a:rPr>
              <a:t>Tamm,Shockley</a:t>
            </a:r>
            <a:r>
              <a:rPr lang="zh-CN" altLang="en-US" sz="2400" dirty="0">
                <a:solidFill>
                  <a:schemeClr val="folHlink"/>
                </a:solidFill>
                <a:latin typeface="宋体" pitchFamily="2" charset="-122"/>
              </a:rPr>
              <a:t>等</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、物理吸附和化学吸附</a:t>
            </a:r>
            <a:r>
              <a:rPr lang="en-US" altLang="zh-CN" sz="2400" dirty="0">
                <a:solidFill>
                  <a:schemeClr val="folHlink"/>
                </a:solidFill>
                <a:latin typeface="宋体" pitchFamily="2" charset="-122"/>
              </a:rPr>
              <a:t>(Lennard-Jones</a:t>
            </a:r>
            <a:r>
              <a:rPr lang="zh-CN" altLang="en-US" sz="2400" dirty="0">
                <a:solidFill>
                  <a:schemeClr val="folHlink"/>
                </a:solidFill>
                <a:latin typeface="宋体" pitchFamily="2" charset="-122"/>
              </a:rPr>
              <a:t>等</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、金属</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半导体界面理论</a:t>
            </a:r>
            <a:r>
              <a:rPr lang="en-US" altLang="zh-CN" sz="2400" dirty="0">
                <a:solidFill>
                  <a:schemeClr val="folHlink"/>
                </a:solidFill>
                <a:latin typeface="宋体" pitchFamily="2" charset="-122"/>
              </a:rPr>
              <a:t>(</a:t>
            </a:r>
            <a:r>
              <a:rPr lang="en-US" altLang="zh-CN" sz="2400" dirty="0" err="1">
                <a:solidFill>
                  <a:schemeClr val="folHlink"/>
                </a:solidFill>
                <a:latin typeface="宋体" pitchFamily="2" charset="-122"/>
              </a:rPr>
              <a:t>Bardeen,Schottky,Mott</a:t>
            </a:r>
            <a:r>
              <a:rPr lang="zh-CN" altLang="en-US" sz="2400" dirty="0">
                <a:solidFill>
                  <a:schemeClr val="folHlink"/>
                </a:solidFill>
                <a:latin typeface="宋体" pitchFamily="2" charset="-122"/>
              </a:rPr>
              <a:t>等</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a:t>
            </a:r>
          </a:p>
          <a:p>
            <a:pPr algn="l"/>
            <a:endParaRPr lang="zh-CN" altLang="en-US" sz="2400" dirty="0">
              <a:latin typeface="宋体" pitchFamily="2" charset="-122"/>
            </a:endParaRPr>
          </a:p>
          <a:p>
            <a:pPr algn="l"/>
            <a:endParaRPr lang="zh-CN" altLang="en-US" sz="2400" dirty="0">
              <a:latin typeface="黑体" pitchFamily="49" charset="-122"/>
              <a:ea typeface="黑体" pitchFamily="49" charset="-122"/>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626" name="Rectangle 4"/>
          <p:cNvSpPr>
            <a:spLocks noChangeArrowheads="1"/>
          </p:cNvSpPr>
          <p:nvPr/>
        </p:nvSpPr>
        <p:spPr bwMode="auto">
          <a:xfrm>
            <a:off x="0" y="0"/>
            <a:ext cx="8459788" cy="4610100"/>
          </a:xfrm>
          <a:prstGeom prst="rect">
            <a:avLst/>
          </a:prstGeom>
          <a:noFill/>
          <a:ln w="9525">
            <a:noFill/>
            <a:miter lim="800000"/>
            <a:headEnd/>
            <a:tailEnd/>
          </a:ln>
        </p:spPr>
        <p:txBody>
          <a:bodyPr>
            <a:spAutoFit/>
          </a:bodyPr>
          <a:lstStyle/>
          <a:p>
            <a:r>
              <a:rPr lang="en-US" altLang="zh-CN" sz="2400" b="1" i="1">
                <a:solidFill>
                  <a:schemeClr val="bg1"/>
                </a:solidFill>
              </a:rPr>
              <a:t>Nobel Prize in Chemistry for 2007 </a:t>
            </a:r>
            <a:r>
              <a:rPr lang="en-US" altLang="zh-CN" sz="2400" i="1">
                <a:solidFill>
                  <a:schemeClr val="bg1"/>
                </a:solidFill>
              </a:rPr>
              <a:t>:</a:t>
            </a:r>
          </a:p>
          <a:p>
            <a:endParaRPr lang="en-US" altLang="zh-CN" sz="2400" i="1">
              <a:solidFill>
                <a:schemeClr val="bg1"/>
              </a:solidFill>
            </a:endParaRPr>
          </a:p>
          <a:p>
            <a:endParaRPr lang="en-US" altLang="zh-CN" sz="2400" i="1">
              <a:solidFill>
                <a:schemeClr val="bg1"/>
              </a:solidFill>
            </a:endParaRPr>
          </a:p>
          <a:p>
            <a:r>
              <a:rPr lang="en-US" altLang="zh-CN" sz="1600" i="1">
                <a:solidFill>
                  <a:srgbClr val="0099FF"/>
                </a:solidFill>
              </a:rPr>
              <a:t>"for his studies of chemical processes on solid surfaces".</a:t>
            </a:r>
          </a:p>
          <a:p>
            <a:r>
              <a:rPr lang="en-US" altLang="zh-CN" sz="1600" b="1"/>
              <a:t>Gerhard Ertl</a:t>
            </a:r>
            <a:r>
              <a:rPr lang="en-US" altLang="zh-CN" sz="1600"/>
              <a:t>, b. 1936, http://w3.rz-berlin.mpg.de/pc/PCarchive2.html</a:t>
            </a:r>
          </a:p>
          <a:p>
            <a:r>
              <a:rPr lang="en-US" altLang="zh-CN" sz="1600"/>
              <a:t>Fritz-Haber-Institut der Max-Planck-Gesellschaft,</a:t>
            </a:r>
          </a:p>
          <a:p>
            <a:r>
              <a:rPr lang="en-US" altLang="zh-CN" sz="1600"/>
              <a:t>Berlin, Germany</a:t>
            </a:r>
          </a:p>
          <a:p>
            <a:r>
              <a:rPr lang="en-US" altLang="zh-CN" sz="1600" b="1"/>
              <a:t>Modern surface chemistry – fuel cells, artificial fertilizers and clean exhaust</a:t>
            </a:r>
          </a:p>
          <a:p>
            <a:r>
              <a:rPr lang="en-US" altLang="zh-CN" sz="1600"/>
              <a:t>The Nobel Prize in Chemistry for 2007 is awarded for groundbreaking studies in</a:t>
            </a:r>
          </a:p>
          <a:p>
            <a:r>
              <a:rPr lang="en-US" altLang="zh-CN" sz="1600"/>
              <a:t>surface chemistry. This science is important for the chemical industry and can help</a:t>
            </a:r>
          </a:p>
          <a:p>
            <a:r>
              <a:rPr lang="en-US" altLang="zh-CN" sz="1600"/>
              <a:t>us to understand such varied processes as why iron rusts, how fuel cells function</a:t>
            </a:r>
          </a:p>
          <a:p>
            <a:r>
              <a:rPr lang="en-US" altLang="zh-CN" sz="1600"/>
              <a:t>and how the catalysts in our cars work. Chemical reactions on catalytic surfaces</a:t>
            </a:r>
          </a:p>
          <a:p>
            <a:r>
              <a:rPr lang="en-US" altLang="zh-CN" sz="1600"/>
              <a:t>play a vital role in many industrial operations, such as the production of artificial</a:t>
            </a:r>
          </a:p>
          <a:p>
            <a:r>
              <a:rPr lang="en-US" altLang="zh-CN" sz="1600"/>
              <a:t>fertilizers. Surface chemistry can even explain the destruction of the ozone layer,</a:t>
            </a:r>
          </a:p>
          <a:p>
            <a:r>
              <a:rPr lang="en-US" altLang="zh-CN" sz="1600"/>
              <a:t>as vital steps in the reaction actually take place on the surfaces of small crystals of</a:t>
            </a:r>
          </a:p>
          <a:p>
            <a:r>
              <a:rPr lang="en-US" altLang="zh-CN" sz="1600"/>
              <a:t>ice in the stratosphere. The semiconductor industry is yet another area that</a:t>
            </a:r>
          </a:p>
          <a:p>
            <a:r>
              <a:rPr lang="en-US" altLang="zh-CN" sz="1600"/>
              <a:t>depends on knowledge of surface chemistry.</a:t>
            </a:r>
          </a:p>
        </p:txBody>
      </p:sp>
      <p:pic>
        <p:nvPicPr>
          <p:cNvPr id="26627" name="Picture 5"/>
          <p:cNvPicPr>
            <a:picLocks noChangeAspect="1" noChangeArrowheads="1"/>
          </p:cNvPicPr>
          <p:nvPr/>
        </p:nvPicPr>
        <p:blipFill>
          <a:blip r:embed="rId2"/>
          <a:srcRect/>
          <a:stretch>
            <a:fillRect/>
          </a:stretch>
        </p:blipFill>
        <p:spPr bwMode="auto">
          <a:xfrm>
            <a:off x="6804025" y="4508500"/>
            <a:ext cx="1498600" cy="2060575"/>
          </a:xfrm>
          <a:prstGeom prst="rect">
            <a:avLst/>
          </a:prstGeom>
          <a:noFill/>
          <a:ln w="9525">
            <a:noFill/>
            <a:miter lim="800000"/>
            <a:headEnd/>
            <a:tailEnd/>
          </a:ln>
        </p:spPr>
      </p:pic>
      <p:sp>
        <p:nvSpPr>
          <p:cNvPr id="26628" name="Line 6"/>
          <p:cNvSpPr>
            <a:spLocks noChangeShapeType="1"/>
          </p:cNvSpPr>
          <p:nvPr/>
        </p:nvSpPr>
        <p:spPr bwMode="auto">
          <a:xfrm>
            <a:off x="4067175" y="3357563"/>
            <a:ext cx="3457575" cy="0"/>
          </a:xfrm>
          <a:prstGeom prst="line">
            <a:avLst/>
          </a:prstGeom>
          <a:noFill/>
          <a:ln w="28575">
            <a:solidFill>
              <a:srgbClr val="FF9966"/>
            </a:solidFill>
            <a:round/>
            <a:headEnd/>
            <a:tailEnd/>
          </a:ln>
        </p:spPr>
        <p:txBody>
          <a:bodyPr wrap="none" anchor="ctr"/>
          <a:lstStyle/>
          <a:p>
            <a:endParaRPr lang="zh-CN" altLang="en-US"/>
          </a:p>
        </p:txBody>
      </p:sp>
      <p:sp>
        <p:nvSpPr>
          <p:cNvPr id="26629" name="Line 7"/>
          <p:cNvSpPr>
            <a:spLocks noChangeShapeType="1"/>
          </p:cNvSpPr>
          <p:nvPr/>
        </p:nvSpPr>
        <p:spPr bwMode="auto">
          <a:xfrm>
            <a:off x="900113" y="3573463"/>
            <a:ext cx="3457575" cy="0"/>
          </a:xfrm>
          <a:prstGeom prst="line">
            <a:avLst/>
          </a:prstGeom>
          <a:noFill/>
          <a:ln w="28575">
            <a:solidFill>
              <a:srgbClr val="FF9966"/>
            </a:solidFill>
            <a:round/>
            <a:headEnd/>
            <a:tailEnd/>
          </a:ln>
        </p:spPr>
        <p:txBody>
          <a:bodyPr wrap="none" anchor="ctr"/>
          <a:lstStyle/>
          <a:p>
            <a:endParaRPr lang="zh-CN"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650" name="Text Box 2"/>
          <p:cNvSpPr txBox="1">
            <a:spLocks noChangeArrowheads="1"/>
          </p:cNvSpPr>
          <p:nvPr/>
        </p:nvSpPr>
        <p:spPr bwMode="auto">
          <a:xfrm>
            <a:off x="2720975" y="112713"/>
            <a:ext cx="3435350" cy="579437"/>
          </a:xfrm>
          <a:prstGeom prst="rect">
            <a:avLst/>
          </a:prstGeom>
          <a:noFill/>
          <a:ln w="9525">
            <a:noFill/>
            <a:miter lim="800000"/>
            <a:headEnd/>
            <a:tailEnd/>
          </a:ln>
        </p:spPr>
        <p:txBody>
          <a:bodyPr wrap="none">
            <a:spAutoFit/>
          </a:bodyPr>
          <a:lstStyle/>
          <a:p>
            <a:r>
              <a:rPr lang="zh-CN" altLang="en-US" sz="3200" b="1">
                <a:solidFill>
                  <a:srgbClr val="000066"/>
                </a:solidFill>
              </a:rPr>
              <a:t>表面科学的发展史</a:t>
            </a:r>
          </a:p>
        </p:txBody>
      </p:sp>
      <p:sp>
        <p:nvSpPr>
          <p:cNvPr id="27651" name="Text Box 3"/>
          <p:cNvSpPr txBox="1">
            <a:spLocks noChangeArrowheads="1"/>
          </p:cNvSpPr>
          <p:nvPr/>
        </p:nvSpPr>
        <p:spPr bwMode="auto">
          <a:xfrm>
            <a:off x="611188" y="765175"/>
            <a:ext cx="7921625" cy="5755422"/>
          </a:xfrm>
          <a:prstGeom prst="rect">
            <a:avLst/>
          </a:prstGeom>
          <a:noFill/>
          <a:ln w="9525">
            <a:noFill/>
            <a:miter lim="800000"/>
            <a:headEnd/>
            <a:tailEnd/>
          </a:ln>
        </p:spPr>
        <p:txBody>
          <a:bodyPr>
            <a:spAutoFit/>
          </a:bodyPr>
          <a:lstStyle/>
          <a:p>
            <a:pPr algn="l"/>
            <a:r>
              <a:rPr lang="zh-CN" altLang="en-US" sz="2800" u="sng" dirty="0">
                <a:solidFill>
                  <a:srgbClr val="FF3300"/>
                </a:solidFill>
                <a:latin typeface="黑体" pitchFamily="49" charset="-122"/>
                <a:ea typeface="黑体" pitchFamily="49" charset="-122"/>
              </a:rPr>
              <a:t>早期表面科学</a:t>
            </a:r>
            <a:r>
              <a:rPr lang="zh-CN" altLang="en-US" sz="2800" dirty="0">
                <a:solidFill>
                  <a:srgbClr val="FF3300"/>
                </a:solidFill>
                <a:latin typeface="黑体" pitchFamily="49" charset="-122"/>
                <a:ea typeface="黑体" pitchFamily="49" charset="-122"/>
              </a:rPr>
              <a:t>：</a:t>
            </a:r>
            <a:r>
              <a:rPr lang="zh-CN" altLang="en-US" sz="2800" b="1" dirty="0">
                <a:solidFill>
                  <a:srgbClr val="000066"/>
                </a:solidFill>
                <a:latin typeface="楷体_GB2312" pitchFamily="49" charset="-122"/>
                <a:ea typeface="楷体_GB2312" pitchFamily="49" charset="-122"/>
              </a:rPr>
              <a:t>概念建立</a:t>
            </a:r>
            <a:r>
              <a:rPr lang="zh-CN" altLang="en-US" sz="2800" dirty="0">
                <a:solidFill>
                  <a:srgbClr val="000066"/>
                </a:solidFill>
                <a:latin typeface="黑体" pitchFamily="49" charset="-122"/>
                <a:ea typeface="黑体" pitchFamily="49" charset="-122"/>
              </a:rPr>
              <a:t>（</a:t>
            </a:r>
            <a:r>
              <a:rPr lang="en-US" altLang="zh-CN" sz="2800" dirty="0">
                <a:solidFill>
                  <a:srgbClr val="000066"/>
                </a:solidFill>
                <a:latin typeface="黑体" pitchFamily="49" charset="-122"/>
                <a:ea typeface="黑体" pitchFamily="49" charset="-122"/>
              </a:rPr>
              <a:t>---1960</a:t>
            </a:r>
            <a:r>
              <a:rPr lang="zh-CN" altLang="en-US" sz="2800" dirty="0">
                <a:solidFill>
                  <a:srgbClr val="000066"/>
                </a:solidFill>
                <a:latin typeface="黑体" pitchFamily="49" charset="-122"/>
                <a:ea typeface="黑体" pitchFamily="49" charset="-122"/>
              </a:rPr>
              <a:t>年）</a:t>
            </a:r>
          </a:p>
          <a:p>
            <a:pPr algn="l"/>
            <a:endParaRPr lang="zh-CN" altLang="en-US" sz="2800" u="sng" dirty="0">
              <a:solidFill>
                <a:srgbClr val="FF3300"/>
              </a:solidFill>
              <a:latin typeface="黑体" pitchFamily="49" charset="-122"/>
              <a:ea typeface="黑体" pitchFamily="49" charset="-122"/>
            </a:endParaRPr>
          </a:p>
          <a:p>
            <a:pPr algn="l"/>
            <a:r>
              <a:rPr lang="en-US" altLang="zh-CN" dirty="0">
                <a:solidFill>
                  <a:schemeClr val="folHlink"/>
                </a:solidFill>
                <a:latin typeface="宋体" pitchFamily="2" charset="-122"/>
                <a:sym typeface="Wingdings 2" pitchFamily="18" charset="2"/>
              </a:rPr>
              <a:t></a:t>
            </a:r>
            <a:r>
              <a:rPr lang="en-US" altLang="zh-CN" sz="2400" dirty="0">
                <a:solidFill>
                  <a:schemeClr val="folHlink"/>
                </a:solidFill>
                <a:latin typeface="宋体" pitchFamily="2" charset="-122"/>
                <a:sym typeface="Wingdings 2" pitchFamily="18" charset="2"/>
              </a:rPr>
              <a:t> </a:t>
            </a:r>
            <a:r>
              <a:rPr lang="en-US" altLang="zh-CN" sz="2400" dirty="0">
                <a:solidFill>
                  <a:schemeClr val="folHlink"/>
                </a:solidFill>
                <a:latin typeface="宋体" pitchFamily="2" charset="-122"/>
              </a:rPr>
              <a:t>1833</a:t>
            </a:r>
            <a:r>
              <a:rPr lang="zh-CN" altLang="en-US" sz="2400" dirty="0">
                <a:solidFill>
                  <a:schemeClr val="folHlink"/>
                </a:solidFill>
                <a:latin typeface="宋体" pitchFamily="2" charset="-122"/>
              </a:rPr>
              <a:t>年</a:t>
            </a:r>
            <a:r>
              <a:rPr lang="en-US" altLang="zh-CN" sz="2400" dirty="0">
                <a:solidFill>
                  <a:schemeClr val="folHlink"/>
                </a:solidFill>
                <a:latin typeface="宋体" pitchFamily="2" charset="-122"/>
              </a:rPr>
              <a:t>(</a:t>
            </a:r>
            <a:r>
              <a:rPr lang="zh-CN" altLang="en-US" sz="2400" dirty="0">
                <a:solidFill>
                  <a:schemeClr val="folHlink"/>
                </a:solidFill>
                <a:latin typeface="楷体_GB2312" pitchFamily="49" charset="-122"/>
                <a:ea typeface="楷体_GB2312" pitchFamily="49" charset="-122"/>
              </a:rPr>
              <a:t>迈克尔</a:t>
            </a:r>
            <a:r>
              <a:rPr lang="en-US" altLang="zh-CN" sz="2400" dirty="0">
                <a:solidFill>
                  <a:schemeClr val="folHlink"/>
                </a:solidFill>
                <a:latin typeface="楷体_GB2312" pitchFamily="49" charset="-122"/>
                <a:ea typeface="楷体_GB2312" pitchFamily="49" charset="-122"/>
              </a:rPr>
              <a:t>.</a:t>
            </a:r>
            <a:r>
              <a:rPr lang="zh-CN" altLang="en-US" sz="2400" dirty="0">
                <a:solidFill>
                  <a:schemeClr val="folHlink"/>
                </a:solidFill>
                <a:latin typeface="楷体_GB2312" pitchFamily="49" charset="-122"/>
                <a:ea typeface="楷体_GB2312" pitchFamily="49" charset="-122"/>
              </a:rPr>
              <a:t>法拉第</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a:t>
            </a:r>
            <a:r>
              <a:rPr lang="en-US" altLang="zh-CN" sz="2400" dirty="0">
                <a:solidFill>
                  <a:schemeClr val="folHlink"/>
                </a:solidFill>
                <a:latin typeface="宋体" pitchFamily="2" charset="-122"/>
              </a:rPr>
              <a:t>Pt</a:t>
            </a:r>
            <a:r>
              <a:rPr lang="zh-CN" altLang="en-US" sz="2400" dirty="0">
                <a:solidFill>
                  <a:schemeClr val="folHlink"/>
                </a:solidFill>
                <a:latin typeface="宋体" pitchFamily="2" charset="-122"/>
              </a:rPr>
              <a:t>促进</a:t>
            </a:r>
            <a:r>
              <a:rPr lang="en-US" altLang="zh-CN" sz="2400" dirty="0">
                <a:solidFill>
                  <a:schemeClr val="folHlink"/>
                </a:solidFill>
                <a:latin typeface="宋体" pitchFamily="2" charset="-122"/>
              </a:rPr>
              <a:t>H</a:t>
            </a:r>
            <a:r>
              <a:rPr lang="zh-CN" altLang="en-US" sz="2400" dirty="0">
                <a:solidFill>
                  <a:schemeClr val="folHlink"/>
                </a:solidFill>
                <a:latin typeface="宋体" pitchFamily="2" charset="-122"/>
              </a:rPr>
              <a:t>和</a:t>
            </a:r>
            <a:r>
              <a:rPr lang="en-US" altLang="zh-CN" sz="2400" dirty="0">
                <a:solidFill>
                  <a:schemeClr val="folHlink"/>
                </a:solidFill>
                <a:latin typeface="宋体" pitchFamily="2" charset="-122"/>
              </a:rPr>
              <a:t>O</a:t>
            </a:r>
            <a:r>
              <a:rPr lang="zh-CN" altLang="en-US" sz="2400" dirty="0">
                <a:solidFill>
                  <a:schemeClr val="folHlink"/>
                </a:solidFill>
                <a:latin typeface="宋体" pitchFamily="2" charset="-122"/>
              </a:rPr>
              <a:t>在低于燃点的反 应－最早的催化理论，沿用至今。</a:t>
            </a:r>
          </a:p>
          <a:p>
            <a:pPr algn="l"/>
            <a:r>
              <a:rPr lang="en-US" altLang="zh-CN" sz="2400" b="1" dirty="0">
                <a:solidFill>
                  <a:schemeClr val="accent2"/>
                </a:solidFill>
                <a:latin typeface="宋体" pitchFamily="2" charset="-122"/>
                <a:sym typeface="Wingdings 2" pitchFamily="18" charset="2"/>
              </a:rPr>
              <a:t></a:t>
            </a:r>
            <a:r>
              <a:rPr lang="en-US" altLang="zh-CN" sz="2400" b="1" dirty="0">
                <a:solidFill>
                  <a:schemeClr val="accent2"/>
                </a:solidFill>
                <a:latin typeface="宋体" pitchFamily="2" charset="-122"/>
              </a:rPr>
              <a:t> 1877</a:t>
            </a:r>
            <a:r>
              <a:rPr lang="zh-CN" altLang="en-US" sz="2400" b="1" dirty="0">
                <a:solidFill>
                  <a:schemeClr val="accent2"/>
                </a:solidFill>
                <a:latin typeface="宋体" pitchFamily="2" charset="-122"/>
              </a:rPr>
              <a:t>年</a:t>
            </a:r>
            <a:r>
              <a:rPr lang="en-US" altLang="zh-CN" sz="2400" b="1" dirty="0">
                <a:solidFill>
                  <a:schemeClr val="accent2"/>
                </a:solidFill>
                <a:latin typeface="宋体" pitchFamily="2" charset="-122"/>
              </a:rPr>
              <a:t>(</a:t>
            </a:r>
            <a:r>
              <a:rPr lang="zh-CN" altLang="en-US" sz="2400" b="1" dirty="0">
                <a:solidFill>
                  <a:schemeClr val="accent2"/>
                </a:solidFill>
                <a:latin typeface="楷体_GB2312" pitchFamily="49" charset="-122"/>
                <a:ea typeface="楷体_GB2312" pitchFamily="49" charset="-122"/>
              </a:rPr>
              <a:t>吉布斯</a:t>
            </a:r>
            <a:r>
              <a:rPr lang="en-US" altLang="zh-CN" sz="2400" b="1" dirty="0">
                <a:solidFill>
                  <a:schemeClr val="accent2"/>
                </a:solidFill>
                <a:latin typeface="宋体" pitchFamily="2" charset="-122"/>
              </a:rPr>
              <a:t>): </a:t>
            </a:r>
            <a:r>
              <a:rPr lang="zh-CN" altLang="en-US" sz="2400" b="1" dirty="0">
                <a:solidFill>
                  <a:schemeClr val="accent2"/>
                </a:solidFill>
                <a:latin typeface="宋体" pitchFamily="2" charset="-122"/>
              </a:rPr>
              <a:t>建立了划时代的热力学理论，其中也包括表面热力学。</a:t>
            </a:r>
            <a:endParaRPr lang="en-US" altLang="zh-CN" sz="2400" b="1" dirty="0">
              <a:solidFill>
                <a:schemeClr val="accent2"/>
              </a:solidFill>
              <a:latin typeface="宋体" pitchFamily="2" charset="-122"/>
            </a:endParaRPr>
          </a:p>
          <a:p>
            <a:pPr algn="l"/>
            <a:r>
              <a:rPr lang="en-US" altLang="zh-CN" sz="2400" dirty="0">
                <a:solidFill>
                  <a:schemeClr val="folHlink"/>
                </a:solidFill>
                <a:latin typeface="宋体" pitchFamily="2" charset="-122"/>
                <a:sym typeface="Wingdings 2" pitchFamily="18" charset="2"/>
              </a:rPr>
              <a:t></a:t>
            </a:r>
            <a:r>
              <a:rPr lang="en-US" altLang="zh-CN" sz="2400" dirty="0">
                <a:solidFill>
                  <a:schemeClr val="folHlink"/>
                </a:solidFill>
                <a:latin typeface="宋体" pitchFamily="2" charset="-122"/>
              </a:rPr>
              <a:t> 1900</a:t>
            </a:r>
            <a:r>
              <a:rPr lang="zh-CN" altLang="en-US" sz="2400" dirty="0">
                <a:solidFill>
                  <a:schemeClr val="folHlink"/>
                </a:solidFill>
                <a:latin typeface="宋体" pitchFamily="2" charset="-122"/>
              </a:rPr>
              <a:t>年</a:t>
            </a:r>
            <a:r>
              <a:rPr lang="en-US" altLang="zh-CN" sz="2400" dirty="0">
                <a:solidFill>
                  <a:schemeClr val="folHlink"/>
                </a:solidFill>
                <a:latin typeface="宋体" pitchFamily="2" charset="-122"/>
              </a:rPr>
              <a:t>(</a:t>
            </a:r>
            <a:r>
              <a:rPr lang="zh-CN" altLang="en-US" sz="2400" dirty="0">
                <a:solidFill>
                  <a:schemeClr val="folHlink"/>
                </a:solidFill>
                <a:latin typeface="楷体_GB2312" pitchFamily="49" charset="-122"/>
                <a:ea typeface="楷体_GB2312" pitchFamily="49" charset="-122"/>
              </a:rPr>
              <a:t>朗缪尔</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：化学吸附、吸附结构、粘附系数、金属的功函数、催化、分子薄膜等（</a:t>
            </a:r>
            <a:r>
              <a:rPr lang="en-US" altLang="zh-CN" sz="2400" dirty="0">
                <a:solidFill>
                  <a:schemeClr val="folHlink"/>
                </a:solidFill>
                <a:latin typeface="宋体" pitchFamily="2" charset="-122"/>
              </a:rPr>
              <a:t>1932</a:t>
            </a:r>
            <a:r>
              <a:rPr lang="zh-CN" altLang="en-US" sz="2400" dirty="0">
                <a:solidFill>
                  <a:schemeClr val="folHlink"/>
                </a:solidFill>
                <a:latin typeface="宋体" pitchFamily="2" charset="-122"/>
              </a:rPr>
              <a:t>年获诺贝尔奖）。</a:t>
            </a:r>
          </a:p>
          <a:p>
            <a:pPr algn="l"/>
            <a:r>
              <a:rPr lang="en-US" altLang="zh-CN" sz="2400" dirty="0">
                <a:solidFill>
                  <a:schemeClr val="folHlink"/>
                </a:solidFill>
                <a:latin typeface="宋体" pitchFamily="2" charset="-122"/>
                <a:sym typeface="Wingdings 2" pitchFamily="18" charset="2"/>
              </a:rPr>
              <a:t></a:t>
            </a:r>
            <a:r>
              <a:rPr lang="en-US" altLang="zh-CN" sz="2400" dirty="0">
                <a:solidFill>
                  <a:schemeClr val="folHlink"/>
                </a:solidFill>
                <a:latin typeface="宋体" pitchFamily="2" charset="-122"/>
              </a:rPr>
              <a:t> 1905</a:t>
            </a:r>
            <a:r>
              <a:rPr lang="zh-CN" altLang="en-US" sz="2400" dirty="0">
                <a:solidFill>
                  <a:schemeClr val="folHlink"/>
                </a:solidFill>
                <a:latin typeface="宋体" pitchFamily="2" charset="-122"/>
              </a:rPr>
              <a:t>年</a:t>
            </a:r>
            <a:r>
              <a:rPr lang="en-US" altLang="zh-CN" sz="2400" dirty="0">
                <a:solidFill>
                  <a:schemeClr val="folHlink"/>
                </a:solidFill>
                <a:latin typeface="宋体" pitchFamily="2" charset="-122"/>
              </a:rPr>
              <a:t>(</a:t>
            </a:r>
            <a:r>
              <a:rPr lang="zh-CN" altLang="en-US" sz="2400" dirty="0">
                <a:solidFill>
                  <a:schemeClr val="folHlink"/>
                </a:solidFill>
                <a:latin typeface="楷体_GB2312" pitchFamily="49" charset="-122"/>
                <a:ea typeface="楷体_GB2312" pitchFamily="49" charset="-122"/>
              </a:rPr>
              <a:t>爱因斯坦</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：光电效应理论（</a:t>
            </a:r>
            <a:r>
              <a:rPr lang="en-US" altLang="zh-CN" sz="2400" dirty="0">
                <a:solidFill>
                  <a:schemeClr val="folHlink"/>
                </a:solidFill>
                <a:latin typeface="宋体" pitchFamily="2" charset="-122"/>
              </a:rPr>
              <a:t>1921</a:t>
            </a:r>
            <a:r>
              <a:rPr lang="zh-CN" altLang="en-US" sz="2400" dirty="0">
                <a:solidFill>
                  <a:schemeClr val="folHlink"/>
                </a:solidFill>
                <a:latin typeface="宋体" pitchFamily="2" charset="-122"/>
              </a:rPr>
              <a:t>年获诺贝尔奖</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 。</a:t>
            </a:r>
          </a:p>
          <a:p>
            <a:pPr algn="l"/>
            <a:r>
              <a:rPr lang="en-US" altLang="zh-CN" sz="2400" dirty="0">
                <a:solidFill>
                  <a:schemeClr val="folHlink"/>
                </a:solidFill>
                <a:latin typeface="宋体" pitchFamily="2" charset="-122"/>
                <a:sym typeface="Wingdings 2" pitchFamily="18" charset="2"/>
              </a:rPr>
              <a:t></a:t>
            </a:r>
            <a:r>
              <a:rPr lang="en-US" altLang="zh-CN" sz="2400" dirty="0">
                <a:solidFill>
                  <a:schemeClr val="folHlink"/>
                </a:solidFill>
                <a:latin typeface="宋体" pitchFamily="2" charset="-122"/>
              </a:rPr>
              <a:t> 1930</a:t>
            </a:r>
            <a:r>
              <a:rPr lang="zh-CN" altLang="en-US" sz="2400" dirty="0">
                <a:solidFill>
                  <a:schemeClr val="folHlink"/>
                </a:solidFill>
                <a:latin typeface="宋体" pitchFamily="2" charset="-122"/>
              </a:rPr>
              <a:t>年代</a:t>
            </a:r>
            <a:r>
              <a:rPr lang="en-US" altLang="zh-CN" sz="2400" dirty="0">
                <a:solidFill>
                  <a:schemeClr val="folHlink"/>
                </a:solidFill>
                <a:latin typeface="宋体" pitchFamily="2" charset="-122"/>
              </a:rPr>
              <a:t>(</a:t>
            </a:r>
            <a:r>
              <a:rPr lang="zh-CN" altLang="en-US" sz="2400" dirty="0">
                <a:solidFill>
                  <a:schemeClr val="folHlink"/>
                </a:solidFill>
                <a:latin typeface="楷体_GB2312" pitchFamily="49" charset="-122"/>
                <a:ea typeface="楷体_GB2312" pitchFamily="49" charset="-122"/>
              </a:rPr>
              <a:t>概念和理论</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：表面电子态</a:t>
            </a:r>
            <a:r>
              <a:rPr lang="en-US" altLang="zh-CN" sz="2400" dirty="0">
                <a:solidFill>
                  <a:schemeClr val="folHlink"/>
                </a:solidFill>
                <a:latin typeface="宋体" pitchFamily="2" charset="-122"/>
              </a:rPr>
              <a:t>(</a:t>
            </a:r>
            <a:r>
              <a:rPr lang="en-US" altLang="zh-CN" sz="2400" dirty="0" err="1">
                <a:solidFill>
                  <a:schemeClr val="folHlink"/>
                </a:solidFill>
                <a:latin typeface="宋体" pitchFamily="2" charset="-122"/>
              </a:rPr>
              <a:t>Tamm,Shockley</a:t>
            </a:r>
            <a:r>
              <a:rPr lang="zh-CN" altLang="en-US" sz="2400" dirty="0">
                <a:solidFill>
                  <a:schemeClr val="folHlink"/>
                </a:solidFill>
                <a:latin typeface="宋体" pitchFamily="2" charset="-122"/>
              </a:rPr>
              <a:t>等</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、物理吸附和化学吸附</a:t>
            </a:r>
            <a:r>
              <a:rPr lang="en-US" altLang="zh-CN" sz="2400" dirty="0">
                <a:solidFill>
                  <a:schemeClr val="folHlink"/>
                </a:solidFill>
                <a:latin typeface="宋体" pitchFamily="2" charset="-122"/>
              </a:rPr>
              <a:t>(Lennard-Jones</a:t>
            </a:r>
            <a:r>
              <a:rPr lang="zh-CN" altLang="en-US" sz="2400" dirty="0">
                <a:solidFill>
                  <a:schemeClr val="folHlink"/>
                </a:solidFill>
                <a:latin typeface="宋体" pitchFamily="2" charset="-122"/>
              </a:rPr>
              <a:t>等</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、金属</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半导体界面理论</a:t>
            </a:r>
            <a:r>
              <a:rPr lang="en-US" altLang="zh-CN" sz="2400" dirty="0">
                <a:solidFill>
                  <a:schemeClr val="folHlink"/>
                </a:solidFill>
                <a:latin typeface="宋体" pitchFamily="2" charset="-122"/>
              </a:rPr>
              <a:t>(</a:t>
            </a:r>
            <a:r>
              <a:rPr lang="en-US" altLang="zh-CN" sz="2400" dirty="0" err="1">
                <a:solidFill>
                  <a:schemeClr val="folHlink"/>
                </a:solidFill>
                <a:latin typeface="宋体" pitchFamily="2" charset="-122"/>
              </a:rPr>
              <a:t>Bardeen,Schottky,Mott</a:t>
            </a:r>
            <a:r>
              <a:rPr lang="zh-CN" altLang="en-US" sz="2400" dirty="0">
                <a:solidFill>
                  <a:schemeClr val="folHlink"/>
                </a:solidFill>
                <a:latin typeface="宋体" pitchFamily="2" charset="-122"/>
              </a:rPr>
              <a:t>等</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a:t>
            </a:r>
          </a:p>
          <a:p>
            <a:pPr algn="l"/>
            <a:endParaRPr lang="zh-CN" altLang="en-US" sz="2400" dirty="0">
              <a:solidFill>
                <a:schemeClr val="folHlink"/>
              </a:solidFill>
              <a:latin typeface="宋体" pitchFamily="2" charset="-122"/>
            </a:endParaRPr>
          </a:p>
          <a:p>
            <a:pPr algn="l"/>
            <a:endParaRPr lang="zh-CN" altLang="en-US" sz="2400" dirty="0">
              <a:latin typeface="黑体" pitchFamily="49" charset="-122"/>
              <a:ea typeface="黑体" pitchFamily="49" charset="-122"/>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 Box 2"/>
          <p:cNvSpPr txBox="1">
            <a:spLocks noChangeArrowheads="1"/>
          </p:cNvSpPr>
          <p:nvPr/>
        </p:nvSpPr>
        <p:spPr bwMode="auto">
          <a:xfrm>
            <a:off x="2720975" y="112713"/>
            <a:ext cx="3435350" cy="579437"/>
          </a:xfrm>
          <a:prstGeom prst="rect">
            <a:avLst/>
          </a:prstGeom>
          <a:noFill/>
          <a:ln w="9525">
            <a:noFill/>
            <a:miter lim="800000"/>
            <a:headEnd/>
            <a:tailEnd/>
          </a:ln>
        </p:spPr>
        <p:txBody>
          <a:bodyPr wrap="none">
            <a:spAutoFit/>
          </a:bodyPr>
          <a:lstStyle/>
          <a:p>
            <a:r>
              <a:rPr lang="zh-CN" altLang="en-US" sz="3200" b="1">
                <a:solidFill>
                  <a:srgbClr val="000066"/>
                </a:solidFill>
              </a:rPr>
              <a:t>表面科学的发展史</a:t>
            </a:r>
          </a:p>
        </p:txBody>
      </p:sp>
      <p:sp>
        <p:nvSpPr>
          <p:cNvPr id="28675" name="Text Box 3"/>
          <p:cNvSpPr txBox="1">
            <a:spLocks noChangeArrowheads="1"/>
          </p:cNvSpPr>
          <p:nvPr/>
        </p:nvSpPr>
        <p:spPr bwMode="auto">
          <a:xfrm>
            <a:off x="611188" y="765175"/>
            <a:ext cx="7921625" cy="5755422"/>
          </a:xfrm>
          <a:prstGeom prst="rect">
            <a:avLst/>
          </a:prstGeom>
          <a:noFill/>
          <a:ln w="9525">
            <a:noFill/>
            <a:miter lim="800000"/>
            <a:headEnd/>
            <a:tailEnd/>
          </a:ln>
        </p:spPr>
        <p:txBody>
          <a:bodyPr>
            <a:spAutoFit/>
          </a:bodyPr>
          <a:lstStyle/>
          <a:p>
            <a:pPr algn="l"/>
            <a:r>
              <a:rPr lang="zh-CN" altLang="en-US" sz="2800" u="sng" dirty="0">
                <a:solidFill>
                  <a:srgbClr val="FF3300"/>
                </a:solidFill>
                <a:latin typeface="黑体" pitchFamily="49" charset="-122"/>
                <a:ea typeface="黑体" pitchFamily="49" charset="-122"/>
              </a:rPr>
              <a:t>早期表面科学</a:t>
            </a:r>
            <a:r>
              <a:rPr lang="zh-CN" altLang="en-US" sz="2800" dirty="0">
                <a:solidFill>
                  <a:srgbClr val="FF3300"/>
                </a:solidFill>
                <a:latin typeface="黑体" pitchFamily="49" charset="-122"/>
                <a:ea typeface="黑体" pitchFamily="49" charset="-122"/>
              </a:rPr>
              <a:t>：</a:t>
            </a:r>
            <a:r>
              <a:rPr lang="zh-CN" altLang="en-US" sz="2800" b="1" dirty="0">
                <a:solidFill>
                  <a:srgbClr val="000066"/>
                </a:solidFill>
                <a:latin typeface="楷体_GB2312" pitchFamily="49" charset="-122"/>
                <a:ea typeface="楷体_GB2312" pitchFamily="49" charset="-122"/>
              </a:rPr>
              <a:t>概念建立</a:t>
            </a:r>
            <a:r>
              <a:rPr lang="zh-CN" altLang="en-US" sz="2800" dirty="0">
                <a:solidFill>
                  <a:srgbClr val="000066"/>
                </a:solidFill>
                <a:latin typeface="黑体" pitchFamily="49" charset="-122"/>
                <a:ea typeface="黑体" pitchFamily="49" charset="-122"/>
              </a:rPr>
              <a:t>（</a:t>
            </a:r>
            <a:r>
              <a:rPr lang="en-US" altLang="zh-CN" sz="2800" dirty="0">
                <a:solidFill>
                  <a:srgbClr val="000066"/>
                </a:solidFill>
                <a:latin typeface="黑体" pitchFamily="49" charset="-122"/>
                <a:ea typeface="黑体" pitchFamily="49" charset="-122"/>
              </a:rPr>
              <a:t>---1960</a:t>
            </a:r>
            <a:r>
              <a:rPr lang="zh-CN" altLang="en-US" sz="2800" dirty="0">
                <a:solidFill>
                  <a:srgbClr val="000066"/>
                </a:solidFill>
                <a:latin typeface="黑体" pitchFamily="49" charset="-122"/>
                <a:ea typeface="黑体" pitchFamily="49" charset="-122"/>
              </a:rPr>
              <a:t>年）</a:t>
            </a:r>
          </a:p>
          <a:p>
            <a:pPr algn="l"/>
            <a:endParaRPr lang="zh-CN" altLang="en-US" sz="2800" u="sng" dirty="0">
              <a:solidFill>
                <a:srgbClr val="FF3300"/>
              </a:solidFill>
              <a:latin typeface="黑体" pitchFamily="49" charset="-122"/>
              <a:ea typeface="黑体" pitchFamily="49" charset="-122"/>
            </a:endParaRPr>
          </a:p>
          <a:p>
            <a:pPr algn="l"/>
            <a:r>
              <a:rPr lang="en-US" altLang="zh-CN" dirty="0">
                <a:solidFill>
                  <a:schemeClr val="folHlink"/>
                </a:solidFill>
                <a:latin typeface="宋体" pitchFamily="2" charset="-122"/>
                <a:sym typeface="Wingdings 2" pitchFamily="18" charset="2"/>
              </a:rPr>
              <a:t></a:t>
            </a:r>
            <a:r>
              <a:rPr lang="en-US" altLang="zh-CN" sz="2400" dirty="0">
                <a:solidFill>
                  <a:schemeClr val="folHlink"/>
                </a:solidFill>
                <a:latin typeface="宋体" pitchFamily="2" charset="-122"/>
                <a:sym typeface="Wingdings 2" pitchFamily="18" charset="2"/>
              </a:rPr>
              <a:t> </a:t>
            </a:r>
            <a:r>
              <a:rPr lang="en-US" altLang="zh-CN" sz="2400" dirty="0">
                <a:solidFill>
                  <a:schemeClr val="folHlink"/>
                </a:solidFill>
                <a:latin typeface="宋体" pitchFamily="2" charset="-122"/>
              </a:rPr>
              <a:t>1833</a:t>
            </a:r>
            <a:r>
              <a:rPr lang="zh-CN" altLang="en-US" sz="2400" dirty="0">
                <a:solidFill>
                  <a:schemeClr val="folHlink"/>
                </a:solidFill>
                <a:latin typeface="宋体" pitchFamily="2" charset="-122"/>
              </a:rPr>
              <a:t>年</a:t>
            </a:r>
            <a:r>
              <a:rPr lang="en-US" altLang="zh-CN" sz="2400" dirty="0">
                <a:solidFill>
                  <a:schemeClr val="folHlink"/>
                </a:solidFill>
                <a:latin typeface="宋体" pitchFamily="2" charset="-122"/>
              </a:rPr>
              <a:t>(</a:t>
            </a:r>
            <a:r>
              <a:rPr lang="zh-CN" altLang="en-US" sz="2400" dirty="0">
                <a:solidFill>
                  <a:schemeClr val="folHlink"/>
                </a:solidFill>
                <a:latin typeface="楷体_GB2312" pitchFamily="49" charset="-122"/>
                <a:ea typeface="楷体_GB2312" pitchFamily="49" charset="-122"/>
              </a:rPr>
              <a:t>迈克尔</a:t>
            </a:r>
            <a:r>
              <a:rPr lang="en-US" altLang="zh-CN" sz="2400" dirty="0">
                <a:solidFill>
                  <a:schemeClr val="folHlink"/>
                </a:solidFill>
                <a:latin typeface="楷体_GB2312" pitchFamily="49" charset="-122"/>
                <a:ea typeface="楷体_GB2312" pitchFamily="49" charset="-122"/>
              </a:rPr>
              <a:t>.</a:t>
            </a:r>
            <a:r>
              <a:rPr lang="zh-CN" altLang="en-US" sz="2400" dirty="0">
                <a:solidFill>
                  <a:schemeClr val="folHlink"/>
                </a:solidFill>
                <a:latin typeface="楷体_GB2312" pitchFamily="49" charset="-122"/>
                <a:ea typeface="楷体_GB2312" pitchFamily="49" charset="-122"/>
              </a:rPr>
              <a:t>法拉第</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a:t>
            </a:r>
            <a:r>
              <a:rPr lang="en-US" altLang="zh-CN" sz="2400" dirty="0">
                <a:solidFill>
                  <a:schemeClr val="folHlink"/>
                </a:solidFill>
                <a:latin typeface="宋体" pitchFamily="2" charset="-122"/>
              </a:rPr>
              <a:t>Pt</a:t>
            </a:r>
            <a:r>
              <a:rPr lang="zh-CN" altLang="en-US" sz="2400" dirty="0">
                <a:solidFill>
                  <a:schemeClr val="folHlink"/>
                </a:solidFill>
                <a:latin typeface="宋体" pitchFamily="2" charset="-122"/>
              </a:rPr>
              <a:t>促进</a:t>
            </a:r>
            <a:r>
              <a:rPr lang="en-US" altLang="zh-CN" sz="2400" dirty="0">
                <a:solidFill>
                  <a:schemeClr val="folHlink"/>
                </a:solidFill>
                <a:latin typeface="宋体" pitchFamily="2" charset="-122"/>
              </a:rPr>
              <a:t>H</a:t>
            </a:r>
            <a:r>
              <a:rPr lang="zh-CN" altLang="en-US" sz="2400" dirty="0">
                <a:solidFill>
                  <a:schemeClr val="folHlink"/>
                </a:solidFill>
                <a:latin typeface="宋体" pitchFamily="2" charset="-122"/>
              </a:rPr>
              <a:t>和</a:t>
            </a:r>
            <a:r>
              <a:rPr lang="en-US" altLang="zh-CN" sz="2400" dirty="0">
                <a:solidFill>
                  <a:schemeClr val="folHlink"/>
                </a:solidFill>
                <a:latin typeface="宋体" pitchFamily="2" charset="-122"/>
              </a:rPr>
              <a:t>O</a:t>
            </a:r>
            <a:r>
              <a:rPr lang="zh-CN" altLang="en-US" sz="2400" dirty="0">
                <a:solidFill>
                  <a:schemeClr val="folHlink"/>
                </a:solidFill>
                <a:latin typeface="宋体" pitchFamily="2" charset="-122"/>
              </a:rPr>
              <a:t>在低于燃点的反 应－最早的催化理论，沿用至今。</a:t>
            </a:r>
          </a:p>
          <a:p>
            <a:pPr algn="l"/>
            <a:r>
              <a:rPr lang="en-US" altLang="zh-CN" sz="2400" dirty="0">
                <a:solidFill>
                  <a:schemeClr val="folHlink"/>
                </a:solidFill>
                <a:latin typeface="宋体" pitchFamily="2" charset="-122"/>
                <a:sym typeface="Wingdings 2" pitchFamily="18" charset="2"/>
              </a:rPr>
              <a:t></a:t>
            </a:r>
            <a:r>
              <a:rPr lang="en-US" altLang="zh-CN" sz="2400" dirty="0">
                <a:solidFill>
                  <a:schemeClr val="folHlink"/>
                </a:solidFill>
                <a:latin typeface="宋体" pitchFamily="2" charset="-122"/>
              </a:rPr>
              <a:t> 1877</a:t>
            </a:r>
            <a:r>
              <a:rPr lang="zh-CN" altLang="en-US" sz="2400" dirty="0">
                <a:solidFill>
                  <a:schemeClr val="folHlink"/>
                </a:solidFill>
                <a:latin typeface="宋体" pitchFamily="2" charset="-122"/>
              </a:rPr>
              <a:t>年</a:t>
            </a:r>
            <a:r>
              <a:rPr lang="en-US" altLang="zh-CN" sz="2400" dirty="0">
                <a:solidFill>
                  <a:schemeClr val="folHlink"/>
                </a:solidFill>
                <a:latin typeface="宋体" pitchFamily="2" charset="-122"/>
              </a:rPr>
              <a:t>(</a:t>
            </a:r>
            <a:r>
              <a:rPr lang="zh-CN" altLang="en-US" sz="2400" dirty="0">
                <a:solidFill>
                  <a:schemeClr val="folHlink"/>
                </a:solidFill>
                <a:latin typeface="楷体_GB2312" pitchFamily="49" charset="-122"/>
                <a:ea typeface="楷体_GB2312" pitchFamily="49" charset="-122"/>
              </a:rPr>
              <a:t>吉布斯</a:t>
            </a:r>
            <a:r>
              <a:rPr lang="en-US" altLang="zh-CN" sz="2400" dirty="0">
                <a:solidFill>
                  <a:schemeClr val="folHlink"/>
                </a:solidFill>
                <a:latin typeface="宋体" pitchFamily="2" charset="-122"/>
              </a:rPr>
              <a:t>): </a:t>
            </a:r>
            <a:r>
              <a:rPr lang="zh-CN" altLang="en-US" sz="2400" dirty="0">
                <a:solidFill>
                  <a:schemeClr val="folHlink"/>
                </a:solidFill>
                <a:latin typeface="宋体" pitchFamily="2" charset="-122"/>
              </a:rPr>
              <a:t>建立了划时代的热力学理论，其中也包括表面热力学。</a:t>
            </a:r>
          </a:p>
          <a:p>
            <a:pPr algn="l"/>
            <a:r>
              <a:rPr lang="en-US" altLang="zh-CN" sz="2400" b="1" dirty="0">
                <a:solidFill>
                  <a:schemeClr val="accent2"/>
                </a:solidFill>
                <a:latin typeface="宋体" pitchFamily="2" charset="-122"/>
                <a:sym typeface="Wingdings 2" pitchFamily="18" charset="2"/>
              </a:rPr>
              <a:t></a:t>
            </a:r>
            <a:r>
              <a:rPr lang="en-US" altLang="zh-CN" sz="2400" b="1" dirty="0">
                <a:solidFill>
                  <a:schemeClr val="accent2"/>
                </a:solidFill>
                <a:latin typeface="宋体" pitchFamily="2" charset="-122"/>
              </a:rPr>
              <a:t> 1900</a:t>
            </a:r>
            <a:r>
              <a:rPr lang="zh-CN" altLang="en-US" sz="2400" b="1" dirty="0">
                <a:solidFill>
                  <a:schemeClr val="accent2"/>
                </a:solidFill>
                <a:latin typeface="宋体" pitchFamily="2" charset="-122"/>
              </a:rPr>
              <a:t>年</a:t>
            </a:r>
            <a:r>
              <a:rPr lang="en-US" altLang="zh-CN" sz="2400" b="1" dirty="0">
                <a:solidFill>
                  <a:schemeClr val="accent2"/>
                </a:solidFill>
                <a:latin typeface="宋体" pitchFamily="2" charset="-122"/>
              </a:rPr>
              <a:t>(</a:t>
            </a:r>
            <a:r>
              <a:rPr lang="zh-CN" altLang="en-US" sz="2400" b="1" dirty="0">
                <a:solidFill>
                  <a:schemeClr val="accent2"/>
                </a:solidFill>
                <a:latin typeface="楷体_GB2312" pitchFamily="49" charset="-122"/>
                <a:ea typeface="楷体_GB2312" pitchFamily="49" charset="-122"/>
              </a:rPr>
              <a:t>朗缪尔</a:t>
            </a:r>
            <a:r>
              <a:rPr lang="en-US" altLang="zh-CN" sz="2400" b="1" dirty="0">
                <a:solidFill>
                  <a:schemeClr val="accent2"/>
                </a:solidFill>
                <a:latin typeface="宋体" pitchFamily="2" charset="-122"/>
              </a:rPr>
              <a:t>)</a:t>
            </a:r>
            <a:r>
              <a:rPr lang="zh-CN" altLang="en-US" sz="2400" b="1" dirty="0">
                <a:solidFill>
                  <a:schemeClr val="accent2"/>
                </a:solidFill>
                <a:latin typeface="宋体" pitchFamily="2" charset="-122"/>
              </a:rPr>
              <a:t>：化学吸附、吸附结构、粘附系数、金属的功函数、催化、分子薄膜等（</a:t>
            </a:r>
            <a:r>
              <a:rPr lang="en-US" altLang="zh-CN" sz="2400" b="1" dirty="0">
                <a:solidFill>
                  <a:schemeClr val="accent2"/>
                </a:solidFill>
                <a:latin typeface="宋体" pitchFamily="2" charset="-122"/>
              </a:rPr>
              <a:t>1932</a:t>
            </a:r>
            <a:r>
              <a:rPr lang="zh-CN" altLang="en-US" sz="2400" b="1" dirty="0">
                <a:solidFill>
                  <a:schemeClr val="accent2"/>
                </a:solidFill>
                <a:latin typeface="宋体" pitchFamily="2" charset="-122"/>
              </a:rPr>
              <a:t>年获诺贝尔奖）。</a:t>
            </a:r>
          </a:p>
          <a:p>
            <a:pPr algn="l"/>
            <a:r>
              <a:rPr lang="en-US" altLang="zh-CN" sz="2400" dirty="0">
                <a:solidFill>
                  <a:schemeClr val="folHlink"/>
                </a:solidFill>
                <a:latin typeface="宋体" pitchFamily="2" charset="-122"/>
                <a:sym typeface="Wingdings 2" pitchFamily="18" charset="2"/>
              </a:rPr>
              <a:t></a:t>
            </a:r>
            <a:r>
              <a:rPr lang="en-US" altLang="zh-CN" sz="2400" dirty="0">
                <a:solidFill>
                  <a:schemeClr val="folHlink"/>
                </a:solidFill>
                <a:latin typeface="宋体" pitchFamily="2" charset="-122"/>
              </a:rPr>
              <a:t> 1905</a:t>
            </a:r>
            <a:r>
              <a:rPr lang="zh-CN" altLang="en-US" sz="2400" dirty="0">
                <a:solidFill>
                  <a:schemeClr val="folHlink"/>
                </a:solidFill>
                <a:latin typeface="宋体" pitchFamily="2" charset="-122"/>
              </a:rPr>
              <a:t>年</a:t>
            </a:r>
            <a:r>
              <a:rPr lang="en-US" altLang="zh-CN" sz="2400" dirty="0">
                <a:solidFill>
                  <a:schemeClr val="folHlink"/>
                </a:solidFill>
                <a:latin typeface="宋体" pitchFamily="2" charset="-122"/>
              </a:rPr>
              <a:t>(</a:t>
            </a:r>
            <a:r>
              <a:rPr lang="zh-CN" altLang="en-US" sz="2400" dirty="0">
                <a:solidFill>
                  <a:schemeClr val="folHlink"/>
                </a:solidFill>
                <a:latin typeface="楷体_GB2312" pitchFamily="49" charset="-122"/>
                <a:ea typeface="楷体_GB2312" pitchFamily="49" charset="-122"/>
              </a:rPr>
              <a:t>爱因斯坦</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：光电效应理论（</a:t>
            </a:r>
            <a:r>
              <a:rPr lang="en-US" altLang="zh-CN" sz="2400" dirty="0">
                <a:solidFill>
                  <a:schemeClr val="folHlink"/>
                </a:solidFill>
                <a:latin typeface="宋体" pitchFamily="2" charset="-122"/>
              </a:rPr>
              <a:t>1921</a:t>
            </a:r>
            <a:r>
              <a:rPr lang="zh-CN" altLang="en-US" sz="2400" dirty="0">
                <a:solidFill>
                  <a:schemeClr val="folHlink"/>
                </a:solidFill>
                <a:latin typeface="宋体" pitchFamily="2" charset="-122"/>
              </a:rPr>
              <a:t>年获诺贝尔奖</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 。</a:t>
            </a:r>
          </a:p>
          <a:p>
            <a:pPr algn="l"/>
            <a:r>
              <a:rPr lang="en-US" altLang="zh-CN" sz="2400" dirty="0">
                <a:solidFill>
                  <a:schemeClr val="folHlink"/>
                </a:solidFill>
                <a:latin typeface="宋体" pitchFamily="2" charset="-122"/>
                <a:sym typeface="Wingdings 2" pitchFamily="18" charset="2"/>
              </a:rPr>
              <a:t></a:t>
            </a:r>
            <a:r>
              <a:rPr lang="en-US" altLang="zh-CN" sz="2400" dirty="0">
                <a:solidFill>
                  <a:schemeClr val="folHlink"/>
                </a:solidFill>
                <a:latin typeface="宋体" pitchFamily="2" charset="-122"/>
              </a:rPr>
              <a:t> 1930</a:t>
            </a:r>
            <a:r>
              <a:rPr lang="zh-CN" altLang="en-US" sz="2400" dirty="0">
                <a:solidFill>
                  <a:schemeClr val="folHlink"/>
                </a:solidFill>
                <a:latin typeface="宋体" pitchFamily="2" charset="-122"/>
              </a:rPr>
              <a:t>年代</a:t>
            </a:r>
            <a:r>
              <a:rPr lang="en-US" altLang="zh-CN" sz="2400" dirty="0">
                <a:solidFill>
                  <a:schemeClr val="folHlink"/>
                </a:solidFill>
                <a:latin typeface="宋体" pitchFamily="2" charset="-122"/>
              </a:rPr>
              <a:t>(</a:t>
            </a:r>
            <a:r>
              <a:rPr lang="zh-CN" altLang="en-US" sz="2400" dirty="0">
                <a:solidFill>
                  <a:schemeClr val="folHlink"/>
                </a:solidFill>
                <a:latin typeface="楷体_GB2312" pitchFamily="49" charset="-122"/>
                <a:ea typeface="楷体_GB2312" pitchFamily="49" charset="-122"/>
              </a:rPr>
              <a:t>概念和理论</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：表面电子态</a:t>
            </a:r>
            <a:r>
              <a:rPr lang="en-US" altLang="zh-CN" sz="2400" dirty="0">
                <a:solidFill>
                  <a:schemeClr val="folHlink"/>
                </a:solidFill>
                <a:latin typeface="宋体" pitchFamily="2" charset="-122"/>
              </a:rPr>
              <a:t>(</a:t>
            </a:r>
            <a:r>
              <a:rPr lang="en-US" altLang="zh-CN" sz="2400" dirty="0" err="1">
                <a:solidFill>
                  <a:schemeClr val="folHlink"/>
                </a:solidFill>
                <a:latin typeface="宋体" pitchFamily="2" charset="-122"/>
              </a:rPr>
              <a:t>Tamm,Shockley</a:t>
            </a:r>
            <a:r>
              <a:rPr lang="zh-CN" altLang="en-US" sz="2400" dirty="0">
                <a:solidFill>
                  <a:schemeClr val="folHlink"/>
                </a:solidFill>
                <a:latin typeface="宋体" pitchFamily="2" charset="-122"/>
              </a:rPr>
              <a:t>等</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、物理吸附和化学吸附</a:t>
            </a:r>
            <a:r>
              <a:rPr lang="en-US" altLang="zh-CN" sz="2400" dirty="0">
                <a:solidFill>
                  <a:schemeClr val="folHlink"/>
                </a:solidFill>
                <a:latin typeface="宋体" pitchFamily="2" charset="-122"/>
              </a:rPr>
              <a:t>(Lennard-Jones</a:t>
            </a:r>
            <a:r>
              <a:rPr lang="zh-CN" altLang="en-US" sz="2400" dirty="0">
                <a:solidFill>
                  <a:schemeClr val="folHlink"/>
                </a:solidFill>
                <a:latin typeface="宋体" pitchFamily="2" charset="-122"/>
              </a:rPr>
              <a:t>等</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、金属</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半导体界面理论</a:t>
            </a:r>
            <a:r>
              <a:rPr lang="en-US" altLang="zh-CN" sz="2400" dirty="0">
                <a:solidFill>
                  <a:schemeClr val="folHlink"/>
                </a:solidFill>
                <a:latin typeface="宋体" pitchFamily="2" charset="-122"/>
              </a:rPr>
              <a:t>(</a:t>
            </a:r>
            <a:r>
              <a:rPr lang="en-US" altLang="zh-CN" sz="2400" dirty="0" err="1">
                <a:solidFill>
                  <a:schemeClr val="folHlink"/>
                </a:solidFill>
                <a:latin typeface="宋体" pitchFamily="2" charset="-122"/>
              </a:rPr>
              <a:t>Bardeen,Schottky,Mott</a:t>
            </a:r>
            <a:r>
              <a:rPr lang="zh-CN" altLang="en-US" sz="2400" dirty="0">
                <a:solidFill>
                  <a:schemeClr val="folHlink"/>
                </a:solidFill>
                <a:latin typeface="宋体" pitchFamily="2" charset="-122"/>
              </a:rPr>
              <a:t>等</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a:t>
            </a:r>
          </a:p>
          <a:p>
            <a:pPr algn="l"/>
            <a:endParaRPr lang="zh-CN" altLang="en-US" sz="2400" dirty="0">
              <a:solidFill>
                <a:schemeClr val="folHlink"/>
              </a:solidFill>
              <a:latin typeface="宋体" pitchFamily="2" charset="-122"/>
            </a:endParaRPr>
          </a:p>
          <a:p>
            <a:pPr algn="l"/>
            <a:endParaRPr lang="zh-CN" altLang="en-US" sz="2400" dirty="0">
              <a:latin typeface="黑体" pitchFamily="49" charset="-122"/>
              <a:ea typeface="黑体" pitchFamily="49" charset="-122"/>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9698" name="Picture 4"/>
          <p:cNvPicPr>
            <a:picLocks noChangeAspect="1" noChangeArrowheads="1"/>
          </p:cNvPicPr>
          <p:nvPr/>
        </p:nvPicPr>
        <p:blipFill>
          <a:blip r:embed="rId3"/>
          <a:srcRect/>
          <a:stretch>
            <a:fillRect/>
          </a:stretch>
        </p:blipFill>
        <p:spPr bwMode="auto">
          <a:xfrm>
            <a:off x="395288" y="404813"/>
            <a:ext cx="4341812" cy="5759450"/>
          </a:xfrm>
          <a:prstGeom prst="rect">
            <a:avLst/>
          </a:prstGeom>
          <a:noFill/>
          <a:ln w="9525">
            <a:noFill/>
            <a:miter lim="800000"/>
            <a:headEnd/>
            <a:tailEnd/>
          </a:ln>
        </p:spPr>
      </p:pic>
      <p:pic>
        <p:nvPicPr>
          <p:cNvPr id="29699" name="Picture 4" descr="langmuir_postcard"/>
          <p:cNvPicPr>
            <a:picLocks noChangeAspect="1" noChangeArrowheads="1"/>
          </p:cNvPicPr>
          <p:nvPr/>
        </p:nvPicPr>
        <p:blipFill>
          <a:blip r:embed="rId4"/>
          <a:srcRect/>
          <a:stretch>
            <a:fillRect/>
          </a:stretch>
        </p:blipFill>
        <p:spPr bwMode="auto">
          <a:xfrm>
            <a:off x="5867400" y="784225"/>
            <a:ext cx="1730375" cy="2447925"/>
          </a:xfrm>
          <a:prstGeom prst="rect">
            <a:avLst/>
          </a:prstGeom>
          <a:noFill/>
          <a:ln w="9525">
            <a:noFill/>
            <a:miter lim="800000"/>
            <a:headEnd/>
            <a:tailEnd/>
          </a:ln>
        </p:spPr>
      </p:pic>
      <p:sp>
        <p:nvSpPr>
          <p:cNvPr id="29700" name="Rectangle 6"/>
          <p:cNvSpPr>
            <a:spLocks noChangeArrowheads="1"/>
          </p:cNvSpPr>
          <p:nvPr/>
        </p:nvSpPr>
        <p:spPr bwMode="auto">
          <a:xfrm>
            <a:off x="5148263" y="3519488"/>
            <a:ext cx="3240087" cy="701675"/>
          </a:xfrm>
          <a:prstGeom prst="rect">
            <a:avLst/>
          </a:prstGeom>
          <a:noFill/>
          <a:ln w="9525">
            <a:noFill/>
            <a:miter lim="800000"/>
            <a:headEnd/>
            <a:tailEnd/>
          </a:ln>
        </p:spPr>
        <p:txBody>
          <a:bodyPr>
            <a:spAutoFit/>
          </a:bodyPr>
          <a:lstStyle/>
          <a:p>
            <a:pPr>
              <a:spcBef>
                <a:spcPct val="50000"/>
              </a:spcBef>
            </a:pPr>
            <a:r>
              <a:rPr lang="en-US" altLang="zh-CN"/>
              <a:t>The Nobel Prize in Chemistry 1932 - </a:t>
            </a:r>
            <a:r>
              <a:rPr lang="en-US" altLang="zh-CN" b="1">
                <a:solidFill>
                  <a:srgbClr val="006600"/>
                </a:solidFill>
              </a:rPr>
              <a:t>Irving Langmuir</a:t>
            </a:r>
          </a:p>
        </p:txBody>
      </p:sp>
      <p:sp>
        <p:nvSpPr>
          <p:cNvPr id="29701" name="Rectangle 8"/>
          <p:cNvSpPr>
            <a:spLocks noChangeArrowheads="1"/>
          </p:cNvSpPr>
          <p:nvPr/>
        </p:nvSpPr>
        <p:spPr bwMode="auto">
          <a:xfrm>
            <a:off x="5041900" y="4743450"/>
            <a:ext cx="3778250" cy="701675"/>
          </a:xfrm>
          <a:prstGeom prst="rect">
            <a:avLst/>
          </a:prstGeom>
          <a:noFill/>
          <a:ln w="9525">
            <a:noFill/>
            <a:miter lim="800000"/>
            <a:headEnd/>
            <a:tailEnd/>
          </a:ln>
        </p:spPr>
        <p:txBody>
          <a:bodyPr>
            <a:spAutoFit/>
          </a:bodyPr>
          <a:lstStyle/>
          <a:p>
            <a:r>
              <a:rPr lang="en-US" altLang="zh-CN" b="1">
                <a:solidFill>
                  <a:srgbClr val="FF3300"/>
                </a:solidFill>
              </a:rPr>
              <a:t>Recognition of surface science as a significant research discipline</a:t>
            </a:r>
            <a:endParaRPr lang="zh-CN" altLang="en-US" b="1">
              <a:solidFill>
                <a:srgbClr val="FF3300"/>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2"/>
          <p:cNvSpPr txBox="1">
            <a:spLocks noChangeArrowheads="1"/>
          </p:cNvSpPr>
          <p:nvPr/>
        </p:nvSpPr>
        <p:spPr bwMode="auto">
          <a:xfrm>
            <a:off x="2720975" y="112713"/>
            <a:ext cx="3435350" cy="579437"/>
          </a:xfrm>
          <a:prstGeom prst="rect">
            <a:avLst/>
          </a:prstGeom>
          <a:noFill/>
          <a:ln w="9525">
            <a:noFill/>
            <a:miter lim="800000"/>
            <a:headEnd/>
            <a:tailEnd/>
          </a:ln>
        </p:spPr>
        <p:txBody>
          <a:bodyPr wrap="none">
            <a:spAutoFit/>
          </a:bodyPr>
          <a:lstStyle/>
          <a:p>
            <a:r>
              <a:rPr lang="zh-CN" altLang="en-US" sz="3200" b="1">
                <a:solidFill>
                  <a:srgbClr val="000066"/>
                </a:solidFill>
              </a:rPr>
              <a:t>表面科学的发展史</a:t>
            </a:r>
          </a:p>
        </p:txBody>
      </p:sp>
      <p:sp>
        <p:nvSpPr>
          <p:cNvPr id="30723" name="Text Box 3"/>
          <p:cNvSpPr txBox="1">
            <a:spLocks noChangeArrowheads="1"/>
          </p:cNvSpPr>
          <p:nvPr/>
        </p:nvSpPr>
        <p:spPr bwMode="auto">
          <a:xfrm>
            <a:off x="611188" y="765175"/>
            <a:ext cx="7921625" cy="5755422"/>
          </a:xfrm>
          <a:prstGeom prst="rect">
            <a:avLst/>
          </a:prstGeom>
          <a:noFill/>
          <a:ln w="9525">
            <a:noFill/>
            <a:miter lim="800000"/>
            <a:headEnd/>
            <a:tailEnd/>
          </a:ln>
        </p:spPr>
        <p:txBody>
          <a:bodyPr>
            <a:spAutoFit/>
          </a:bodyPr>
          <a:lstStyle/>
          <a:p>
            <a:pPr algn="l"/>
            <a:r>
              <a:rPr lang="zh-CN" altLang="en-US" sz="2800" u="sng" dirty="0">
                <a:solidFill>
                  <a:srgbClr val="FF3300"/>
                </a:solidFill>
                <a:latin typeface="黑体" pitchFamily="49" charset="-122"/>
                <a:ea typeface="黑体" pitchFamily="49" charset="-122"/>
              </a:rPr>
              <a:t>早期表面科学</a:t>
            </a:r>
            <a:r>
              <a:rPr lang="zh-CN" altLang="en-US" sz="2800" dirty="0">
                <a:solidFill>
                  <a:srgbClr val="FF3300"/>
                </a:solidFill>
                <a:latin typeface="黑体" pitchFamily="49" charset="-122"/>
                <a:ea typeface="黑体" pitchFamily="49" charset="-122"/>
              </a:rPr>
              <a:t>：</a:t>
            </a:r>
            <a:r>
              <a:rPr lang="zh-CN" altLang="en-US" sz="2800" b="1" dirty="0">
                <a:solidFill>
                  <a:srgbClr val="000066"/>
                </a:solidFill>
                <a:latin typeface="楷体_GB2312" pitchFamily="49" charset="-122"/>
                <a:ea typeface="楷体_GB2312" pitchFamily="49" charset="-122"/>
              </a:rPr>
              <a:t>概念建立</a:t>
            </a:r>
            <a:r>
              <a:rPr lang="zh-CN" altLang="en-US" sz="2800" dirty="0">
                <a:solidFill>
                  <a:srgbClr val="000066"/>
                </a:solidFill>
                <a:latin typeface="黑体" pitchFamily="49" charset="-122"/>
                <a:ea typeface="黑体" pitchFamily="49" charset="-122"/>
              </a:rPr>
              <a:t>（</a:t>
            </a:r>
            <a:r>
              <a:rPr lang="en-US" altLang="zh-CN" sz="2800" dirty="0">
                <a:solidFill>
                  <a:srgbClr val="000066"/>
                </a:solidFill>
                <a:latin typeface="黑体" pitchFamily="49" charset="-122"/>
                <a:ea typeface="黑体" pitchFamily="49" charset="-122"/>
              </a:rPr>
              <a:t>---1960</a:t>
            </a:r>
            <a:r>
              <a:rPr lang="zh-CN" altLang="en-US" sz="2800" dirty="0">
                <a:solidFill>
                  <a:srgbClr val="000066"/>
                </a:solidFill>
                <a:latin typeface="黑体" pitchFamily="49" charset="-122"/>
                <a:ea typeface="黑体" pitchFamily="49" charset="-122"/>
              </a:rPr>
              <a:t>年）</a:t>
            </a:r>
          </a:p>
          <a:p>
            <a:pPr algn="l"/>
            <a:endParaRPr lang="zh-CN" altLang="en-US" sz="2800" u="sng" dirty="0">
              <a:solidFill>
                <a:srgbClr val="FF3300"/>
              </a:solidFill>
              <a:latin typeface="黑体" pitchFamily="49" charset="-122"/>
              <a:ea typeface="黑体" pitchFamily="49" charset="-122"/>
            </a:endParaRPr>
          </a:p>
          <a:p>
            <a:pPr algn="l"/>
            <a:r>
              <a:rPr lang="en-US" altLang="zh-CN" dirty="0">
                <a:solidFill>
                  <a:schemeClr val="folHlink"/>
                </a:solidFill>
                <a:latin typeface="宋体" pitchFamily="2" charset="-122"/>
                <a:sym typeface="Wingdings 2" pitchFamily="18" charset="2"/>
              </a:rPr>
              <a:t></a:t>
            </a:r>
            <a:r>
              <a:rPr lang="en-US" altLang="zh-CN" sz="2400" dirty="0">
                <a:solidFill>
                  <a:schemeClr val="folHlink"/>
                </a:solidFill>
                <a:latin typeface="宋体" pitchFamily="2" charset="-122"/>
                <a:sym typeface="Wingdings 2" pitchFamily="18" charset="2"/>
              </a:rPr>
              <a:t> </a:t>
            </a:r>
            <a:r>
              <a:rPr lang="en-US" altLang="zh-CN" sz="2400" dirty="0">
                <a:solidFill>
                  <a:schemeClr val="folHlink"/>
                </a:solidFill>
                <a:latin typeface="宋体" pitchFamily="2" charset="-122"/>
              </a:rPr>
              <a:t>1833</a:t>
            </a:r>
            <a:r>
              <a:rPr lang="zh-CN" altLang="en-US" sz="2400" dirty="0">
                <a:solidFill>
                  <a:schemeClr val="folHlink"/>
                </a:solidFill>
                <a:latin typeface="宋体" pitchFamily="2" charset="-122"/>
              </a:rPr>
              <a:t>年</a:t>
            </a:r>
            <a:r>
              <a:rPr lang="en-US" altLang="zh-CN" sz="2400" dirty="0">
                <a:solidFill>
                  <a:schemeClr val="folHlink"/>
                </a:solidFill>
                <a:latin typeface="宋体" pitchFamily="2" charset="-122"/>
              </a:rPr>
              <a:t>(</a:t>
            </a:r>
            <a:r>
              <a:rPr lang="zh-CN" altLang="en-US" sz="2400" dirty="0">
                <a:solidFill>
                  <a:schemeClr val="folHlink"/>
                </a:solidFill>
                <a:latin typeface="楷体_GB2312" pitchFamily="49" charset="-122"/>
                <a:ea typeface="楷体_GB2312" pitchFamily="49" charset="-122"/>
              </a:rPr>
              <a:t>迈克尔</a:t>
            </a:r>
            <a:r>
              <a:rPr lang="en-US" altLang="zh-CN" sz="2400" dirty="0">
                <a:solidFill>
                  <a:schemeClr val="folHlink"/>
                </a:solidFill>
                <a:latin typeface="楷体_GB2312" pitchFamily="49" charset="-122"/>
                <a:ea typeface="楷体_GB2312" pitchFamily="49" charset="-122"/>
              </a:rPr>
              <a:t>.</a:t>
            </a:r>
            <a:r>
              <a:rPr lang="zh-CN" altLang="en-US" sz="2400" dirty="0">
                <a:solidFill>
                  <a:schemeClr val="folHlink"/>
                </a:solidFill>
                <a:latin typeface="楷体_GB2312" pitchFamily="49" charset="-122"/>
                <a:ea typeface="楷体_GB2312" pitchFamily="49" charset="-122"/>
              </a:rPr>
              <a:t>法拉第</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a:t>
            </a:r>
            <a:r>
              <a:rPr lang="en-US" altLang="zh-CN" sz="2400" dirty="0">
                <a:solidFill>
                  <a:schemeClr val="folHlink"/>
                </a:solidFill>
                <a:latin typeface="宋体" pitchFamily="2" charset="-122"/>
              </a:rPr>
              <a:t>Pt</a:t>
            </a:r>
            <a:r>
              <a:rPr lang="zh-CN" altLang="en-US" sz="2400" dirty="0">
                <a:solidFill>
                  <a:schemeClr val="folHlink"/>
                </a:solidFill>
                <a:latin typeface="宋体" pitchFamily="2" charset="-122"/>
              </a:rPr>
              <a:t>促进</a:t>
            </a:r>
            <a:r>
              <a:rPr lang="en-US" altLang="zh-CN" sz="2400" dirty="0">
                <a:solidFill>
                  <a:schemeClr val="folHlink"/>
                </a:solidFill>
                <a:latin typeface="宋体" pitchFamily="2" charset="-122"/>
              </a:rPr>
              <a:t>H</a:t>
            </a:r>
            <a:r>
              <a:rPr lang="zh-CN" altLang="en-US" sz="2400" dirty="0">
                <a:solidFill>
                  <a:schemeClr val="folHlink"/>
                </a:solidFill>
                <a:latin typeface="宋体" pitchFamily="2" charset="-122"/>
              </a:rPr>
              <a:t>和</a:t>
            </a:r>
            <a:r>
              <a:rPr lang="en-US" altLang="zh-CN" sz="2400" dirty="0">
                <a:solidFill>
                  <a:schemeClr val="folHlink"/>
                </a:solidFill>
                <a:latin typeface="宋体" pitchFamily="2" charset="-122"/>
              </a:rPr>
              <a:t>O</a:t>
            </a:r>
            <a:r>
              <a:rPr lang="zh-CN" altLang="en-US" sz="2400" dirty="0">
                <a:solidFill>
                  <a:schemeClr val="folHlink"/>
                </a:solidFill>
                <a:latin typeface="宋体" pitchFamily="2" charset="-122"/>
              </a:rPr>
              <a:t>在低于燃点的反 应－最早的催化理论，沿用至今。</a:t>
            </a:r>
          </a:p>
          <a:p>
            <a:pPr algn="l"/>
            <a:r>
              <a:rPr lang="en-US" altLang="zh-CN" sz="2400" dirty="0">
                <a:solidFill>
                  <a:schemeClr val="folHlink"/>
                </a:solidFill>
                <a:latin typeface="宋体" pitchFamily="2" charset="-122"/>
                <a:sym typeface="Wingdings 2" pitchFamily="18" charset="2"/>
              </a:rPr>
              <a:t></a:t>
            </a:r>
            <a:r>
              <a:rPr lang="en-US" altLang="zh-CN" sz="2400" dirty="0">
                <a:solidFill>
                  <a:schemeClr val="folHlink"/>
                </a:solidFill>
                <a:latin typeface="宋体" pitchFamily="2" charset="-122"/>
              </a:rPr>
              <a:t> 1877</a:t>
            </a:r>
            <a:r>
              <a:rPr lang="zh-CN" altLang="en-US" sz="2400" dirty="0">
                <a:solidFill>
                  <a:schemeClr val="folHlink"/>
                </a:solidFill>
                <a:latin typeface="宋体" pitchFamily="2" charset="-122"/>
              </a:rPr>
              <a:t>年</a:t>
            </a:r>
            <a:r>
              <a:rPr lang="en-US" altLang="zh-CN" sz="2400" dirty="0">
                <a:solidFill>
                  <a:schemeClr val="folHlink"/>
                </a:solidFill>
                <a:latin typeface="宋体" pitchFamily="2" charset="-122"/>
              </a:rPr>
              <a:t>(</a:t>
            </a:r>
            <a:r>
              <a:rPr lang="zh-CN" altLang="en-US" sz="2400" dirty="0">
                <a:solidFill>
                  <a:schemeClr val="folHlink"/>
                </a:solidFill>
                <a:latin typeface="楷体_GB2312" pitchFamily="49" charset="-122"/>
                <a:ea typeface="楷体_GB2312" pitchFamily="49" charset="-122"/>
              </a:rPr>
              <a:t>吉布斯</a:t>
            </a:r>
            <a:r>
              <a:rPr lang="en-US" altLang="zh-CN" sz="2400" dirty="0">
                <a:solidFill>
                  <a:schemeClr val="folHlink"/>
                </a:solidFill>
                <a:latin typeface="宋体" pitchFamily="2" charset="-122"/>
              </a:rPr>
              <a:t>): </a:t>
            </a:r>
            <a:r>
              <a:rPr lang="zh-CN" altLang="en-US" sz="2400" dirty="0">
                <a:solidFill>
                  <a:schemeClr val="folHlink"/>
                </a:solidFill>
                <a:latin typeface="宋体" pitchFamily="2" charset="-122"/>
              </a:rPr>
              <a:t>建立了划时代的热力学理论，其中也包括表面热力学。</a:t>
            </a:r>
          </a:p>
          <a:p>
            <a:pPr algn="l"/>
            <a:r>
              <a:rPr lang="en-US" altLang="zh-CN" sz="2400" dirty="0">
                <a:solidFill>
                  <a:schemeClr val="folHlink"/>
                </a:solidFill>
                <a:latin typeface="宋体" pitchFamily="2" charset="-122"/>
                <a:sym typeface="Wingdings 2" pitchFamily="18" charset="2"/>
              </a:rPr>
              <a:t></a:t>
            </a:r>
            <a:r>
              <a:rPr lang="en-US" altLang="zh-CN" sz="2400" dirty="0">
                <a:solidFill>
                  <a:schemeClr val="folHlink"/>
                </a:solidFill>
                <a:latin typeface="宋体" pitchFamily="2" charset="-122"/>
              </a:rPr>
              <a:t> 1900</a:t>
            </a:r>
            <a:r>
              <a:rPr lang="zh-CN" altLang="en-US" sz="2400" dirty="0">
                <a:solidFill>
                  <a:schemeClr val="folHlink"/>
                </a:solidFill>
                <a:latin typeface="宋体" pitchFamily="2" charset="-122"/>
              </a:rPr>
              <a:t>年</a:t>
            </a:r>
            <a:r>
              <a:rPr lang="en-US" altLang="zh-CN" sz="2400" dirty="0">
                <a:solidFill>
                  <a:schemeClr val="folHlink"/>
                </a:solidFill>
                <a:latin typeface="宋体" pitchFamily="2" charset="-122"/>
              </a:rPr>
              <a:t>(</a:t>
            </a:r>
            <a:r>
              <a:rPr lang="zh-CN" altLang="en-US" sz="2400" dirty="0">
                <a:solidFill>
                  <a:schemeClr val="folHlink"/>
                </a:solidFill>
                <a:latin typeface="楷体_GB2312" pitchFamily="49" charset="-122"/>
                <a:ea typeface="楷体_GB2312" pitchFamily="49" charset="-122"/>
              </a:rPr>
              <a:t>朗缪尔</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：化学吸附、吸附结构、粘附系数、金属的功函数、催化、分子薄膜等（</a:t>
            </a:r>
            <a:r>
              <a:rPr lang="en-US" altLang="zh-CN" sz="2400" dirty="0">
                <a:solidFill>
                  <a:schemeClr val="folHlink"/>
                </a:solidFill>
                <a:latin typeface="宋体" pitchFamily="2" charset="-122"/>
              </a:rPr>
              <a:t>1932</a:t>
            </a:r>
            <a:r>
              <a:rPr lang="zh-CN" altLang="en-US" sz="2400" dirty="0">
                <a:solidFill>
                  <a:schemeClr val="folHlink"/>
                </a:solidFill>
                <a:latin typeface="宋体" pitchFamily="2" charset="-122"/>
              </a:rPr>
              <a:t>年获诺贝尔奖）。</a:t>
            </a:r>
          </a:p>
          <a:p>
            <a:pPr algn="l"/>
            <a:r>
              <a:rPr lang="en-US" altLang="zh-CN" sz="2400" b="1" dirty="0">
                <a:solidFill>
                  <a:schemeClr val="accent2"/>
                </a:solidFill>
                <a:latin typeface="宋体" pitchFamily="2" charset="-122"/>
                <a:sym typeface="Wingdings 2" pitchFamily="18" charset="2"/>
              </a:rPr>
              <a:t></a:t>
            </a:r>
            <a:r>
              <a:rPr lang="en-US" altLang="zh-CN" sz="2400" b="1" dirty="0">
                <a:solidFill>
                  <a:schemeClr val="accent2"/>
                </a:solidFill>
                <a:latin typeface="宋体" pitchFamily="2" charset="-122"/>
              </a:rPr>
              <a:t> 1905</a:t>
            </a:r>
            <a:r>
              <a:rPr lang="zh-CN" altLang="en-US" sz="2400" b="1" dirty="0">
                <a:solidFill>
                  <a:schemeClr val="accent2"/>
                </a:solidFill>
                <a:latin typeface="宋体" pitchFamily="2" charset="-122"/>
              </a:rPr>
              <a:t>年</a:t>
            </a:r>
            <a:r>
              <a:rPr lang="en-US" altLang="zh-CN" sz="2400" b="1" dirty="0">
                <a:solidFill>
                  <a:schemeClr val="accent2"/>
                </a:solidFill>
                <a:latin typeface="宋体" pitchFamily="2" charset="-122"/>
              </a:rPr>
              <a:t>(</a:t>
            </a:r>
            <a:r>
              <a:rPr lang="zh-CN" altLang="en-US" sz="2400" b="1" dirty="0">
                <a:solidFill>
                  <a:schemeClr val="accent2"/>
                </a:solidFill>
                <a:latin typeface="楷体_GB2312" pitchFamily="49" charset="-122"/>
                <a:ea typeface="楷体_GB2312" pitchFamily="49" charset="-122"/>
              </a:rPr>
              <a:t>爱因斯坦</a:t>
            </a:r>
            <a:r>
              <a:rPr lang="en-US" altLang="zh-CN" sz="2400" b="1" dirty="0">
                <a:solidFill>
                  <a:schemeClr val="accent2"/>
                </a:solidFill>
                <a:latin typeface="宋体" pitchFamily="2" charset="-122"/>
              </a:rPr>
              <a:t>)</a:t>
            </a:r>
            <a:r>
              <a:rPr lang="zh-CN" altLang="en-US" sz="2400" b="1" dirty="0">
                <a:solidFill>
                  <a:schemeClr val="accent2"/>
                </a:solidFill>
                <a:latin typeface="宋体" pitchFamily="2" charset="-122"/>
              </a:rPr>
              <a:t>：光电效应理论（</a:t>
            </a:r>
            <a:r>
              <a:rPr lang="en-US" altLang="zh-CN" sz="2400" b="1" dirty="0">
                <a:solidFill>
                  <a:schemeClr val="accent2"/>
                </a:solidFill>
                <a:latin typeface="宋体" pitchFamily="2" charset="-122"/>
              </a:rPr>
              <a:t>1921</a:t>
            </a:r>
            <a:r>
              <a:rPr lang="zh-CN" altLang="en-US" sz="2400" b="1" dirty="0">
                <a:solidFill>
                  <a:schemeClr val="accent2"/>
                </a:solidFill>
                <a:latin typeface="宋体" pitchFamily="2" charset="-122"/>
              </a:rPr>
              <a:t>年获诺贝尔奖</a:t>
            </a:r>
            <a:r>
              <a:rPr lang="en-US" altLang="zh-CN" sz="2400" b="1" dirty="0">
                <a:solidFill>
                  <a:schemeClr val="accent2"/>
                </a:solidFill>
                <a:latin typeface="宋体" pitchFamily="2" charset="-122"/>
              </a:rPr>
              <a:t>)</a:t>
            </a:r>
            <a:r>
              <a:rPr lang="zh-CN" altLang="en-US" sz="2400" b="1" dirty="0">
                <a:solidFill>
                  <a:schemeClr val="accent2"/>
                </a:solidFill>
                <a:latin typeface="宋体" pitchFamily="2" charset="-122"/>
              </a:rPr>
              <a:t>，导致了表面科学的量子理论的出现。</a:t>
            </a:r>
          </a:p>
          <a:p>
            <a:pPr algn="l"/>
            <a:r>
              <a:rPr lang="en-US" altLang="zh-CN" sz="2400" dirty="0">
                <a:solidFill>
                  <a:schemeClr val="folHlink"/>
                </a:solidFill>
                <a:latin typeface="宋体" pitchFamily="2" charset="-122"/>
                <a:sym typeface="Wingdings 2" pitchFamily="18" charset="2"/>
              </a:rPr>
              <a:t></a:t>
            </a:r>
            <a:r>
              <a:rPr lang="en-US" altLang="zh-CN" sz="2400" dirty="0">
                <a:solidFill>
                  <a:schemeClr val="folHlink"/>
                </a:solidFill>
                <a:latin typeface="宋体" pitchFamily="2" charset="-122"/>
              </a:rPr>
              <a:t> 1930</a:t>
            </a:r>
            <a:r>
              <a:rPr lang="zh-CN" altLang="en-US" sz="2400" dirty="0">
                <a:solidFill>
                  <a:schemeClr val="folHlink"/>
                </a:solidFill>
                <a:latin typeface="宋体" pitchFamily="2" charset="-122"/>
              </a:rPr>
              <a:t>年代</a:t>
            </a:r>
            <a:r>
              <a:rPr lang="en-US" altLang="zh-CN" sz="2400" dirty="0">
                <a:solidFill>
                  <a:schemeClr val="folHlink"/>
                </a:solidFill>
                <a:latin typeface="宋体" pitchFamily="2" charset="-122"/>
              </a:rPr>
              <a:t>(</a:t>
            </a:r>
            <a:r>
              <a:rPr lang="zh-CN" altLang="en-US" sz="2400" dirty="0">
                <a:solidFill>
                  <a:schemeClr val="folHlink"/>
                </a:solidFill>
                <a:latin typeface="楷体_GB2312" pitchFamily="49" charset="-122"/>
                <a:ea typeface="楷体_GB2312" pitchFamily="49" charset="-122"/>
              </a:rPr>
              <a:t>概念和理论</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：表面电子态</a:t>
            </a:r>
            <a:r>
              <a:rPr lang="en-US" altLang="zh-CN" sz="2400" dirty="0">
                <a:solidFill>
                  <a:schemeClr val="folHlink"/>
                </a:solidFill>
                <a:latin typeface="宋体" pitchFamily="2" charset="-122"/>
              </a:rPr>
              <a:t>(</a:t>
            </a:r>
            <a:r>
              <a:rPr lang="en-US" altLang="zh-CN" sz="2400" dirty="0" err="1">
                <a:solidFill>
                  <a:schemeClr val="folHlink"/>
                </a:solidFill>
                <a:latin typeface="宋体" pitchFamily="2" charset="-122"/>
              </a:rPr>
              <a:t>Tamm,Shockley</a:t>
            </a:r>
            <a:r>
              <a:rPr lang="zh-CN" altLang="en-US" sz="2400" dirty="0">
                <a:solidFill>
                  <a:schemeClr val="folHlink"/>
                </a:solidFill>
                <a:latin typeface="宋体" pitchFamily="2" charset="-122"/>
              </a:rPr>
              <a:t>等</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、物理吸附和化学吸附</a:t>
            </a:r>
            <a:r>
              <a:rPr lang="en-US" altLang="zh-CN" sz="2400" dirty="0">
                <a:solidFill>
                  <a:schemeClr val="folHlink"/>
                </a:solidFill>
                <a:latin typeface="宋体" pitchFamily="2" charset="-122"/>
              </a:rPr>
              <a:t>(Lennard-Jones</a:t>
            </a:r>
            <a:r>
              <a:rPr lang="zh-CN" altLang="en-US" sz="2400" dirty="0">
                <a:solidFill>
                  <a:schemeClr val="folHlink"/>
                </a:solidFill>
                <a:latin typeface="宋体" pitchFamily="2" charset="-122"/>
              </a:rPr>
              <a:t>等</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、金属</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半导体界面理论</a:t>
            </a:r>
            <a:r>
              <a:rPr lang="en-US" altLang="zh-CN" sz="2400" dirty="0">
                <a:solidFill>
                  <a:schemeClr val="folHlink"/>
                </a:solidFill>
                <a:latin typeface="宋体" pitchFamily="2" charset="-122"/>
              </a:rPr>
              <a:t>(</a:t>
            </a:r>
            <a:r>
              <a:rPr lang="en-US" altLang="zh-CN" sz="2400" dirty="0" err="1">
                <a:solidFill>
                  <a:schemeClr val="folHlink"/>
                </a:solidFill>
                <a:latin typeface="宋体" pitchFamily="2" charset="-122"/>
              </a:rPr>
              <a:t>Bardeen,Schottky,Mott</a:t>
            </a:r>
            <a:r>
              <a:rPr lang="zh-CN" altLang="en-US" sz="2400" dirty="0">
                <a:solidFill>
                  <a:schemeClr val="folHlink"/>
                </a:solidFill>
                <a:latin typeface="宋体" pitchFamily="2" charset="-122"/>
              </a:rPr>
              <a:t>等</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a:t>
            </a:r>
          </a:p>
          <a:p>
            <a:pPr algn="l"/>
            <a:endParaRPr lang="zh-CN" altLang="en-US" sz="2400" dirty="0">
              <a:solidFill>
                <a:schemeClr val="folHlink"/>
              </a:solidFill>
              <a:latin typeface="宋体" pitchFamily="2" charset="-122"/>
            </a:endParaRPr>
          </a:p>
          <a:p>
            <a:pPr algn="l"/>
            <a:endParaRPr lang="zh-CN" altLang="en-US" sz="2400" dirty="0">
              <a:latin typeface="黑体" pitchFamily="49" charset="-122"/>
              <a:ea typeface="黑体" pitchFamily="49" charset="-122"/>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1746" name="Text Box 2"/>
          <p:cNvSpPr txBox="1">
            <a:spLocks noChangeArrowheads="1"/>
          </p:cNvSpPr>
          <p:nvPr/>
        </p:nvSpPr>
        <p:spPr bwMode="auto">
          <a:xfrm>
            <a:off x="2720975" y="112713"/>
            <a:ext cx="3435350" cy="579437"/>
          </a:xfrm>
          <a:prstGeom prst="rect">
            <a:avLst/>
          </a:prstGeom>
          <a:noFill/>
          <a:ln w="9525">
            <a:noFill/>
            <a:miter lim="800000"/>
            <a:headEnd/>
            <a:tailEnd/>
          </a:ln>
        </p:spPr>
        <p:txBody>
          <a:bodyPr wrap="none">
            <a:spAutoFit/>
          </a:bodyPr>
          <a:lstStyle/>
          <a:p>
            <a:r>
              <a:rPr lang="zh-CN" altLang="en-US" sz="3200" b="1">
                <a:solidFill>
                  <a:srgbClr val="000066"/>
                </a:solidFill>
              </a:rPr>
              <a:t>表面科学的发展史</a:t>
            </a:r>
          </a:p>
        </p:txBody>
      </p:sp>
      <p:sp>
        <p:nvSpPr>
          <p:cNvPr id="31747" name="Text Box 3"/>
          <p:cNvSpPr txBox="1">
            <a:spLocks noChangeArrowheads="1"/>
          </p:cNvSpPr>
          <p:nvPr/>
        </p:nvSpPr>
        <p:spPr bwMode="auto">
          <a:xfrm>
            <a:off x="611188" y="765175"/>
            <a:ext cx="7921625" cy="5016758"/>
          </a:xfrm>
          <a:prstGeom prst="rect">
            <a:avLst/>
          </a:prstGeom>
          <a:noFill/>
          <a:ln w="9525">
            <a:noFill/>
            <a:miter lim="800000"/>
            <a:headEnd/>
            <a:tailEnd/>
          </a:ln>
        </p:spPr>
        <p:txBody>
          <a:bodyPr>
            <a:spAutoFit/>
          </a:bodyPr>
          <a:lstStyle/>
          <a:p>
            <a:pPr algn="l"/>
            <a:r>
              <a:rPr lang="zh-CN" altLang="en-US" sz="2800" u="sng" dirty="0">
                <a:solidFill>
                  <a:srgbClr val="FF3300"/>
                </a:solidFill>
                <a:latin typeface="黑体" pitchFamily="49" charset="-122"/>
                <a:ea typeface="黑体" pitchFamily="49" charset="-122"/>
              </a:rPr>
              <a:t>早期表面科学</a:t>
            </a:r>
            <a:r>
              <a:rPr lang="zh-CN" altLang="en-US" sz="2800" dirty="0">
                <a:solidFill>
                  <a:srgbClr val="FF3300"/>
                </a:solidFill>
                <a:latin typeface="黑体" pitchFamily="49" charset="-122"/>
                <a:ea typeface="黑体" pitchFamily="49" charset="-122"/>
              </a:rPr>
              <a:t>：</a:t>
            </a:r>
            <a:r>
              <a:rPr lang="zh-CN" altLang="en-US" sz="2800" b="1" dirty="0">
                <a:solidFill>
                  <a:srgbClr val="000066"/>
                </a:solidFill>
                <a:latin typeface="楷体_GB2312" pitchFamily="49" charset="-122"/>
                <a:ea typeface="楷体_GB2312" pitchFamily="49" charset="-122"/>
              </a:rPr>
              <a:t>概念建立</a:t>
            </a:r>
            <a:r>
              <a:rPr lang="zh-CN" altLang="en-US" sz="2800" dirty="0">
                <a:solidFill>
                  <a:srgbClr val="000066"/>
                </a:solidFill>
                <a:latin typeface="黑体" pitchFamily="49" charset="-122"/>
                <a:ea typeface="黑体" pitchFamily="49" charset="-122"/>
              </a:rPr>
              <a:t>（</a:t>
            </a:r>
            <a:r>
              <a:rPr lang="en-US" altLang="zh-CN" sz="2800" dirty="0">
                <a:solidFill>
                  <a:srgbClr val="000066"/>
                </a:solidFill>
                <a:latin typeface="黑体" pitchFamily="49" charset="-122"/>
                <a:ea typeface="黑体" pitchFamily="49" charset="-122"/>
              </a:rPr>
              <a:t>---1960</a:t>
            </a:r>
            <a:r>
              <a:rPr lang="zh-CN" altLang="en-US" sz="2800" dirty="0">
                <a:solidFill>
                  <a:srgbClr val="000066"/>
                </a:solidFill>
                <a:latin typeface="黑体" pitchFamily="49" charset="-122"/>
                <a:ea typeface="黑体" pitchFamily="49" charset="-122"/>
              </a:rPr>
              <a:t>年）</a:t>
            </a:r>
          </a:p>
          <a:p>
            <a:pPr algn="l"/>
            <a:endParaRPr lang="zh-CN" altLang="en-US" sz="2800" u="sng" dirty="0">
              <a:solidFill>
                <a:srgbClr val="FF3300"/>
              </a:solidFill>
              <a:latin typeface="黑体" pitchFamily="49" charset="-122"/>
              <a:ea typeface="黑体" pitchFamily="49" charset="-122"/>
            </a:endParaRPr>
          </a:p>
          <a:p>
            <a:pPr algn="l"/>
            <a:r>
              <a:rPr lang="en-US" altLang="zh-CN" dirty="0">
                <a:solidFill>
                  <a:schemeClr val="folHlink"/>
                </a:solidFill>
                <a:latin typeface="宋体" pitchFamily="2" charset="-122"/>
                <a:sym typeface="Wingdings 2" pitchFamily="18" charset="2"/>
              </a:rPr>
              <a:t></a:t>
            </a:r>
            <a:r>
              <a:rPr lang="en-US" altLang="zh-CN" sz="2400" dirty="0">
                <a:solidFill>
                  <a:schemeClr val="folHlink"/>
                </a:solidFill>
                <a:latin typeface="宋体" pitchFamily="2" charset="-122"/>
                <a:sym typeface="Wingdings 2" pitchFamily="18" charset="2"/>
              </a:rPr>
              <a:t> </a:t>
            </a:r>
            <a:r>
              <a:rPr lang="en-US" altLang="zh-CN" sz="2400" dirty="0">
                <a:solidFill>
                  <a:schemeClr val="folHlink"/>
                </a:solidFill>
                <a:latin typeface="宋体" pitchFamily="2" charset="-122"/>
              </a:rPr>
              <a:t>1833</a:t>
            </a:r>
            <a:r>
              <a:rPr lang="zh-CN" altLang="en-US" sz="2400" dirty="0">
                <a:solidFill>
                  <a:schemeClr val="folHlink"/>
                </a:solidFill>
                <a:latin typeface="宋体" pitchFamily="2" charset="-122"/>
              </a:rPr>
              <a:t>年</a:t>
            </a:r>
            <a:r>
              <a:rPr lang="en-US" altLang="zh-CN" sz="2400" dirty="0">
                <a:solidFill>
                  <a:schemeClr val="folHlink"/>
                </a:solidFill>
                <a:latin typeface="宋体" pitchFamily="2" charset="-122"/>
              </a:rPr>
              <a:t>(</a:t>
            </a:r>
            <a:r>
              <a:rPr lang="zh-CN" altLang="en-US" sz="2400" dirty="0">
                <a:solidFill>
                  <a:schemeClr val="folHlink"/>
                </a:solidFill>
                <a:latin typeface="楷体_GB2312" pitchFamily="49" charset="-122"/>
                <a:ea typeface="楷体_GB2312" pitchFamily="49" charset="-122"/>
              </a:rPr>
              <a:t>迈克尔</a:t>
            </a:r>
            <a:r>
              <a:rPr lang="en-US" altLang="zh-CN" sz="2400" dirty="0">
                <a:solidFill>
                  <a:schemeClr val="folHlink"/>
                </a:solidFill>
                <a:latin typeface="楷体_GB2312" pitchFamily="49" charset="-122"/>
                <a:ea typeface="楷体_GB2312" pitchFamily="49" charset="-122"/>
              </a:rPr>
              <a:t>.</a:t>
            </a:r>
            <a:r>
              <a:rPr lang="zh-CN" altLang="en-US" sz="2400" dirty="0">
                <a:solidFill>
                  <a:schemeClr val="folHlink"/>
                </a:solidFill>
                <a:latin typeface="楷体_GB2312" pitchFamily="49" charset="-122"/>
                <a:ea typeface="楷体_GB2312" pitchFamily="49" charset="-122"/>
              </a:rPr>
              <a:t>法拉第</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a:t>
            </a:r>
            <a:r>
              <a:rPr lang="en-US" altLang="zh-CN" sz="2400" dirty="0">
                <a:solidFill>
                  <a:schemeClr val="folHlink"/>
                </a:solidFill>
                <a:latin typeface="宋体" pitchFamily="2" charset="-122"/>
              </a:rPr>
              <a:t>Pt</a:t>
            </a:r>
            <a:r>
              <a:rPr lang="zh-CN" altLang="en-US" sz="2400" dirty="0">
                <a:solidFill>
                  <a:schemeClr val="folHlink"/>
                </a:solidFill>
                <a:latin typeface="宋体" pitchFamily="2" charset="-122"/>
              </a:rPr>
              <a:t>促进</a:t>
            </a:r>
            <a:r>
              <a:rPr lang="en-US" altLang="zh-CN" sz="2400" dirty="0">
                <a:solidFill>
                  <a:schemeClr val="folHlink"/>
                </a:solidFill>
                <a:latin typeface="宋体" pitchFamily="2" charset="-122"/>
              </a:rPr>
              <a:t>H</a:t>
            </a:r>
            <a:r>
              <a:rPr lang="zh-CN" altLang="en-US" sz="2400" dirty="0">
                <a:solidFill>
                  <a:schemeClr val="folHlink"/>
                </a:solidFill>
                <a:latin typeface="宋体" pitchFamily="2" charset="-122"/>
              </a:rPr>
              <a:t>和</a:t>
            </a:r>
            <a:r>
              <a:rPr lang="en-US" altLang="zh-CN" sz="2400" dirty="0">
                <a:solidFill>
                  <a:schemeClr val="folHlink"/>
                </a:solidFill>
                <a:latin typeface="宋体" pitchFamily="2" charset="-122"/>
              </a:rPr>
              <a:t>O</a:t>
            </a:r>
            <a:r>
              <a:rPr lang="zh-CN" altLang="en-US" sz="2400" dirty="0">
                <a:solidFill>
                  <a:schemeClr val="folHlink"/>
                </a:solidFill>
                <a:latin typeface="宋体" pitchFamily="2" charset="-122"/>
              </a:rPr>
              <a:t>在低于燃点的反 应－最早的催化理论，沿用至今。</a:t>
            </a:r>
          </a:p>
          <a:p>
            <a:pPr algn="l"/>
            <a:r>
              <a:rPr lang="en-US" altLang="zh-CN" dirty="0">
                <a:solidFill>
                  <a:schemeClr val="folHlink"/>
                </a:solidFill>
                <a:latin typeface="宋体" pitchFamily="2" charset="-122"/>
                <a:sym typeface="Wingdings 2" pitchFamily="18" charset="2"/>
              </a:rPr>
              <a:t></a:t>
            </a:r>
            <a:r>
              <a:rPr lang="en-US" altLang="zh-CN" dirty="0">
                <a:solidFill>
                  <a:schemeClr val="folHlink"/>
                </a:solidFill>
                <a:latin typeface="宋体" pitchFamily="2" charset="-122"/>
              </a:rPr>
              <a:t> </a:t>
            </a:r>
            <a:r>
              <a:rPr lang="en-US" altLang="zh-CN" sz="2400" dirty="0">
                <a:solidFill>
                  <a:schemeClr val="folHlink"/>
                </a:solidFill>
                <a:latin typeface="宋体" pitchFamily="2" charset="-122"/>
              </a:rPr>
              <a:t>1877</a:t>
            </a:r>
            <a:r>
              <a:rPr lang="zh-CN" altLang="en-US" sz="2400" dirty="0">
                <a:solidFill>
                  <a:schemeClr val="folHlink"/>
                </a:solidFill>
                <a:latin typeface="宋体" pitchFamily="2" charset="-122"/>
              </a:rPr>
              <a:t>年</a:t>
            </a:r>
            <a:r>
              <a:rPr lang="en-US" altLang="zh-CN" sz="2400" dirty="0">
                <a:solidFill>
                  <a:schemeClr val="folHlink"/>
                </a:solidFill>
                <a:latin typeface="宋体" pitchFamily="2" charset="-122"/>
              </a:rPr>
              <a:t>(</a:t>
            </a:r>
            <a:r>
              <a:rPr lang="zh-CN" altLang="en-US" sz="2400" dirty="0">
                <a:solidFill>
                  <a:schemeClr val="folHlink"/>
                </a:solidFill>
                <a:latin typeface="楷体_GB2312" pitchFamily="49" charset="-122"/>
                <a:ea typeface="楷体_GB2312" pitchFamily="49" charset="-122"/>
              </a:rPr>
              <a:t>吉布斯</a:t>
            </a:r>
            <a:r>
              <a:rPr lang="en-US" altLang="zh-CN" sz="2400" dirty="0">
                <a:solidFill>
                  <a:schemeClr val="folHlink"/>
                </a:solidFill>
                <a:latin typeface="宋体" pitchFamily="2" charset="-122"/>
              </a:rPr>
              <a:t>): </a:t>
            </a:r>
            <a:r>
              <a:rPr lang="zh-CN" altLang="en-US" sz="2400" dirty="0">
                <a:solidFill>
                  <a:schemeClr val="folHlink"/>
                </a:solidFill>
                <a:latin typeface="宋体" pitchFamily="2" charset="-122"/>
              </a:rPr>
              <a:t>建立了划时代的热力学理论，其中也包括表面热力学。</a:t>
            </a:r>
          </a:p>
          <a:p>
            <a:pPr algn="l"/>
            <a:r>
              <a:rPr lang="en-US" altLang="zh-CN" dirty="0">
                <a:solidFill>
                  <a:schemeClr val="folHlink"/>
                </a:solidFill>
                <a:latin typeface="宋体" pitchFamily="2" charset="-122"/>
                <a:sym typeface="Wingdings 2" pitchFamily="18" charset="2"/>
              </a:rPr>
              <a:t></a:t>
            </a:r>
            <a:r>
              <a:rPr lang="en-US" altLang="zh-CN" dirty="0">
                <a:solidFill>
                  <a:schemeClr val="folHlink"/>
                </a:solidFill>
                <a:latin typeface="宋体" pitchFamily="2" charset="-122"/>
              </a:rPr>
              <a:t> </a:t>
            </a:r>
            <a:r>
              <a:rPr lang="en-US" altLang="zh-CN" sz="2400" dirty="0">
                <a:solidFill>
                  <a:schemeClr val="folHlink"/>
                </a:solidFill>
                <a:latin typeface="宋体" pitchFamily="2" charset="-122"/>
              </a:rPr>
              <a:t>1900</a:t>
            </a:r>
            <a:r>
              <a:rPr lang="zh-CN" altLang="en-US" sz="2400" dirty="0">
                <a:solidFill>
                  <a:schemeClr val="folHlink"/>
                </a:solidFill>
                <a:latin typeface="宋体" pitchFamily="2" charset="-122"/>
              </a:rPr>
              <a:t>年</a:t>
            </a:r>
            <a:r>
              <a:rPr lang="en-US" altLang="zh-CN" sz="2400" dirty="0">
                <a:solidFill>
                  <a:schemeClr val="folHlink"/>
                </a:solidFill>
                <a:latin typeface="宋体" pitchFamily="2" charset="-122"/>
              </a:rPr>
              <a:t>(</a:t>
            </a:r>
            <a:r>
              <a:rPr lang="zh-CN" altLang="en-US" sz="2400" dirty="0">
                <a:solidFill>
                  <a:schemeClr val="folHlink"/>
                </a:solidFill>
                <a:latin typeface="楷体_GB2312" pitchFamily="49" charset="-122"/>
                <a:ea typeface="楷体_GB2312" pitchFamily="49" charset="-122"/>
              </a:rPr>
              <a:t>朗缪尔</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：化学吸附、吸附结构、粘附系数、金属的功函数、催化、分子薄膜等（</a:t>
            </a:r>
            <a:r>
              <a:rPr lang="en-US" altLang="zh-CN" sz="2400" dirty="0">
                <a:solidFill>
                  <a:schemeClr val="folHlink"/>
                </a:solidFill>
                <a:latin typeface="宋体" pitchFamily="2" charset="-122"/>
              </a:rPr>
              <a:t>1932</a:t>
            </a:r>
            <a:r>
              <a:rPr lang="zh-CN" altLang="en-US" sz="2400" dirty="0">
                <a:solidFill>
                  <a:schemeClr val="folHlink"/>
                </a:solidFill>
                <a:latin typeface="宋体" pitchFamily="2" charset="-122"/>
              </a:rPr>
              <a:t>年获诺贝尔奖）。</a:t>
            </a:r>
          </a:p>
          <a:p>
            <a:pPr algn="l"/>
            <a:r>
              <a:rPr lang="en-US" altLang="zh-CN" dirty="0">
                <a:solidFill>
                  <a:schemeClr val="folHlink"/>
                </a:solidFill>
                <a:latin typeface="宋体" pitchFamily="2" charset="-122"/>
                <a:sym typeface="Wingdings 2" pitchFamily="18" charset="2"/>
              </a:rPr>
              <a:t></a:t>
            </a:r>
            <a:r>
              <a:rPr lang="en-US" altLang="zh-CN" dirty="0">
                <a:solidFill>
                  <a:schemeClr val="folHlink"/>
                </a:solidFill>
                <a:latin typeface="宋体" pitchFamily="2" charset="-122"/>
              </a:rPr>
              <a:t> </a:t>
            </a:r>
            <a:r>
              <a:rPr lang="en-US" altLang="zh-CN" sz="2400" dirty="0">
                <a:solidFill>
                  <a:schemeClr val="folHlink"/>
                </a:solidFill>
                <a:latin typeface="宋体" pitchFamily="2" charset="-122"/>
              </a:rPr>
              <a:t>1905</a:t>
            </a:r>
            <a:r>
              <a:rPr lang="zh-CN" altLang="en-US" sz="2400" dirty="0">
                <a:solidFill>
                  <a:schemeClr val="folHlink"/>
                </a:solidFill>
                <a:latin typeface="宋体" pitchFamily="2" charset="-122"/>
              </a:rPr>
              <a:t>年</a:t>
            </a:r>
            <a:r>
              <a:rPr lang="en-US" altLang="zh-CN" sz="2400" dirty="0">
                <a:solidFill>
                  <a:schemeClr val="folHlink"/>
                </a:solidFill>
                <a:latin typeface="宋体" pitchFamily="2" charset="-122"/>
              </a:rPr>
              <a:t>(</a:t>
            </a:r>
            <a:r>
              <a:rPr lang="zh-CN" altLang="en-US" sz="2400" dirty="0">
                <a:solidFill>
                  <a:schemeClr val="folHlink"/>
                </a:solidFill>
                <a:latin typeface="楷体_GB2312" pitchFamily="49" charset="-122"/>
                <a:ea typeface="楷体_GB2312" pitchFamily="49" charset="-122"/>
              </a:rPr>
              <a:t>爱因斯坦</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：光电效应理论（</a:t>
            </a:r>
            <a:r>
              <a:rPr lang="en-US" altLang="zh-CN" sz="2400" dirty="0">
                <a:solidFill>
                  <a:schemeClr val="folHlink"/>
                </a:solidFill>
                <a:latin typeface="宋体" pitchFamily="2" charset="-122"/>
              </a:rPr>
              <a:t>1921</a:t>
            </a:r>
            <a:r>
              <a:rPr lang="zh-CN" altLang="en-US" sz="2400" dirty="0">
                <a:solidFill>
                  <a:schemeClr val="folHlink"/>
                </a:solidFill>
                <a:latin typeface="宋体" pitchFamily="2" charset="-122"/>
              </a:rPr>
              <a:t>年获诺贝尔奖</a:t>
            </a:r>
            <a:r>
              <a:rPr lang="en-US" altLang="zh-CN" sz="2400" dirty="0">
                <a:solidFill>
                  <a:schemeClr val="folHlink"/>
                </a:solidFill>
                <a:latin typeface="宋体" pitchFamily="2" charset="-122"/>
              </a:rPr>
              <a:t>)</a:t>
            </a:r>
            <a:r>
              <a:rPr lang="zh-CN" altLang="en-US" sz="2400" dirty="0">
                <a:solidFill>
                  <a:schemeClr val="folHlink"/>
                </a:solidFill>
                <a:latin typeface="宋体" pitchFamily="2" charset="-122"/>
              </a:rPr>
              <a:t> 。</a:t>
            </a:r>
          </a:p>
          <a:p>
            <a:pPr algn="l"/>
            <a:r>
              <a:rPr lang="en-US" altLang="zh-CN" b="1" dirty="0">
                <a:solidFill>
                  <a:schemeClr val="accent2"/>
                </a:solidFill>
                <a:latin typeface="宋体" pitchFamily="2" charset="-122"/>
                <a:sym typeface="Wingdings 2" pitchFamily="18" charset="2"/>
              </a:rPr>
              <a:t></a:t>
            </a:r>
            <a:r>
              <a:rPr lang="en-US" altLang="zh-CN" b="1" dirty="0">
                <a:solidFill>
                  <a:schemeClr val="accent2"/>
                </a:solidFill>
                <a:latin typeface="宋体" pitchFamily="2" charset="-122"/>
              </a:rPr>
              <a:t> </a:t>
            </a:r>
            <a:r>
              <a:rPr lang="en-US" altLang="zh-CN" sz="2400" b="1" dirty="0">
                <a:solidFill>
                  <a:schemeClr val="accent2"/>
                </a:solidFill>
                <a:latin typeface="宋体" pitchFamily="2" charset="-122"/>
              </a:rPr>
              <a:t>1930</a:t>
            </a:r>
            <a:r>
              <a:rPr lang="zh-CN" altLang="en-US" sz="2400" b="1" dirty="0">
                <a:solidFill>
                  <a:schemeClr val="accent2"/>
                </a:solidFill>
                <a:latin typeface="宋体" pitchFamily="2" charset="-122"/>
              </a:rPr>
              <a:t>年代</a:t>
            </a:r>
            <a:r>
              <a:rPr lang="en-US" altLang="zh-CN" sz="2400" b="1" dirty="0">
                <a:solidFill>
                  <a:schemeClr val="accent2"/>
                </a:solidFill>
                <a:latin typeface="宋体" pitchFamily="2" charset="-122"/>
              </a:rPr>
              <a:t>(</a:t>
            </a:r>
            <a:r>
              <a:rPr lang="zh-CN" altLang="en-US" sz="2400" b="1" dirty="0">
                <a:solidFill>
                  <a:schemeClr val="accent2"/>
                </a:solidFill>
                <a:latin typeface="楷体_GB2312" pitchFamily="49" charset="-122"/>
                <a:ea typeface="楷体_GB2312" pitchFamily="49" charset="-122"/>
              </a:rPr>
              <a:t>概念和理论</a:t>
            </a:r>
            <a:r>
              <a:rPr lang="en-US" altLang="zh-CN" sz="2400" b="1" dirty="0">
                <a:solidFill>
                  <a:schemeClr val="accent2"/>
                </a:solidFill>
                <a:latin typeface="宋体" pitchFamily="2" charset="-122"/>
              </a:rPr>
              <a:t>)</a:t>
            </a:r>
            <a:r>
              <a:rPr lang="zh-CN" altLang="en-US" sz="2400" b="1" dirty="0">
                <a:solidFill>
                  <a:schemeClr val="accent2"/>
                </a:solidFill>
                <a:latin typeface="宋体" pitchFamily="2" charset="-122"/>
              </a:rPr>
              <a:t>：表面电子态</a:t>
            </a:r>
            <a:r>
              <a:rPr lang="en-US" altLang="zh-CN" sz="2400" b="1" dirty="0">
                <a:solidFill>
                  <a:schemeClr val="accent2"/>
                </a:solidFill>
                <a:latin typeface="宋体" pitchFamily="2" charset="-122"/>
              </a:rPr>
              <a:t>(</a:t>
            </a:r>
            <a:r>
              <a:rPr lang="en-US" altLang="zh-CN" sz="2400" b="1" dirty="0" err="1">
                <a:solidFill>
                  <a:schemeClr val="accent2"/>
                </a:solidFill>
                <a:latin typeface="宋体" pitchFamily="2" charset="-122"/>
              </a:rPr>
              <a:t>Tamm,Shockley</a:t>
            </a:r>
            <a:r>
              <a:rPr lang="zh-CN" altLang="en-US" sz="2400" b="1" dirty="0">
                <a:solidFill>
                  <a:schemeClr val="accent2"/>
                </a:solidFill>
                <a:latin typeface="宋体" pitchFamily="2" charset="-122"/>
              </a:rPr>
              <a:t>等</a:t>
            </a:r>
            <a:r>
              <a:rPr lang="en-US" altLang="zh-CN" sz="2400" b="1" dirty="0">
                <a:solidFill>
                  <a:schemeClr val="accent2"/>
                </a:solidFill>
                <a:latin typeface="宋体" pitchFamily="2" charset="-122"/>
              </a:rPr>
              <a:t>)</a:t>
            </a:r>
            <a:r>
              <a:rPr lang="zh-CN" altLang="en-US" sz="2400" b="1" dirty="0">
                <a:solidFill>
                  <a:schemeClr val="accent2"/>
                </a:solidFill>
                <a:latin typeface="宋体" pitchFamily="2" charset="-122"/>
              </a:rPr>
              <a:t>、物理吸附和化学吸附</a:t>
            </a:r>
            <a:r>
              <a:rPr lang="en-US" altLang="zh-CN" sz="2400" b="1" dirty="0">
                <a:solidFill>
                  <a:schemeClr val="accent2"/>
                </a:solidFill>
                <a:latin typeface="宋体" pitchFamily="2" charset="-122"/>
              </a:rPr>
              <a:t>(Lennard-Jones</a:t>
            </a:r>
            <a:r>
              <a:rPr lang="zh-CN" altLang="en-US" sz="2400" b="1" dirty="0">
                <a:solidFill>
                  <a:schemeClr val="accent2"/>
                </a:solidFill>
                <a:latin typeface="宋体" pitchFamily="2" charset="-122"/>
              </a:rPr>
              <a:t>等</a:t>
            </a:r>
            <a:r>
              <a:rPr lang="en-US" altLang="zh-CN" sz="2400" b="1" dirty="0">
                <a:solidFill>
                  <a:schemeClr val="accent2"/>
                </a:solidFill>
                <a:latin typeface="宋体" pitchFamily="2" charset="-122"/>
              </a:rPr>
              <a:t>)</a:t>
            </a:r>
            <a:r>
              <a:rPr lang="zh-CN" altLang="en-US" sz="2400" b="1" dirty="0">
                <a:solidFill>
                  <a:schemeClr val="accent2"/>
                </a:solidFill>
                <a:latin typeface="宋体" pitchFamily="2" charset="-122"/>
              </a:rPr>
              <a:t>、金属</a:t>
            </a:r>
            <a:r>
              <a:rPr lang="en-US" altLang="zh-CN" sz="2400" b="1" dirty="0">
                <a:solidFill>
                  <a:schemeClr val="accent2"/>
                </a:solidFill>
                <a:latin typeface="宋体" pitchFamily="2" charset="-122"/>
              </a:rPr>
              <a:t>/</a:t>
            </a:r>
            <a:r>
              <a:rPr lang="zh-CN" altLang="en-US" sz="2400" b="1" dirty="0">
                <a:solidFill>
                  <a:schemeClr val="accent2"/>
                </a:solidFill>
                <a:latin typeface="宋体" pitchFamily="2" charset="-122"/>
              </a:rPr>
              <a:t>半导体界面理论</a:t>
            </a:r>
            <a:r>
              <a:rPr lang="en-US" altLang="zh-CN" sz="2400" b="1" dirty="0">
                <a:solidFill>
                  <a:schemeClr val="accent2"/>
                </a:solidFill>
                <a:latin typeface="宋体" pitchFamily="2" charset="-122"/>
              </a:rPr>
              <a:t>(</a:t>
            </a:r>
            <a:r>
              <a:rPr lang="en-US" altLang="zh-CN" sz="2400" b="1" dirty="0" err="1">
                <a:solidFill>
                  <a:schemeClr val="accent2"/>
                </a:solidFill>
                <a:latin typeface="宋体" pitchFamily="2" charset="-122"/>
              </a:rPr>
              <a:t>Bardeen,Schottky,Mott</a:t>
            </a:r>
            <a:r>
              <a:rPr lang="zh-CN" altLang="en-US" sz="2400" b="1" dirty="0">
                <a:solidFill>
                  <a:schemeClr val="accent2"/>
                </a:solidFill>
                <a:latin typeface="宋体" pitchFamily="2" charset="-122"/>
              </a:rPr>
              <a:t>等</a:t>
            </a:r>
            <a:r>
              <a:rPr lang="en-US" altLang="zh-CN" sz="2400" b="1" dirty="0">
                <a:solidFill>
                  <a:schemeClr val="accent2"/>
                </a:solidFill>
                <a:latin typeface="宋体" pitchFamily="2" charset="-122"/>
              </a:rPr>
              <a:t>)</a:t>
            </a:r>
            <a:r>
              <a:rPr lang="zh-CN" altLang="en-US" sz="2400" b="1" dirty="0">
                <a:solidFill>
                  <a:schemeClr val="accent2"/>
                </a:solidFill>
                <a:latin typeface="宋体" pitchFamily="2" charset="-122"/>
              </a:rPr>
              <a:t>。</a:t>
            </a:r>
            <a:endParaRPr lang="zh-CN" altLang="en-US" sz="2400" dirty="0">
              <a:latin typeface="黑体" pitchFamily="49" charset="-122"/>
              <a:ea typeface="黑体" pitchFamily="49" charset="-122"/>
            </a:endParaRPr>
          </a:p>
        </p:txBody>
      </p:sp>
      <p:sp>
        <p:nvSpPr>
          <p:cNvPr id="21508" name="Text Box 4"/>
          <p:cNvSpPr txBox="1">
            <a:spLocks noChangeArrowheads="1"/>
          </p:cNvSpPr>
          <p:nvPr/>
        </p:nvSpPr>
        <p:spPr bwMode="auto">
          <a:xfrm>
            <a:off x="2233613" y="6021388"/>
            <a:ext cx="4779962" cy="457200"/>
          </a:xfrm>
          <a:prstGeom prst="rect">
            <a:avLst/>
          </a:prstGeom>
          <a:noFill/>
          <a:ln w="9525">
            <a:noFill/>
            <a:miter lim="800000"/>
            <a:headEnd/>
            <a:tailEnd/>
          </a:ln>
        </p:spPr>
        <p:txBody>
          <a:bodyPr wrap="none">
            <a:spAutoFit/>
          </a:bodyPr>
          <a:lstStyle/>
          <a:p>
            <a:r>
              <a:rPr lang="zh-CN" altLang="en-US" sz="2400" b="1">
                <a:solidFill>
                  <a:srgbClr val="FF3300"/>
                </a:solidFill>
              </a:rPr>
              <a:t>然而，实验研究却一直停步不前！</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1508"/>
                                        </p:tgtEl>
                                        <p:attrNameLst>
                                          <p:attrName>style.visibility</p:attrName>
                                        </p:attrNameLst>
                                      </p:cBhvr>
                                      <p:to>
                                        <p:strVal val="visible"/>
                                      </p:to>
                                    </p:set>
                                    <p:animEffect transition="in" filter="blinds(horizontal)">
                                      <p:cBhvr>
                                        <p:cTn id="7" dur="500"/>
                                        <p:tgtEl>
                                          <p:spTgt spid="215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8" grpId="0"/>
    </p:bld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770" name="Text Box 4"/>
          <p:cNvSpPr txBox="1">
            <a:spLocks noChangeArrowheads="1"/>
          </p:cNvSpPr>
          <p:nvPr/>
        </p:nvSpPr>
        <p:spPr bwMode="auto">
          <a:xfrm>
            <a:off x="2720975" y="185738"/>
            <a:ext cx="3435350" cy="579437"/>
          </a:xfrm>
          <a:prstGeom prst="rect">
            <a:avLst/>
          </a:prstGeom>
          <a:noFill/>
          <a:ln w="9525">
            <a:noFill/>
            <a:miter lim="800000"/>
            <a:headEnd/>
            <a:tailEnd/>
          </a:ln>
        </p:spPr>
        <p:txBody>
          <a:bodyPr wrap="none">
            <a:spAutoFit/>
          </a:bodyPr>
          <a:lstStyle/>
          <a:p>
            <a:r>
              <a:rPr lang="zh-CN" altLang="en-US" sz="3200" b="1">
                <a:solidFill>
                  <a:srgbClr val="000066"/>
                </a:solidFill>
              </a:rPr>
              <a:t>表面科学的发展史</a:t>
            </a:r>
          </a:p>
        </p:txBody>
      </p:sp>
      <p:sp>
        <p:nvSpPr>
          <p:cNvPr id="32771" name="Text Box 5"/>
          <p:cNvSpPr txBox="1">
            <a:spLocks noChangeArrowheads="1"/>
          </p:cNvSpPr>
          <p:nvPr/>
        </p:nvSpPr>
        <p:spPr bwMode="auto">
          <a:xfrm>
            <a:off x="611188" y="1052513"/>
            <a:ext cx="7705725" cy="4595812"/>
          </a:xfrm>
          <a:prstGeom prst="rect">
            <a:avLst/>
          </a:prstGeom>
          <a:noFill/>
          <a:ln w="9525">
            <a:noFill/>
            <a:miter lim="800000"/>
            <a:headEnd/>
            <a:tailEnd/>
          </a:ln>
        </p:spPr>
        <p:txBody>
          <a:bodyPr>
            <a:spAutoFit/>
          </a:bodyPr>
          <a:lstStyle/>
          <a:p>
            <a:pPr marL="381000" indent="-381000" algn="l"/>
            <a:r>
              <a:rPr lang="zh-CN" altLang="en-US" sz="2800" u="sng">
                <a:solidFill>
                  <a:srgbClr val="FF3300"/>
                </a:solidFill>
                <a:latin typeface="黑体" pitchFamily="49" charset="-122"/>
                <a:ea typeface="黑体" pitchFamily="49" charset="-122"/>
              </a:rPr>
              <a:t>近代表面科学</a:t>
            </a:r>
            <a:r>
              <a:rPr lang="zh-CN" altLang="en-US" sz="2800">
                <a:solidFill>
                  <a:srgbClr val="FF3300"/>
                </a:solidFill>
                <a:latin typeface="黑体" pitchFamily="49" charset="-122"/>
                <a:ea typeface="黑体" pitchFamily="49" charset="-122"/>
              </a:rPr>
              <a:t>：</a:t>
            </a:r>
            <a:r>
              <a:rPr lang="zh-CN" altLang="en-US" sz="2800" b="1">
                <a:solidFill>
                  <a:srgbClr val="000066"/>
                </a:solidFill>
                <a:latin typeface="楷体_GB2312" pitchFamily="49" charset="-122"/>
                <a:ea typeface="楷体_GB2312" pitchFamily="49" charset="-122"/>
              </a:rPr>
              <a:t>技术发展</a:t>
            </a:r>
            <a:r>
              <a:rPr lang="zh-CN" altLang="en-US" sz="3200">
                <a:solidFill>
                  <a:srgbClr val="000066"/>
                </a:solidFill>
                <a:latin typeface="楷体_GB2312" pitchFamily="49" charset="-122"/>
                <a:ea typeface="楷体_GB2312" pitchFamily="49" charset="-122"/>
              </a:rPr>
              <a:t> </a:t>
            </a:r>
            <a:r>
              <a:rPr lang="en-US" altLang="zh-CN" sz="2800">
                <a:solidFill>
                  <a:srgbClr val="000066"/>
                </a:solidFill>
                <a:latin typeface="黑体" pitchFamily="49" charset="-122"/>
                <a:ea typeface="黑体" pitchFamily="49" charset="-122"/>
              </a:rPr>
              <a:t>(1960</a:t>
            </a:r>
            <a:r>
              <a:rPr lang="zh-CN" altLang="en-US" sz="2800">
                <a:solidFill>
                  <a:srgbClr val="000066"/>
                </a:solidFill>
                <a:latin typeface="黑体" pitchFamily="49" charset="-122"/>
                <a:ea typeface="黑体" pitchFamily="49" charset="-122"/>
              </a:rPr>
              <a:t>年</a:t>
            </a:r>
            <a:r>
              <a:rPr lang="en-US" altLang="zh-CN" sz="2800">
                <a:solidFill>
                  <a:srgbClr val="000066"/>
                </a:solidFill>
                <a:ea typeface="黑体" pitchFamily="49" charset="-122"/>
              </a:rPr>
              <a:t>—</a:t>
            </a:r>
            <a:r>
              <a:rPr lang="en-US" altLang="zh-CN" sz="2800">
                <a:solidFill>
                  <a:srgbClr val="000066"/>
                </a:solidFill>
                <a:latin typeface="黑体" pitchFamily="49" charset="-122"/>
                <a:ea typeface="黑体" pitchFamily="49" charset="-122"/>
              </a:rPr>
              <a:t>1990</a:t>
            </a:r>
            <a:r>
              <a:rPr lang="zh-CN" altLang="en-US" sz="2800">
                <a:solidFill>
                  <a:srgbClr val="000066"/>
                </a:solidFill>
                <a:latin typeface="黑体" pitchFamily="49" charset="-122"/>
                <a:ea typeface="黑体" pitchFamily="49" charset="-122"/>
              </a:rPr>
              <a:t>年</a:t>
            </a:r>
            <a:r>
              <a:rPr lang="en-US" altLang="zh-CN" sz="2800">
                <a:solidFill>
                  <a:srgbClr val="000066"/>
                </a:solidFill>
                <a:latin typeface="黑体" pitchFamily="49" charset="-122"/>
                <a:ea typeface="黑体" pitchFamily="49" charset="-122"/>
              </a:rPr>
              <a:t>)</a:t>
            </a:r>
          </a:p>
          <a:p>
            <a:pPr marL="381000" indent="-381000" algn="l"/>
            <a:endParaRPr lang="zh-CN" altLang="en-US" sz="2400">
              <a:solidFill>
                <a:srgbClr val="000066"/>
              </a:solidFill>
              <a:latin typeface="楷体_GB2312" pitchFamily="49" charset="-122"/>
              <a:ea typeface="楷体_GB2312" pitchFamily="49" charset="-122"/>
            </a:endParaRPr>
          </a:p>
          <a:p>
            <a:pPr marL="381000" indent="-381000" algn="l">
              <a:buFont typeface="Wingdings" pitchFamily="2" charset="2"/>
              <a:buChar char="l"/>
            </a:pPr>
            <a:r>
              <a:rPr lang="en-US" altLang="zh-CN" sz="2400">
                <a:latin typeface="楷体_GB2312" pitchFamily="49" charset="-122"/>
                <a:ea typeface="楷体_GB2312" pitchFamily="49" charset="-122"/>
              </a:rPr>
              <a:t>1960</a:t>
            </a:r>
            <a:r>
              <a:rPr lang="zh-CN" altLang="en-US" sz="2400">
                <a:latin typeface="楷体_GB2312" pitchFamily="49" charset="-122"/>
                <a:ea typeface="楷体_GB2312" pitchFamily="49" charset="-122"/>
              </a:rPr>
              <a:t>年代：分子束外延</a:t>
            </a:r>
            <a:r>
              <a:rPr lang="en-US" altLang="zh-CN" sz="2400">
                <a:latin typeface="楷体_GB2312" pitchFamily="49" charset="-122"/>
                <a:ea typeface="楷体_GB2312" pitchFamily="49" charset="-122"/>
              </a:rPr>
              <a:t>(MBE)</a:t>
            </a:r>
          </a:p>
          <a:p>
            <a:pPr marL="381000" indent="-381000" algn="l">
              <a:buFont typeface="Wingdings" pitchFamily="2" charset="2"/>
              <a:buChar char="l"/>
            </a:pPr>
            <a:r>
              <a:rPr lang="en-US" altLang="zh-CN" sz="2400">
                <a:latin typeface="楷体_GB2312" pitchFamily="49" charset="-122"/>
                <a:ea typeface="楷体_GB2312" pitchFamily="49" charset="-122"/>
              </a:rPr>
              <a:t>1974</a:t>
            </a:r>
            <a:r>
              <a:rPr lang="zh-CN" altLang="en-US" sz="2400">
                <a:latin typeface="楷体_GB2312" pitchFamily="49" charset="-122"/>
                <a:ea typeface="楷体_GB2312" pitchFamily="49" charset="-122"/>
              </a:rPr>
              <a:t>年：光电子能谱</a:t>
            </a:r>
            <a:r>
              <a:rPr lang="en-US" altLang="zh-CN" sz="2400">
                <a:latin typeface="楷体_GB2312" pitchFamily="49" charset="-122"/>
                <a:ea typeface="楷体_GB2312" pitchFamily="49" charset="-122"/>
              </a:rPr>
              <a:t>(PES) </a:t>
            </a:r>
          </a:p>
          <a:p>
            <a:pPr marL="381000" indent="-381000" algn="l">
              <a:buFont typeface="Wingdings" pitchFamily="2" charset="2"/>
              <a:buChar char="l"/>
            </a:pPr>
            <a:r>
              <a:rPr lang="en-US" altLang="zh-CN" sz="2400">
                <a:latin typeface="楷体_GB2312" pitchFamily="49" charset="-122"/>
                <a:ea typeface="楷体_GB2312" pitchFamily="49" charset="-122"/>
              </a:rPr>
              <a:t>1974</a:t>
            </a:r>
            <a:r>
              <a:rPr lang="zh-CN" altLang="en-US" sz="2400">
                <a:latin typeface="楷体_GB2312" pitchFamily="49" charset="-122"/>
                <a:ea typeface="楷体_GB2312" pitchFamily="49" charset="-122"/>
              </a:rPr>
              <a:t>年：俄歇电子能谱</a:t>
            </a:r>
            <a:r>
              <a:rPr lang="en-US" altLang="zh-CN" sz="2400">
                <a:latin typeface="楷体_GB2312" pitchFamily="49" charset="-122"/>
                <a:ea typeface="楷体_GB2312" pitchFamily="49" charset="-122"/>
              </a:rPr>
              <a:t>(AES)</a:t>
            </a:r>
          </a:p>
          <a:p>
            <a:pPr marL="381000" indent="-381000" algn="l">
              <a:buFont typeface="Wingdings" pitchFamily="2" charset="2"/>
              <a:buChar char="l"/>
            </a:pPr>
            <a:r>
              <a:rPr lang="en-US" altLang="zh-CN" sz="2400">
                <a:latin typeface="楷体_GB2312" pitchFamily="49" charset="-122"/>
                <a:ea typeface="楷体_GB2312" pitchFamily="49" charset="-122"/>
              </a:rPr>
              <a:t>1970</a:t>
            </a:r>
            <a:r>
              <a:rPr lang="zh-CN" altLang="en-US" sz="2400">
                <a:latin typeface="楷体_GB2312" pitchFamily="49" charset="-122"/>
                <a:ea typeface="楷体_GB2312" pitchFamily="49" charset="-122"/>
              </a:rPr>
              <a:t>年代：超高真空技术的成熟：法兰－铜垫圈－不锈钢系统代替玻璃系统。涡轮分子泵、溅射离子泵的出现，超高真空（</a:t>
            </a:r>
            <a:r>
              <a:rPr lang="en-US" altLang="zh-CN" sz="2400">
                <a:latin typeface="楷体_GB2312" pitchFamily="49" charset="-122"/>
                <a:ea typeface="楷体_GB2312" pitchFamily="49" charset="-122"/>
              </a:rPr>
              <a:t>10</a:t>
            </a:r>
            <a:r>
              <a:rPr lang="en-US" altLang="zh-CN" sz="2400" baseline="30000">
                <a:latin typeface="楷体_GB2312" pitchFamily="49" charset="-122"/>
                <a:ea typeface="楷体_GB2312" pitchFamily="49" charset="-122"/>
              </a:rPr>
              <a:t>-10</a:t>
            </a:r>
            <a:r>
              <a:rPr lang="en-US" altLang="zh-CN" sz="2400">
                <a:latin typeface="楷体_GB2312" pitchFamily="49" charset="-122"/>
                <a:ea typeface="楷体_GB2312" pitchFamily="49" charset="-122"/>
              </a:rPr>
              <a:t>Torr</a:t>
            </a:r>
            <a:r>
              <a:rPr lang="zh-CN" altLang="en-US" sz="2400">
                <a:latin typeface="楷体_GB2312" pitchFamily="49" charset="-122"/>
                <a:ea typeface="楷体_GB2312" pitchFamily="49" charset="-122"/>
              </a:rPr>
              <a:t>）成为可能。</a:t>
            </a:r>
          </a:p>
          <a:p>
            <a:pPr marL="381000" indent="-381000" algn="l">
              <a:buFont typeface="Wingdings" pitchFamily="2" charset="2"/>
              <a:buChar char="l"/>
            </a:pPr>
            <a:r>
              <a:rPr lang="en-US" altLang="zh-CN" sz="2400">
                <a:latin typeface="楷体_GB2312" pitchFamily="49" charset="-122"/>
                <a:ea typeface="楷体_GB2312" pitchFamily="49" charset="-122"/>
              </a:rPr>
              <a:t>1980</a:t>
            </a:r>
            <a:r>
              <a:rPr lang="zh-CN" altLang="en-US" sz="2400">
                <a:latin typeface="楷体_GB2312" pitchFamily="49" charset="-122"/>
                <a:ea typeface="楷体_GB2312" pitchFamily="49" charset="-122"/>
              </a:rPr>
              <a:t>年代：高分辨电子能力损失谱</a:t>
            </a:r>
            <a:r>
              <a:rPr lang="en-US" altLang="zh-CN" sz="2400">
                <a:latin typeface="楷体_GB2312" pitchFamily="49" charset="-122"/>
                <a:ea typeface="楷体_GB2312" pitchFamily="49" charset="-122"/>
              </a:rPr>
              <a:t>(HREELS)</a:t>
            </a:r>
          </a:p>
          <a:p>
            <a:pPr marL="381000" indent="-381000" algn="l">
              <a:buFont typeface="Wingdings" pitchFamily="2" charset="2"/>
              <a:buChar char="l"/>
            </a:pPr>
            <a:r>
              <a:rPr lang="en-US" altLang="zh-CN" sz="2400">
                <a:latin typeface="楷体_GB2312" pitchFamily="49" charset="-122"/>
                <a:ea typeface="楷体_GB2312" pitchFamily="49" charset="-122"/>
              </a:rPr>
              <a:t>1981</a:t>
            </a:r>
            <a:r>
              <a:rPr lang="zh-CN" altLang="en-US" sz="2400">
                <a:latin typeface="楷体_GB2312" pitchFamily="49" charset="-122"/>
                <a:ea typeface="楷体_GB2312" pitchFamily="49" charset="-122"/>
              </a:rPr>
              <a:t>年：扫描隧道显微镜</a:t>
            </a:r>
            <a:r>
              <a:rPr lang="en-US" altLang="zh-CN" sz="2400">
                <a:latin typeface="楷体_GB2312" pitchFamily="49" charset="-122"/>
                <a:ea typeface="楷体_GB2312" pitchFamily="49" charset="-122"/>
              </a:rPr>
              <a:t>(STM)-</a:t>
            </a:r>
            <a:r>
              <a:rPr lang="zh-CN" altLang="en-US" sz="2400">
                <a:latin typeface="楷体_GB2312" pitchFamily="49" charset="-122"/>
                <a:ea typeface="楷体_GB2312" pitchFamily="49" charset="-122"/>
              </a:rPr>
              <a:t>划时代的表面技术</a:t>
            </a:r>
          </a:p>
          <a:p>
            <a:pPr marL="381000" indent="-381000" algn="l">
              <a:buFont typeface="Wingdings" pitchFamily="2" charset="2"/>
              <a:buChar char="l"/>
            </a:pPr>
            <a:r>
              <a:rPr lang="en-US" altLang="zh-CN" sz="2400">
                <a:latin typeface="楷体_GB2312" pitchFamily="49" charset="-122"/>
                <a:ea typeface="楷体_GB2312" pitchFamily="49" charset="-122"/>
              </a:rPr>
              <a:t>1984</a:t>
            </a:r>
            <a:r>
              <a:rPr lang="zh-CN" altLang="en-US" sz="2400">
                <a:latin typeface="楷体_GB2312" pitchFamily="49" charset="-122"/>
                <a:ea typeface="楷体_GB2312" pitchFamily="49" charset="-122"/>
              </a:rPr>
              <a:t>年：原子力显微镜</a:t>
            </a:r>
            <a:r>
              <a:rPr lang="en-US" altLang="zh-CN" sz="2400">
                <a:latin typeface="楷体_GB2312" pitchFamily="49" charset="-122"/>
                <a:ea typeface="楷体_GB2312" pitchFamily="49" charset="-122"/>
              </a:rPr>
              <a:t>(AFM)</a:t>
            </a:r>
          </a:p>
          <a:p>
            <a:pPr marL="381000" indent="-381000" algn="l">
              <a:buFont typeface="Wingdings" pitchFamily="2" charset="2"/>
              <a:buChar char="l"/>
            </a:pPr>
            <a:r>
              <a:rPr lang="en-US" altLang="zh-CN" sz="2400">
                <a:latin typeface="楷体_GB2312" pitchFamily="49" charset="-122"/>
                <a:ea typeface="楷体_GB2312" pitchFamily="49" charset="-122"/>
              </a:rPr>
              <a:t>1990</a:t>
            </a:r>
            <a:r>
              <a:rPr lang="zh-CN" altLang="en-US" sz="2400">
                <a:latin typeface="楷体_GB2312" pitchFamily="49" charset="-122"/>
                <a:ea typeface="楷体_GB2312" pitchFamily="49" charset="-122"/>
              </a:rPr>
              <a:t>年代：高速数字计算机的发明和发展</a:t>
            </a:r>
          </a:p>
        </p:txBody>
      </p:sp>
      <p:sp>
        <p:nvSpPr>
          <p:cNvPr id="22532" name="Text Box 4"/>
          <p:cNvSpPr txBox="1">
            <a:spLocks noChangeArrowheads="1"/>
          </p:cNvSpPr>
          <p:nvPr/>
        </p:nvSpPr>
        <p:spPr bwMode="auto">
          <a:xfrm>
            <a:off x="1303338" y="5995988"/>
            <a:ext cx="6311900" cy="457200"/>
          </a:xfrm>
          <a:prstGeom prst="rect">
            <a:avLst/>
          </a:prstGeom>
          <a:noFill/>
          <a:ln w="9525">
            <a:noFill/>
            <a:miter lim="800000"/>
            <a:headEnd/>
            <a:tailEnd/>
          </a:ln>
        </p:spPr>
        <p:txBody>
          <a:bodyPr wrap="none">
            <a:spAutoFit/>
          </a:bodyPr>
          <a:lstStyle/>
          <a:p>
            <a:r>
              <a:rPr lang="zh-CN" altLang="en-US" sz="2400" b="1" i="1">
                <a:solidFill>
                  <a:srgbClr val="FF3300"/>
                </a:solidFill>
              </a:rPr>
              <a:t>技术的进步促进了表面科学研究的飞跃发展！</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2532"/>
                                        </p:tgtEl>
                                        <p:attrNameLst>
                                          <p:attrName>style.visibility</p:attrName>
                                        </p:attrNameLst>
                                      </p:cBhvr>
                                      <p:to>
                                        <p:strVal val="visible"/>
                                      </p:to>
                                    </p:set>
                                    <p:animEffect transition="in" filter="blinds(horizontal)">
                                      <p:cBhvr>
                                        <p:cTn id="7" dur="500"/>
                                        <p:tgtEl>
                                          <p:spTgt spid="225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2" grpId="0"/>
    </p:bldLst>
  </p:timing>
</p:sld>
</file>

<file path=ppt/slides/slide28.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33794" name="Text Box 4"/>
          <p:cNvSpPr txBox="1">
            <a:spLocks noChangeArrowheads="1"/>
          </p:cNvSpPr>
          <p:nvPr/>
        </p:nvSpPr>
        <p:spPr bwMode="auto">
          <a:xfrm>
            <a:off x="2720975" y="112713"/>
            <a:ext cx="3435350" cy="579437"/>
          </a:xfrm>
          <a:prstGeom prst="rect">
            <a:avLst/>
          </a:prstGeom>
          <a:noFill/>
          <a:ln w="9525">
            <a:noFill/>
            <a:miter lim="800000"/>
            <a:headEnd/>
            <a:tailEnd/>
          </a:ln>
        </p:spPr>
        <p:txBody>
          <a:bodyPr wrap="none">
            <a:spAutoFit/>
          </a:bodyPr>
          <a:lstStyle/>
          <a:p>
            <a:r>
              <a:rPr lang="zh-CN" altLang="en-US" sz="3200" b="1">
                <a:solidFill>
                  <a:srgbClr val="000066"/>
                </a:solidFill>
              </a:rPr>
              <a:t>表面科学的发展史</a:t>
            </a:r>
          </a:p>
        </p:txBody>
      </p:sp>
      <p:sp>
        <p:nvSpPr>
          <p:cNvPr id="33795" name="Text Box 5"/>
          <p:cNvSpPr txBox="1">
            <a:spLocks noChangeArrowheads="1"/>
          </p:cNvSpPr>
          <p:nvPr/>
        </p:nvSpPr>
        <p:spPr bwMode="auto">
          <a:xfrm>
            <a:off x="611188" y="765175"/>
            <a:ext cx="7015162" cy="519113"/>
          </a:xfrm>
          <a:prstGeom prst="rect">
            <a:avLst/>
          </a:prstGeom>
          <a:noFill/>
          <a:ln w="9525">
            <a:noFill/>
            <a:miter lim="800000"/>
            <a:headEnd/>
            <a:tailEnd/>
          </a:ln>
        </p:spPr>
        <p:txBody>
          <a:bodyPr>
            <a:spAutoFit/>
          </a:bodyPr>
          <a:lstStyle/>
          <a:p>
            <a:pPr algn="l"/>
            <a:r>
              <a:rPr lang="zh-CN" altLang="en-US" sz="2800" u="sng">
                <a:solidFill>
                  <a:srgbClr val="FF3300"/>
                </a:solidFill>
                <a:latin typeface="黑体" pitchFamily="49" charset="-122"/>
                <a:ea typeface="黑体" pitchFamily="49" charset="-122"/>
              </a:rPr>
              <a:t>当代表面科学</a:t>
            </a:r>
            <a:r>
              <a:rPr lang="zh-CN" altLang="en-US" sz="2800">
                <a:solidFill>
                  <a:srgbClr val="FF3300"/>
                </a:solidFill>
                <a:latin typeface="黑体" pitchFamily="49" charset="-122"/>
                <a:ea typeface="黑体" pitchFamily="49" charset="-122"/>
              </a:rPr>
              <a:t>：</a:t>
            </a:r>
            <a:r>
              <a:rPr lang="zh-CN" altLang="en-US" sz="2800" b="1">
                <a:solidFill>
                  <a:srgbClr val="000066"/>
                </a:solidFill>
                <a:latin typeface="楷体_GB2312" pitchFamily="49" charset="-122"/>
                <a:ea typeface="楷体_GB2312" pitchFamily="49" charset="-122"/>
              </a:rPr>
              <a:t>爆发</a:t>
            </a:r>
            <a:r>
              <a:rPr lang="zh-CN" altLang="en-US" sz="2800">
                <a:solidFill>
                  <a:srgbClr val="000066"/>
                </a:solidFill>
                <a:latin typeface="黑体" pitchFamily="49" charset="-122"/>
                <a:ea typeface="黑体" pitchFamily="49" charset="-122"/>
              </a:rPr>
              <a:t>（</a:t>
            </a:r>
            <a:r>
              <a:rPr lang="en-US" altLang="zh-CN" sz="2800">
                <a:solidFill>
                  <a:srgbClr val="000066"/>
                </a:solidFill>
                <a:latin typeface="黑体" pitchFamily="49" charset="-122"/>
                <a:ea typeface="黑体" pitchFamily="49" charset="-122"/>
              </a:rPr>
              <a:t>1990</a:t>
            </a:r>
            <a:r>
              <a:rPr lang="zh-CN" altLang="en-US" sz="2800">
                <a:solidFill>
                  <a:srgbClr val="000066"/>
                </a:solidFill>
                <a:latin typeface="黑体" pitchFamily="49" charset="-122"/>
                <a:ea typeface="黑体" pitchFamily="49" charset="-122"/>
              </a:rPr>
              <a:t>年－）</a:t>
            </a:r>
            <a:endParaRPr lang="zh-CN" altLang="en-US" sz="3200">
              <a:latin typeface="楷体_GB2312" pitchFamily="49" charset="-122"/>
              <a:ea typeface="楷体_GB2312" pitchFamily="49" charset="-122"/>
            </a:endParaRPr>
          </a:p>
        </p:txBody>
      </p:sp>
      <p:sp>
        <p:nvSpPr>
          <p:cNvPr id="23557" name="Rectangle 5"/>
          <p:cNvSpPr>
            <a:spLocks noChangeArrowheads="1"/>
          </p:cNvSpPr>
          <p:nvPr/>
        </p:nvSpPr>
        <p:spPr bwMode="auto">
          <a:xfrm>
            <a:off x="457200" y="1412875"/>
            <a:ext cx="8229600" cy="5157788"/>
          </a:xfrm>
          <a:prstGeom prst="rect">
            <a:avLst/>
          </a:prstGeom>
          <a:noFill/>
          <a:ln w="9525">
            <a:noFill/>
            <a:miter lim="800000"/>
            <a:headEnd/>
            <a:tailEnd/>
          </a:ln>
        </p:spPr>
        <p:txBody>
          <a:bodyPr/>
          <a:lstStyle/>
          <a:p>
            <a:pPr marL="342900" indent="-342900" algn="l">
              <a:spcBef>
                <a:spcPct val="20000"/>
              </a:spcBef>
              <a:buFontTx/>
              <a:buChar char="•"/>
            </a:pPr>
            <a:r>
              <a:rPr lang="zh-CN" altLang="en-US" sz="2400" b="1" dirty="0">
                <a:solidFill>
                  <a:schemeClr val="accent2"/>
                </a:solidFill>
              </a:rPr>
              <a:t>“大”</a:t>
            </a:r>
            <a:r>
              <a:rPr lang="zh-CN" altLang="en-US" sz="2400" b="1" dirty="0">
                <a:solidFill>
                  <a:schemeClr val="accent2"/>
                </a:solidFill>
                <a:sym typeface="Symbol" pitchFamily="18" charset="2"/>
              </a:rPr>
              <a:t></a:t>
            </a:r>
            <a:r>
              <a:rPr lang="zh-CN" altLang="en-US" sz="2400" b="1" dirty="0">
                <a:solidFill>
                  <a:schemeClr val="accent2"/>
                </a:solidFill>
              </a:rPr>
              <a:t>“小”</a:t>
            </a:r>
          </a:p>
          <a:p>
            <a:pPr marL="742950" lvl="1" indent="-285750" algn="l">
              <a:spcBef>
                <a:spcPct val="20000"/>
              </a:spcBef>
              <a:buFontTx/>
              <a:buChar char="•"/>
            </a:pPr>
            <a:r>
              <a:rPr lang="zh-CN" altLang="en-US" sz="2400" dirty="0"/>
              <a:t>表面科学</a:t>
            </a:r>
            <a:r>
              <a:rPr lang="zh-CN" altLang="en-US" sz="2400" dirty="0">
                <a:sym typeface="Symbol" pitchFamily="18" charset="2"/>
              </a:rPr>
              <a:t></a:t>
            </a:r>
            <a:r>
              <a:rPr lang="zh-CN" altLang="en-US" sz="2400" dirty="0"/>
              <a:t>纳米科学</a:t>
            </a:r>
          </a:p>
          <a:p>
            <a:pPr marL="742950" lvl="1" indent="-285750" algn="l">
              <a:spcBef>
                <a:spcPct val="20000"/>
              </a:spcBef>
              <a:buFontTx/>
              <a:buChar char="•"/>
            </a:pPr>
            <a:endParaRPr lang="zh-CN" altLang="en-US" sz="2400" dirty="0"/>
          </a:p>
          <a:p>
            <a:pPr marL="342900" indent="-342900" algn="l">
              <a:spcBef>
                <a:spcPct val="20000"/>
              </a:spcBef>
              <a:buFontTx/>
              <a:buChar char="•"/>
            </a:pPr>
            <a:r>
              <a:rPr lang="zh-CN" altLang="en-US" sz="2400" b="1" dirty="0">
                <a:solidFill>
                  <a:schemeClr val="accent2"/>
                </a:solidFill>
              </a:rPr>
              <a:t>“宏观”</a:t>
            </a:r>
            <a:r>
              <a:rPr lang="zh-CN" altLang="en-US" sz="2400" b="1" dirty="0">
                <a:solidFill>
                  <a:schemeClr val="accent2"/>
                </a:solidFill>
                <a:sym typeface="Symbol" pitchFamily="18" charset="2"/>
              </a:rPr>
              <a:t> “</a:t>
            </a:r>
            <a:r>
              <a:rPr lang="zh-CN" altLang="en-US" sz="2400" b="1" dirty="0">
                <a:solidFill>
                  <a:schemeClr val="accent2"/>
                </a:solidFill>
              </a:rPr>
              <a:t>微观”</a:t>
            </a:r>
            <a:r>
              <a:rPr lang="zh-CN" altLang="en-US" sz="2400" dirty="0"/>
              <a:t> （实验技术和理论模拟）</a:t>
            </a:r>
          </a:p>
          <a:p>
            <a:pPr marL="742950" lvl="1" indent="-285750" algn="l">
              <a:spcBef>
                <a:spcPct val="20000"/>
              </a:spcBef>
              <a:buFontTx/>
              <a:buChar char="•"/>
            </a:pPr>
            <a:r>
              <a:rPr lang="zh-CN" altLang="en-US" sz="2400" dirty="0"/>
              <a:t>单原子</a:t>
            </a:r>
            <a:r>
              <a:rPr lang="en-US" altLang="zh-CN" sz="2400" dirty="0"/>
              <a:t>/</a:t>
            </a:r>
            <a:r>
              <a:rPr lang="zh-CN" altLang="en-US" sz="2400" dirty="0"/>
              <a:t>单分子层面的物理和技术成为主流</a:t>
            </a:r>
          </a:p>
          <a:p>
            <a:pPr marL="742950" lvl="1" indent="-285750" algn="l">
              <a:spcBef>
                <a:spcPct val="20000"/>
              </a:spcBef>
              <a:buFontTx/>
              <a:buChar char="•"/>
            </a:pPr>
            <a:endParaRPr lang="zh-CN" altLang="en-US" sz="2400" dirty="0"/>
          </a:p>
          <a:p>
            <a:pPr marL="342900" indent="-342900" algn="l">
              <a:spcBef>
                <a:spcPct val="20000"/>
              </a:spcBef>
              <a:buFontTx/>
              <a:buChar char="•"/>
            </a:pPr>
            <a:r>
              <a:rPr lang="zh-CN" altLang="en-US" sz="2400" b="1" dirty="0">
                <a:solidFill>
                  <a:schemeClr val="accent2"/>
                </a:solidFill>
              </a:rPr>
              <a:t>“简单” </a:t>
            </a:r>
            <a:r>
              <a:rPr lang="zh-CN" altLang="en-US" sz="2400" b="1" dirty="0">
                <a:solidFill>
                  <a:schemeClr val="accent2"/>
                </a:solidFill>
                <a:sym typeface="Symbol" pitchFamily="18" charset="2"/>
              </a:rPr>
              <a:t></a:t>
            </a:r>
            <a:r>
              <a:rPr lang="zh-CN" altLang="en-US" sz="2400" b="1" dirty="0">
                <a:solidFill>
                  <a:schemeClr val="accent2"/>
                </a:solidFill>
              </a:rPr>
              <a:t>“复杂”</a:t>
            </a:r>
          </a:p>
          <a:p>
            <a:pPr marL="742950" lvl="1" indent="-285750" algn="l">
              <a:spcBef>
                <a:spcPct val="20000"/>
              </a:spcBef>
              <a:buFontTx/>
              <a:buChar char="•"/>
            </a:pPr>
            <a:r>
              <a:rPr lang="zh-CN" altLang="en-US" sz="2400" dirty="0"/>
              <a:t>从简单金属、半导体到新型复杂材料的表面性质研究</a:t>
            </a:r>
          </a:p>
          <a:p>
            <a:pPr marL="742950" lvl="1" indent="-285750" algn="l">
              <a:spcBef>
                <a:spcPct val="20000"/>
              </a:spcBef>
              <a:buFontTx/>
              <a:buChar char="•"/>
            </a:pPr>
            <a:endParaRPr lang="zh-CN" altLang="en-US" sz="2400" dirty="0"/>
          </a:p>
          <a:p>
            <a:pPr marL="342900" indent="-342900" algn="l">
              <a:spcBef>
                <a:spcPct val="20000"/>
              </a:spcBef>
              <a:buFontTx/>
              <a:buChar char="•"/>
            </a:pPr>
            <a:r>
              <a:rPr lang="zh-CN" altLang="en-US" sz="2400" b="1" dirty="0">
                <a:solidFill>
                  <a:schemeClr val="accent2"/>
                </a:solidFill>
              </a:rPr>
              <a:t>“单一” </a:t>
            </a:r>
            <a:r>
              <a:rPr lang="zh-CN" altLang="en-US" sz="2400" b="1" dirty="0">
                <a:solidFill>
                  <a:schemeClr val="accent2"/>
                </a:solidFill>
                <a:sym typeface="Symbol" pitchFamily="18" charset="2"/>
              </a:rPr>
              <a:t></a:t>
            </a:r>
            <a:r>
              <a:rPr lang="zh-CN" altLang="en-US" sz="2400" b="1" dirty="0">
                <a:solidFill>
                  <a:schemeClr val="accent2"/>
                </a:solidFill>
              </a:rPr>
              <a:t>“多重”</a:t>
            </a:r>
          </a:p>
          <a:p>
            <a:pPr marL="742950" lvl="1" indent="-285750" algn="l">
              <a:spcBef>
                <a:spcPct val="20000"/>
              </a:spcBef>
              <a:buFontTx/>
              <a:buChar char="•"/>
            </a:pPr>
            <a:r>
              <a:rPr lang="zh-CN" altLang="en-US" sz="2400" dirty="0"/>
              <a:t>振动</a:t>
            </a:r>
            <a:r>
              <a:rPr lang="en-US" altLang="zh-CN" sz="2400" dirty="0"/>
              <a:t>/</a:t>
            </a:r>
            <a:r>
              <a:rPr lang="zh-CN" altLang="en-US" sz="2400" dirty="0"/>
              <a:t>电子</a:t>
            </a:r>
            <a:r>
              <a:rPr lang="en-US" altLang="zh-CN" sz="2400" dirty="0"/>
              <a:t>/</a:t>
            </a:r>
            <a:r>
              <a:rPr lang="zh-CN" altLang="en-US" sz="2400" dirty="0"/>
              <a:t>自旋</a:t>
            </a:r>
            <a:r>
              <a:rPr lang="en-US" altLang="zh-CN" sz="2400" dirty="0"/>
              <a:t>/</a:t>
            </a:r>
            <a:r>
              <a:rPr lang="zh-CN" altLang="en-US" sz="2400" dirty="0"/>
              <a:t>光学</a:t>
            </a:r>
            <a:r>
              <a:rPr lang="en-US" altLang="zh-CN" sz="2400" dirty="0"/>
              <a:t>/</a:t>
            </a:r>
            <a:r>
              <a:rPr lang="zh-CN" altLang="en-US" sz="2400" dirty="0"/>
              <a:t>化学识别多种自由度的结合，催生了丰富的纳米</a:t>
            </a:r>
            <a:r>
              <a:rPr lang="en-US" altLang="zh-CN" sz="2400" dirty="0"/>
              <a:t>/</a:t>
            </a:r>
            <a:r>
              <a:rPr lang="zh-CN" altLang="en-US" sz="2400" dirty="0"/>
              <a:t>表面现象和物理</a:t>
            </a:r>
            <a:br>
              <a:rPr lang="zh-CN" altLang="en-US" sz="2400" dirty="0"/>
            </a:br>
            <a:endParaRPr lang="zh-CN"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3557">
                                            <p:txEl>
                                              <p:pRg st="0" end="0"/>
                                            </p:txEl>
                                          </p:spTgt>
                                        </p:tgtEl>
                                        <p:attrNameLst>
                                          <p:attrName>style.visibility</p:attrName>
                                        </p:attrNameLst>
                                      </p:cBhvr>
                                      <p:to>
                                        <p:strVal val="visible"/>
                                      </p:to>
                                    </p:set>
                                    <p:animEffect transition="in" filter="blinds(horizontal)">
                                      <p:cBhvr>
                                        <p:cTn id="7" dur="500"/>
                                        <p:tgtEl>
                                          <p:spTgt spid="23557">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23557">
                                            <p:txEl>
                                              <p:pRg st="1" end="1"/>
                                            </p:txEl>
                                          </p:spTgt>
                                        </p:tgtEl>
                                        <p:attrNameLst>
                                          <p:attrName>style.visibility</p:attrName>
                                        </p:attrNameLst>
                                      </p:cBhvr>
                                      <p:to>
                                        <p:strVal val="visible"/>
                                      </p:to>
                                    </p:set>
                                    <p:animEffect transition="in" filter="blinds(horizontal)">
                                      <p:cBhvr>
                                        <p:cTn id="10" dur="500"/>
                                        <p:tgtEl>
                                          <p:spTgt spid="23557">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23557">
                                            <p:txEl>
                                              <p:pRg st="3" end="3"/>
                                            </p:txEl>
                                          </p:spTgt>
                                        </p:tgtEl>
                                        <p:attrNameLst>
                                          <p:attrName>style.visibility</p:attrName>
                                        </p:attrNameLst>
                                      </p:cBhvr>
                                      <p:to>
                                        <p:strVal val="visible"/>
                                      </p:to>
                                    </p:set>
                                    <p:animEffect transition="in" filter="blinds(horizontal)">
                                      <p:cBhvr>
                                        <p:cTn id="15" dur="500"/>
                                        <p:tgtEl>
                                          <p:spTgt spid="23557">
                                            <p:txEl>
                                              <p:pRg st="3" end="3"/>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23557">
                                            <p:txEl>
                                              <p:pRg st="4" end="4"/>
                                            </p:txEl>
                                          </p:spTgt>
                                        </p:tgtEl>
                                        <p:attrNameLst>
                                          <p:attrName>style.visibility</p:attrName>
                                        </p:attrNameLst>
                                      </p:cBhvr>
                                      <p:to>
                                        <p:strVal val="visible"/>
                                      </p:to>
                                    </p:set>
                                    <p:animEffect transition="in" filter="blinds(horizontal)">
                                      <p:cBhvr>
                                        <p:cTn id="18" dur="500"/>
                                        <p:tgtEl>
                                          <p:spTgt spid="23557">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 presetClass="entr" presetSubtype="10" fill="hold" nodeType="clickEffect">
                                  <p:stCondLst>
                                    <p:cond delay="0"/>
                                  </p:stCondLst>
                                  <p:childTnLst>
                                    <p:set>
                                      <p:cBhvr>
                                        <p:cTn id="22" dur="1" fill="hold">
                                          <p:stCondLst>
                                            <p:cond delay="0"/>
                                          </p:stCondLst>
                                        </p:cTn>
                                        <p:tgtEl>
                                          <p:spTgt spid="23557">
                                            <p:txEl>
                                              <p:pRg st="6" end="6"/>
                                            </p:txEl>
                                          </p:spTgt>
                                        </p:tgtEl>
                                        <p:attrNameLst>
                                          <p:attrName>style.visibility</p:attrName>
                                        </p:attrNameLst>
                                      </p:cBhvr>
                                      <p:to>
                                        <p:strVal val="visible"/>
                                      </p:to>
                                    </p:set>
                                    <p:animEffect transition="in" filter="blinds(horizontal)">
                                      <p:cBhvr>
                                        <p:cTn id="23" dur="500"/>
                                        <p:tgtEl>
                                          <p:spTgt spid="23557">
                                            <p:txEl>
                                              <p:pRg st="6" end="6"/>
                                            </p:txEl>
                                          </p:spTgt>
                                        </p:tgtEl>
                                      </p:cBhvr>
                                    </p:animEffect>
                                  </p:childTnLst>
                                </p:cTn>
                              </p:par>
                              <p:par>
                                <p:cTn id="24" presetID="3" presetClass="entr" presetSubtype="10" fill="hold" nodeType="withEffect">
                                  <p:stCondLst>
                                    <p:cond delay="0"/>
                                  </p:stCondLst>
                                  <p:childTnLst>
                                    <p:set>
                                      <p:cBhvr>
                                        <p:cTn id="25" dur="1" fill="hold">
                                          <p:stCondLst>
                                            <p:cond delay="0"/>
                                          </p:stCondLst>
                                        </p:cTn>
                                        <p:tgtEl>
                                          <p:spTgt spid="23557">
                                            <p:txEl>
                                              <p:pRg st="7" end="7"/>
                                            </p:txEl>
                                          </p:spTgt>
                                        </p:tgtEl>
                                        <p:attrNameLst>
                                          <p:attrName>style.visibility</p:attrName>
                                        </p:attrNameLst>
                                      </p:cBhvr>
                                      <p:to>
                                        <p:strVal val="visible"/>
                                      </p:to>
                                    </p:set>
                                    <p:animEffect transition="in" filter="blinds(horizontal)">
                                      <p:cBhvr>
                                        <p:cTn id="26" dur="500"/>
                                        <p:tgtEl>
                                          <p:spTgt spid="23557">
                                            <p:txEl>
                                              <p:pRg st="7" end="7"/>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 presetClass="entr" presetSubtype="10" fill="hold" nodeType="clickEffect">
                                  <p:stCondLst>
                                    <p:cond delay="0"/>
                                  </p:stCondLst>
                                  <p:childTnLst>
                                    <p:set>
                                      <p:cBhvr>
                                        <p:cTn id="30" dur="1" fill="hold">
                                          <p:stCondLst>
                                            <p:cond delay="0"/>
                                          </p:stCondLst>
                                        </p:cTn>
                                        <p:tgtEl>
                                          <p:spTgt spid="23557">
                                            <p:txEl>
                                              <p:pRg st="9" end="9"/>
                                            </p:txEl>
                                          </p:spTgt>
                                        </p:tgtEl>
                                        <p:attrNameLst>
                                          <p:attrName>style.visibility</p:attrName>
                                        </p:attrNameLst>
                                      </p:cBhvr>
                                      <p:to>
                                        <p:strVal val="visible"/>
                                      </p:to>
                                    </p:set>
                                    <p:animEffect transition="in" filter="blinds(horizontal)">
                                      <p:cBhvr>
                                        <p:cTn id="31" dur="500"/>
                                        <p:tgtEl>
                                          <p:spTgt spid="23557">
                                            <p:txEl>
                                              <p:pRg st="9" end="9"/>
                                            </p:txEl>
                                          </p:spTgt>
                                        </p:tgtEl>
                                      </p:cBhvr>
                                    </p:animEffect>
                                  </p:childTnLst>
                                </p:cTn>
                              </p:par>
                              <p:par>
                                <p:cTn id="32" presetID="3" presetClass="entr" presetSubtype="10" fill="hold" nodeType="withEffect">
                                  <p:stCondLst>
                                    <p:cond delay="0"/>
                                  </p:stCondLst>
                                  <p:childTnLst>
                                    <p:set>
                                      <p:cBhvr>
                                        <p:cTn id="33" dur="1" fill="hold">
                                          <p:stCondLst>
                                            <p:cond delay="0"/>
                                          </p:stCondLst>
                                        </p:cTn>
                                        <p:tgtEl>
                                          <p:spTgt spid="23557">
                                            <p:txEl>
                                              <p:pRg st="10" end="10"/>
                                            </p:txEl>
                                          </p:spTgt>
                                        </p:tgtEl>
                                        <p:attrNameLst>
                                          <p:attrName>style.visibility</p:attrName>
                                        </p:attrNameLst>
                                      </p:cBhvr>
                                      <p:to>
                                        <p:strVal val="visible"/>
                                      </p:to>
                                    </p:set>
                                    <p:animEffect transition="in" filter="blinds(horizontal)">
                                      <p:cBhvr>
                                        <p:cTn id="34" dur="500"/>
                                        <p:tgtEl>
                                          <p:spTgt spid="23557">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4818" name="Text Box 2"/>
          <p:cNvSpPr txBox="1">
            <a:spLocks noChangeArrowheads="1"/>
          </p:cNvSpPr>
          <p:nvPr/>
        </p:nvSpPr>
        <p:spPr bwMode="auto">
          <a:xfrm>
            <a:off x="823913" y="838200"/>
            <a:ext cx="7924800" cy="701675"/>
          </a:xfrm>
          <a:prstGeom prst="rect">
            <a:avLst/>
          </a:prstGeom>
          <a:noFill/>
          <a:ln w="9525">
            <a:noFill/>
            <a:miter lim="800000"/>
            <a:headEnd/>
            <a:tailEnd/>
          </a:ln>
        </p:spPr>
        <p:txBody>
          <a:bodyPr>
            <a:spAutoFit/>
          </a:bodyPr>
          <a:lstStyle/>
          <a:p>
            <a:pPr algn="l"/>
            <a:r>
              <a:rPr lang="zh-CN" altLang="en-US" sz="4000">
                <a:solidFill>
                  <a:srgbClr val="000066"/>
                </a:solidFill>
                <a:ea typeface="隶书" pitchFamily="49" charset="-122"/>
              </a:rPr>
              <a:t>表面物理发展的三个阶段</a:t>
            </a:r>
          </a:p>
        </p:txBody>
      </p:sp>
      <p:sp>
        <p:nvSpPr>
          <p:cNvPr id="34819" name="Text Box 3"/>
          <p:cNvSpPr txBox="1">
            <a:spLocks noChangeArrowheads="1"/>
          </p:cNvSpPr>
          <p:nvPr/>
        </p:nvSpPr>
        <p:spPr bwMode="auto">
          <a:xfrm>
            <a:off x="468313" y="1752600"/>
            <a:ext cx="8423275" cy="3935413"/>
          </a:xfrm>
          <a:prstGeom prst="rect">
            <a:avLst/>
          </a:prstGeom>
          <a:noFill/>
          <a:ln w="9525">
            <a:noFill/>
            <a:miter lim="800000"/>
            <a:headEnd/>
            <a:tailEnd/>
          </a:ln>
        </p:spPr>
        <p:txBody>
          <a:bodyPr wrap="none">
            <a:spAutoFit/>
          </a:bodyPr>
          <a:lstStyle/>
          <a:p>
            <a:pPr algn="l"/>
            <a:r>
              <a:rPr lang="zh-CN" altLang="en-US" sz="2800" b="1">
                <a:latin typeface="楷体_GB2312" pitchFamily="49" charset="-122"/>
                <a:ea typeface="楷体_GB2312" pitchFamily="49" charset="-122"/>
              </a:rPr>
              <a:t>1. 结构+成份</a:t>
            </a:r>
            <a:r>
              <a:rPr lang="zh-CN" altLang="en-US" sz="2800" b="1">
                <a:solidFill>
                  <a:srgbClr val="E2ECE0"/>
                </a:solidFill>
                <a:latin typeface="楷体_GB2312" pitchFamily="49" charset="-122"/>
                <a:ea typeface="楷体_GB2312" pitchFamily="49" charset="-122"/>
              </a:rPr>
              <a:t> 				</a:t>
            </a:r>
            <a:r>
              <a:rPr lang="zh-CN" altLang="en-US" sz="2800" b="1">
                <a:solidFill>
                  <a:srgbClr val="990000"/>
                </a:solidFill>
                <a:latin typeface="楷体_GB2312" pitchFamily="49" charset="-122"/>
                <a:ea typeface="楷体_GB2312" pitchFamily="49" charset="-122"/>
              </a:rPr>
              <a:t>--了解过程</a:t>
            </a:r>
          </a:p>
          <a:p>
            <a:pPr algn="l"/>
            <a:r>
              <a:rPr lang="zh-CN" altLang="en-US" sz="2800" b="1">
                <a:solidFill>
                  <a:srgbClr val="E2ECE0"/>
                </a:solidFill>
                <a:latin typeface="楷体_GB2312" pitchFamily="49" charset="-122"/>
                <a:ea typeface="楷体_GB2312" pitchFamily="49" charset="-122"/>
              </a:rPr>
              <a:t>   </a:t>
            </a:r>
            <a:r>
              <a:rPr lang="en-US" altLang="zh-CN" sz="2400" b="1">
                <a:latin typeface="Arial" pitchFamily="34" charset="0"/>
                <a:ea typeface="楷体_GB2312" pitchFamily="49" charset="-122"/>
              </a:rPr>
              <a:t>Macro - Micro - Atomic level</a:t>
            </a:r>
            <a:r>
              <a:rPr lang="en-US" altLang="zh-CN" sz="2800" b="1">
                <a:solidFill>
                  <a:srgbClr val="000066"/>
                </a:solidFill>
                <a:latin typeface="楷体_GB2312" pitchFamily="49" charset="-122"/>
                <a:ea typeface="楷体_GB2312" pitchFamily="49" charset="-122"/>
              </a:rPr>
              <a:t>	</a:t>
            </a:r>
          </a:p>
          <a:p>
            <a:pPr algn="l"/>
            <a:endParaRPr lang="en-US" altLang="zh-CN" sz="2800" b="1">
              <a:solidFill>
                <a:srgbClr val="000066"/>
              </a:solidFill>
              <a:latin typeface="楷体_GB2312" pitchFamily="49" charset="-122"/>
              <a:ea typeface="楷体_GB2312" pitchFamily="49" charset="-122"/>
            </a:endParaRPr>
          </a:p>
          <a:p>
            <a:pPr algn="l"/>
            <a:r>
              <a:rPr lang="en-US" altLang="zh-CN" sz="2800" b="1">
                <a:latin typeface="楷体_GB2312" pitchFamily="49" charset="-122"/>
                <a:ea typeface="楷体_GB2312" pitchFamily="49" charset="-122"/>
              </a:rPr>
              <a:t>2. </a:t>
            </a:r>
            <a:r>
              <a:rPr lang="zh-CN" altLang="en-US" sz="2800" b="1">
                <a:latin typeface="楷体_GB2312" pitchFamily="49" charset="-122"/>
                <a:ea typeface="楷体_GB2312" pitchFamily="49" charset="-122"/>
              </a:rPr>
              <a:t>表面动力学过程</a:t>
            </a:r>
            <a:r>
              <a:rPr lang="zh-CN" altLang="en-US" sz="2800" b="1">
                <a:solidFill>
                  <a:srgbClr val="E2ECE0"/>
                </a:solidFill>
                <a:latin typeface="楷体_GB2312" pitchFamily="49" charset="-122"/>
                <a:ea typeface="楷体_GB2312" pitchFamily="49" charset="-122"/>
              </a:rPr>
              <a:t>			</a:t>
            </a:r>
            <a:r>
              <a:rPr lang="zh-CN" altLang="en-US" sz="2800" b="1">
                <a:solidFill>
                  <a:srgbClr val="990000"/>
                </a:solidFill>
                <a:latin typeface="楷体_GB2312" pitchFamily="49" charset="-122"/>
                <a:ea typeface="楷体_GB2312" pitchFamily="49" charset="-122"/>
              </a:rPr>
              <a:t>--操纵过程</a:t>
            </a:r>
          </a:p>
          <a:p>
            <a:pPr algn="l"/>
            <a:r>
              <a:rPr lang="zh-CN" altLang="en-US" sz="2800" b="1">
                <a:solidFill>
                  <a:srgbClr val="E2ECE0"/>
                </a:solidFill>
                <a:latin typeface="楷体_GB2312" pitchFamily="49" charset="-122"/>
                <a:ea typeface="楷体_GB2312" pitchFamily="49" charset="-122"/>
              </a:rPr>
              <a:t>   </a:t>
            </a:r>
            <a:r>
              <a:rPr lang="en-US" altLang="zh-CN" sz="2400" b="1">
                <a:latin typeface="Arial" pitchFamily="34" charset="0"/>
                <a:ea typeface="楷体_GB2312" pitchFamily="49" charset="-122"/>
              </a:rPr>
              <a:t>Growth dynamics</a:t>
            </a:r>
            <a:r>
              <a:rPr lang="en-US" altLang="zh-CN" sz="2400" b="1">
                <a:solidFill>
                  <a:srgbClr val="E2ECE0"/>
                </a:solidFill>
                <a:latin typeface="Arial" pitchFamily="34" charset="0"/>
                <a:ea typeface="楷体_GB2312" pitchFamily="49" charset="-122"/>
              </a:rPr>
              <a:t> </a:t>
            </a:r>
            <a:endParaRPr lang="en-US" altLang="zh-CN" sz="2800" b="1">
              <a:solidFill>
                <a:srgbClr val="E2ECE0"/>
              </a:solidFill>
              <a:latin typeface="楷体_GB2312" pitchFamily="49" charset="-122"/>
              <a:ea typeface="楷体_GB2312" pitchFamily="49" charset="-122"/>
            </a:endParaRPr>
          </a:p>
          <a:p>
            <a:pPr algn="l"/>
            <a:endParaRPr lang="en-US" altLang="zh-CN" sz="2800" b="1">
              <a:solidFill>
                <a:srgbClr val="E2ECE0"/>
              </a:solidFill>
              <a:latin typeface="楷体_GB2312" pitchFamily="49" charset="-122"/>
              <a:ea typeface="楷体_GB2312" pitchFamily="49" charset="-122"/>
            </a:endParaRPr>
          </a:p>
          <a:p>
            <a:pPr algn="l"/>
            <a:r>
              <a:rPr lang="en-US" altLang="zh-CN" sz="2800" b="1">
                <a:latin typeface="楷体_GB2312" pitchFamily="49" charset="-122"/>
                <a:ea typeface="楷体_GB2312" pitchFamily="49" charset="-122"/>
              </a:rPr>
              <a:t>3. </a:t>
            </a:r>
            <a:r>
              <a:rPr lang="zh-CN" altLang="en-US" sz="2800" b="1">
                <a:latin typeface="楷体_GB2312" pitchFamily="49" charset="-122"/>
                <a:ea typeface="楷体_GB2312" pitchFamily="49" charset="-122"/>
              </a:rPr>
              <a:t>通过表面问题解决物理本质问题</a:t>
            </a:r>
            <a:r>
              <a:rPr lang="zh-CN" altLang="en-US" sz="2800" b="1">
                <a:solidFill>
                  <a:srgbClr val="990000"/>
                </a:solidFill>
                <a:latin typeface="楷体_GB2312" pitchFamily="49" charset="-122"/>
                <a:ea typeface="楷体_GB2312" pitchFamily="49" charset="-122"/>
              </a:rPr>
              <a:t>--发展过程</a:t>
            </a:r>
          </a:p>
          <a:p>
            <a:pPr algn="l">
              <a:buFont typeface="Symbol" pitchFamily="18" charset="2"/>
              <a:buNone/>
            </a:pPr>
            <a:r>
              <a:rPr lang="zh-CN" altLang="en-US" sz="2800" b="1">
                <a:solidFill>
                  <a:srgbClr val="E2ECE0"/>
                </a:solidFill>
                <a:latin typeface="楷体_GB2312" pitchFamily="49" charset="-122"/>
                <a:ea typeface="楷体_GB2312" pitchFamily="49" charset="-122"/>
              </a:rPr>
              <a:t>   </a:t>
            </a:r>
            <a:endParaRPr lang="zh-CN" altLang="en-US" sz="2800" b="1">
              <a:latin typeface="楷体_GB2312" pitchFamily="49" charset="-122"/>
              <a:ea typeface="楷体_GB2312" pitchFamily="49" charset="-122"/>
            </a:endParaRPr>
          </a:p>
          <a:p>
            <a:pPr algn="l">
              <a:buFont typeface="Symbol" pitchFamily="18" charset="2"/>
              <a:buNone/>
            </a:pPr>
            <a:r>
              <a:rPr lang="zh-CN" altLang="en-US" sz="2800" b="1">
                <a:latin typeface="楷体_GB2312" pitchFamily="49" charset="-122"/>
                <a:ea typeface="楷体_GB2312" pitchFamily="49" charset="-122"/>
              </a:rPr>
              <a:t>   </a:t>
            </a:r>
            <a:r>
              <a:rPr lang="en-US" altLang="zh-CN" sz="2400" b="1">
                <a:latin typeface="Arial" pitchFamily="34" charset="0"/>
                <a:ea typeface="楷体_GB2312" pitchFamily="49" charset="-122"/>
              </a:rPr>
              <a:t>For example,</a:t>
            </a:r>
            <a:r>
              <a:rPr lang="en-US" altLang="zh-CN" sz="2400" b="1">
                <a:latin typeface="楷体_GB2312" pitchFamily="49" charset="-122"/>
                <a:ea typeface="楷体_GB2312" pitchFamily="49" charset="-122"/>
              </a:rPr>
              <a:t> </a:t>
            </a:r>
            <a:r>
              <a:rPr lang="zh-CN" altLang="en-US" sz="2400" b="1">
                <a:latin typeface="楷体_GB2312" pitchFamily="49" charset="-122"/>
                <a:ea typeface="楷体_GB2312" pitchFamily="49" charset="-122"/>
              </a:rPr>
              <a:t>角分辨光电子能谱</a:t>
            </a:r>
            <a:r>
              <a:rPr lang="en-US" altLang="zh-CN" sz="2400" b="1">
                <a:latin typeface="楷体_GB2312" pitchFamily="49" charset="-122"/>
                <a:ea typeface="楷体_GB2312" pitchFamily="49" charset="-122"/>
                <a:sym typeface="Symbol" pitchFamily="18" charset="2"/>
              </a:rPr>
              <a:t></a:t>
            </a:r>
            <a:r>
              <a:rPr lang="zh-CN" altLang="en-US" sz="2400" b="1">
                <a:latin typeface="楷体_GB2312" pitchFamily="49" charset="-122"/>
                <a:ea typeface="楷体_GB2312" pitchFamily="49" charset="-122"/>
                <a:sym typeface="Symbol" pitchFamily="18" charset="2"/>
              </a:rPr>
              <a:t>高温超导机理</a:t>
            </a:r>
            <a:r>
              <a:rPr lang="zh-CN" altLang="en-US" sz="2400" b="1">
                <a:latin typeface="楷体_GB2312" pitchFamily="49" charset="-122"/>
                <a:ea typeface="楷体_GB2312" pitchFamily="49" charset="-122"/>
              </a:rPr>
              <a:t>(</a:t>
            </a:r>
            <a:r>
              <a:rPr lang="en-US" altLang="zh-CN" sz="2400" b="1">
                <a:latin typeface="楷体_GB2312" pitchFamily="49" charset="-122"/>
                <a:ea typeface="楷体_GB2312" pitchFamily="49" charset="-122"/>
              </a:rPr>
              <a:t>s.d</a:t>
            </a:r>
            <a:r>
              <a:rPr lang="zh-CN" altLang="en-US" sz="2400" b="1">
                <a:latin typeface="楷体_GB2312" pitchFamily="49" charset="-122"/>
                <a:ea typeface="楷体_GB2312" pitchFamily="49" charset="-122"/>
              </a:rPr>
              <a:t>波)</a:t>
            </a:r>
            <a:endParaRPr lang="zh-CN" altLang="en-US" sz="2800" b="1">
              <a:latin typeface="楷体_GB2312" pitchFamily="49" charset="-122"/>
              <a:ea typeface="楷体_GB2312" pitchFamily="49" charset="-122"/>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idx="4294967295"/>
          </p:nvPr>
        </p:nvSpPr>
        <p:spPr bwMode="auto">
          <a:xfrm>
            <a:off x="457200" y="274638"/>
            <a:ext cx="8229600" cy="706437"/>
          </a:xfrm>
          <a:prstGeom prst="rect">
            <a:avLst/>
          </a:prstGeom>
          <a:noFill/>
          <a:ln>
            <a:miter lim="800000"/>
            <a:headEnd/>
            <a:tailEnd/>
          </a:ln>
        </p:spPr>
        <p:txBody>
          <a:bodyPr/>
          <a:lstStyle/>
          <a:p>
            <a:pPr eaLnBrk="1" hangingPunct="1"/>
            <a:r>
              <a:rPr lang="zh-CN" altLang="en-US" sz="3200" dirty="0">
                <a:solidFill>
                  <a:srgbClr val="006600"/>
                </a:solidFill>
                <a:ea typeface="黑体" pitchFamily="49" charset="-122"/>
              </a:rPr>
              <a:t>表面科学当前的热点和发展趋势</a:t>
            </a:r>
          </a:p>
        </p:txBody>
      </p:sp>
      <p:sp>
        <p:nvSpPr>
          <p:cNvPr id="129027" name="Rectangle 3"/>
          <p:cNvSpPr>
            <a:spLocks noGrp="1" noChangeArrowheads="1"/>
          </p:cNvSpPr>
          <p:nvPr>
            <p:ph type="body" idx="4294967295"/>
          </p:nvPr>
        </p:nvSpPr>
        <p:spPr bwMode="auto">
          <a:xfrm>
            <a:off x="323528" y="1196975"/>
            <a:ext cx="8579296" cy="5327650"/>
          </a:xfrm>
          <a:prstGeom prst="rect">
            <a:avLst/>
          </a:prstGeom>
          <a:noFill/>
          <a:ln>
            <a:miter lim="800000"/>
            <a:headEnd/>
            <a:tailEnd/>
          </a:ln>
        </p:spPr>
        <p:txBody>
          <a:bodyPr/>
          <a:lstStyle/>
          <a:p>
            <a:pPr eaLnBrk="1" hangingPunct="1">
              <a:lnSpc>
                <a:spcPct val="80000"/>
              </a:lnSpc>
            </a:pPr>
            <a:r>
              <a:rPr lang="zh-CN" altLang="en-US" sz="2200" b="1" dirty="0">
                <a:solidFill>
                  <a:srgbClr val="000066"/>
                </a:solidFill>
              </a:rPr>
              <a:t>表面人工纳米结构的构筑和原子尺度操控</a:t>
            </a:r>
          </a:p>
          <a:p>
            <a:pPr lvl="1" eaLnBrk="1" hangingPunct="1">
              <a:lnSpc>
                <a:spcPct val="80000"/>
              </a:lnSpc>
            </a:pPr>
            <a:r>
              <a:rPr lang="zh-CN" altLang="en-US" sz="2200" dirty="0"/>
              <a:t>单原子、单分子、小量子体系</a:t>
            </a:r>
            <a:endParaRPr lang="en-US" altLang="zh-CN" sz="2200" dirty="0"/>
          </a:p>
          <a:p>
            <a:pPr lvl="1" eaLnBrk="1" hangingPunct="1">
              <a:lnSpc>
                <a:spcPct val="80000"/>
              </a:lnSpc>
            </a:pPr>
            <a:endParaRPr lang="zh-CN" altLang="en-US" sz="2000" dirty="0"/>
          </a:p>
          <a:p>
            <a:pPr eaLnBrk="1" hangingPunct="1">
              <a:lnSpc>
                <a:spcPct val="80000"/>
              </a:lnSpc>
            </a:pPr>
            <a:r>
              <a:rPr lang="zh-CN" altLang="en-US" sz="2200" b="1" dirty="0">
                <a:solidFill>
                  <a:srgbClr val="000066"/>
                </a:solidFill>
              </a:rPr>
              <a:t>新材料的合成和研究</a:t>
            </a:r>
          </a:p>
          <a:p>
            <a:pPr lvl="1" eaLnBrk="1" hangingPunct="1">
              <a:lnSpc>
                <a:spcPct val="80000"/>
              </a:lnSpc>
            </a:pPr>
            <a:r>
              <a:rPr lang="zh-CN" altLang="en-US" sz="2200" dirty="0"/>
              <a:t>低维超导、拓扑量子态、二维材料、低维强关联体系</a:t>
            </a:r>
          </a:p>
          <a:p>
            <a:pPr lvl="1" eaLnBrk="1" hangingPunct="1">
              <a:lnSpc>
                <a:spcPct val="80000"/>
              </a:lnSpc>
            </a:pPr>
            <a:endParaRPr lang="zh-CN" altLang="en-US" sz="2200" dirty="0"/>
          </a:p>
          <a:p>
            <a:pPr eaLnBrk="1" hangingPunct="1">
              <a:lnSpc>
                <a:spcPct val="80000"/>
              </a:lnSpc>
            </a:pPr>
            <a:r>
              <a:rPr lang="zh-CN" altLang="en-US" sz="2200" b="1" dirty="0">
                <a:solidFill>
                  <a:srgbClr val="000066"/>
                </a:solidFill>
              </a:rPr>
              <a:t>极端条件下的仪器技术发展</a:t>
            </a:r>
          </a:p>
          <a:p>
            <a:pPr lvl="1" eaLnBrk="1" hangingPunct="1">
              <a:lnSpc>
                <a:spcPct val="80000"/>
              </a:lnSpc>
            </a:pPr>
            <a:r>
              <a:rPr lang="zh-CN" altLang="en-US" sz="2200" dirty="0"/>
              <a:t>时间 </a:t>
            </a:r>
            <a:r>
              <a:rPr lang="en-US" altLang="zh-CN" sz="2200" dirty="0"/>
              <a:t>(</a:t>
            </a:r>
            <a:r>
              <a:rPr lang="en-US" altLang="zh-CN" sz="2200" dirty="0" err="1"/>
              <a:t>fs</a:t>
            </a:r>
            <a:r>
              <a:rPr lang="en-US" altLang="zh-CN" sz="2200" dirty="0"/>
              <a:t>)</a:t>
            </a:r>
            <a:r>
              <a:rPr lang="zh-CN" altLang="en-US" sz="2200" dirty="0"/>
              <a:t>、空间 </a:t>
            </a:r>
            <a:r>
              <a:rPr lang="en-US" altLang="zh-CN" sz="2200" dirty="0"/>
              <a:t>(sub-</a:t>
            </a:r>
            <a:r>
              <a:rPr lang="en-US" altLang="zh-CN" sz="2200" dirty="0" err="1">
                <a:cs typeface="Arial" pitchFamily="34" charset="0"/>
              </a:rPr>
              <a:t>Ångstrom</a:t>
            </a:r>
            <a:r>
              <a:rPr lang="en-US" altLang="zh-CN" sz="2200" dirty="0">
                <a:cs typeface="Arial" pitchFamily="34" charset="0"/>
              </a:rPr>
              <a:t>)</a:t>
            </a:r>
            <a:r>
              <a:rPr lang="zh-CN" altLang="en-US" sz="2200" dirty="0"/>
              <a:t>、能量 </a:t>
            </a:r>
            <a:r>
              <a:rPr lang="en-US" altLang="zh-CN" sz="2200" dirty="0"/>
              <a:t>(sub-</a:t>
            </a:r>
            <a:r>
              <a:rPr lang="en-US" altLang="zh-CN" sz="2200" dirty="0">
                <a:sym typeface="Symbol" pitchFamily="18" charset="2"/>
              </a:rPr>
              <a:t></a:t>
            </a:r>
            <a:r>
              <a:rPr lang="en-US" altLang="zh-CN" sz="2200" dirty="0" err="1">
                <a:sym typeface="Symbol" pitchFamily="18" charset="2"/>
              </a:rPr>
              <a:t>eV</a:t>
            </a:r>
            <a:r>
              <a:rPr lang="en-US" altLang="zh-CN" sz="2200" dirty="0"/>
              <a:t>)</a:t>
            </a:r>
            <a:r>
              <a:rPr lang="zh-CN" altLang="en-US" sz="2200" dirty="0"/>
              <a:t>、温度 </a:t>
            </a:r>
            <a:r>
              <a:rPr lang="en-US" altLang="zh-CN" sz="2200" dirty="0"/>
              <a:t>(sub-</a:t>
            </a:r>
            <a:r>
              <a:rPr lang="en-US" altLang="zh-CN" sz="2200" dirty="0" err="1"/>
              <a:t>mK</a:t>
            </a:r>
            <a:r>
              <a:rPr lang="en-US" altLang="zh-CN" sz="2200" dirty="0"/>
              <a:t>) </a:t>
            </a:r>
            <a:r>
              <a:rPr lang="zh-CN" altLang="en-US" sz="2200" dirty="0"/>
              <a:t>、磁场 </a:t>
            </a:r>
            <a:r>
              <a:rPr lang="en-US" altLang="zh-CN" sz="2200" dirty="0"/>
              <a:t>(&gt;20T)</a:t>
            </a:r>
            <a:r>
              <a:rPr lang="zh-CN" altLang="en-US" sz="2200" dirty="0"/>
              <a:t>、高频 </a:t>
            </a:r>
            <a:r>
              <a:rPr lang="en-US" altLang="zh-CN" sz="2200" dirty="0"/>
              <a:t>(&gt;500MHz)</a:t>
            </a:r>
            <a:endParaRPr lang="zh-CN" altLang="en-US" sz="2200" dirty="0"/>
          </a:p>
          <a:p>
            <a:pPr lvl="1" eaLnBrk="1" hangingPunct="1">
              <a:lnSpc>
                <a:spcPct val="80000"/>
              </a:lnSpc>
            </a:pPr>
            <a:endParaRPr lang="zh-CN" altLang="en-US" sz="2200" dirty="0"/>
          </a:p>
          <a:p>
            <a:pPr eaLnBrk="1" hangingPunct="1">
              <a:lnSpc>
                <a:spcPct val="80000"/>
              </a:lnSpc>
            </a:pPr>
            <a:r>
              <a:rPr lang="zh-CN" altLang="en-US" sz="2200" b="1" dirty="0">
                <a:solidFill>
                  <a:srgbClr val="000066"/>
                </a:solidFill>
              </a:rPr>
              <a:t>理论手段的发展</a:t>
            </a:r>
          </a:p>
          <a:p>
            <a:pPr lvl="1" eaLnBrk="1" hangingPunct="1">
              <a:lnSpc>
                <a:spcPct val="80000"/>
              </a:lnSpc>
            </a:pPr>
            <a:r>
              <a:rPr lang="zh-CN" altLang="en-US" sz="2200" dirty="0"/>
              <a:t>第一性原理计算和分子动力学模拟：强关联、激发态、弱相互作用、原子核量子效应、大体系、大时间尺度、机器学习</a:t>
            </a:r>
          </a:p>
          <a:p>
            <a:pPr eaLnBrk="1" hangingPunct="1">
              <a:lnSpc>
                <a:spcPct val="80000"/>
              </a:lnSpc>
              <a:buFontTx/>
              <a:buNone/>
            </a:pPr>
            <a:endParaRPr lang="zh-CN" altLang="en-US" sz="2200" dirty="0"/>
          </a:p>
          <a:p>
            <a:pPr eaLnBrk="1" hangingPunct="1">
              <a:lnSpc>
                <a:spcPct val="80000"/>
              </a:lnSpc>
            </a:pPr>
            <a:r>
              <a:rPr lang="zh-CN" altLang="en-US" sz="2200" b="1" dirty="0">
                <a:solidFill>
                  <a:srgbClr val="000066"/>
                </a:solidFill>
              </a:rPr>
              <a:t>应用相关</a:t>
            </a:r>
          </a:p>
          <a:p>
            <a:pPr lvl="1" eaLnBrk="1" hangingPunct="1">
              <a:lnSpc>
                <a:spcPct val="80000"/>
              </a:lnSpc>
            </a:pPr>
            <a:r>
              <a:rPr lang="zh-CN" altLang="en-US" sz="2200" dirty="0"/>
              <a:t>表面催化、表面自组装、太阳能电池、产氢和储氢、生命体系</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29027">
                                            <p:txEl>
                                              <p:pRg st="0" end="0"/>
                                            </p:txEl>
                                          </p:spTgt>
                                        </p:tgtEl>
                                        <p:attrNameLst>
                                          <p:attrName>style.visibility</p:attrName>
                                        </p:attrNameLst>
                                      </p:cBhvr>
                                      <p:to>
                                        <p:strVal val="visible"/>
                                      </p:to>
                                    </p:set>
                                    <p:animEffect transition="in" filter="blinds(horizontal)">
                                      <p:cBhvr>
                                        <p:cTn id="7" dur="500"/>
                                        <p:tgtEl>
                                          <p:spTgt spid="129027">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129027">
                                            <p:txEl>
                                              <p:pRg st="1" end="1"/>
                                            </p:txEl>
                                          </p:spTgt>
                                        </p:tgtEl>
                                        <p:attrNameLst>
                                          <p:attrName>style.visibility</p:attrName>
                                        </p:attrNameLst>
                                      </p:cBhvr>
                                      <p:to>
                                        <p:strVal val="visible"/>
                                      </p:to>
                                    </p:set>
                                    <p:animEffect transition="in" filter="blinds(horizontal)">
                                      <p:cBhvr>
                                        <p:cTn id="10" dur="500"/>
                                        <p:tgtEl>
                                          <p:spTgt spid="129027">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129027">
                                            <p:txEl>
                                              <p:pRg st="3" end="3"/>
                                            </p:txEl>
                                          </p:spTgt>
                                        </p:tgtEl>
                                        <p:attrNameLst>
                                          <p:attrName>style.visibility</p:attrName>
                                        </p:attrNameLst>
                                      </p:cBhvr>
                                      <p:to>
                                        <p:strVal val="visible"/>
                                      </p:to>
                                    </p:set>
                                    <p:animEffect transition="in" filter="blinds(horizontal)">
                                      <p:cBhvr>
                                        <p:cTn id="15" dur="500"/>
                                        <p:tgtEl>
                                          <p:spTgt spid="129027">
                                            <p:txEl>
                                              <p:pRg st="3" end="3"/>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129027">
                                            <p:txEl>
                                              <p:pRg st="4" end="4"/>
                                            </p:txEl>
                                          </p:spTgt>
                                        </p:tgtEl>
                                        <p:attrNameLst>
                                          <p:attrName>style.visibility</p:attrName>
                                        </p:attrNameLst>
                                      </p:cBhvr>
                                      <p:to>
                                        <p:strVal val="visible"/>
                                      </p:to>
                                    </p:set>
                                    <p:animEffect transition="in" filter="blinds(horizontal)">
                                      <p:cBhvr>
                                        <p:cTn id="18" dur="500"/>
                                        <p:tgtEl>
                                          <p:spTgt spid="129027">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 presetClass="entr" presetSubtype="10" fill="hold" nodeType="clickEffect">
                                  <p:stCondLst>
                                    <p:cond delay="0"/>
                                  </p:stCondLst>
                                  <p:childTnLst>
                                    <p:set>
                                      <p:cBhvr>
                                        <p:cTn id="22" dur="1" fill="hold">
                                          <p:stCondLst>
                                            <p:cond delay="0"/>
                                          </p:stCondLst>
                                        </p:cTn>
                                        <p:tgtEl>
                                          <p:spTgt spid="129027">
                                            <p:txEl>
                                              <p:pRg st="6" end="6"/>
                                            </p:txEl>
                                          </p:spTgt>
                                        </p:tgtEl>
                                        <p:attrNameLst>
                                          <p:attrName>style.visibility</p:attrName>
                                        </p:attrNameLst>
                                      </p:cBhvr>
                                      <p:to>
                                        <p:strVal val="visible"/>
                                      </p:to>
                                    </p:set>
                                    <p:animEffect transition="in" filter="blinds(horizontal)">
                                      <p:cBhvr>
                                        <p:cTn id="23" dur="500"/>
                                        <p:tgtEl>
                                          <p:spTgt spid="129027">
                                            <p:txEl>
                                              <p:pRg st="6" end="6"/>
                                            </p:txEl>
                                          </p:spTgt>
                                        </p:tgtEl>
                                      </p:cBhvr>
                                    </p:animEffect>
                                  </p:childTnLst>
                                </p:cTn>
                              </p:par>
                              <p:par>
                                <p:cTn id="24" presetID="3" presetClass="entr" presetSubtype="10" fill="hold" nodeType="withEffect">
                                  <p:stCondLst>
                                    <p:cond delay="0"/>
                                  </p:stCondLst>
                                  <p:childTnLst>
                                    <p:set>
                                      <p:cBhvr>
                                        <p:cTn id="25" dur="1" fill="hold">
                                          <p:stCondLst>
                                            <p:cond delay="0"/>
                                          </p:stCondLst>
                                        </p:cTn>
                                        <p:tgtEl>
                                          <p:spTgt spid="129027">
                                            <p:txEl>
                                              <p:pRg st="7" end="7"/>
                                            </p:txEl>
                                          </p:spTgt>
                                        </p:tgtEl>
                                        <p:attrNameLst>
                                          <p:attrName>style.visibility</p:attrName>
                                        </p:attrNameLst>
                                      </p:cBhvr>
                                      <p:to>
                                        <p:strVal val="visible"/>
                                      </p:to>
                                    </p:set>
                                    <p:animEffect transition="in" filter="blinds(horizontal)">
                                      <p:cBhvr>
                                        <p:cTn id="26" dur="500"/>
                                        <p:tgtEl>
                                          <p:spTgt spid="129027">
                                            <p:txEl>
                                              <p:pRg st="7" end="7"/>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 presetClass="entr" presetSubtype="10" fill="hold" nodeType="clickEffect">
                                  <p:stCondLst>
                                    <p:cond delay="0"/>
                                  </p:stCondLst>
                                  <p:childTnLst>
                                    <p:set>
                                      <p:cBhvr>
                                        <p:cTn id="30" dur="1" fill="hold">
                                          <p:stCondLst>
                                            <p:cond delay="0"/>
                                          </p:stCondLst>
                                        </p:cTn>
                                        <p:tgtEl>
                                          <p:spTgt spid="129027">
                                            <p:txEl>
                                              <p:pRg st="9" end="9"/>
                                            </p:txEl>
                                          </p:spTgt>
                                        </p:tgtEl>
                                        <p:attrNameLst>
                                          <p:attrName>style.visibility</p:attrName>
                                        </p:attrNameLst>
                                      </p:cBhvr>
                                      <p:to>
                                        <p:strVal val="visible"/>
                                      </p:to>
                                    </p:set>
                                    <p:animEffect transition="in" filter="blinds(horizontal)">
                                      <p:cBhvr>
                                        <p:cTn id="31" dur="500"/>
                                        <p:tgtEl>
                                          <p:spTgt spid="129027">
                                            <p:txEl>
                                              <p:pRg st="9" end="9"/>
                                            </p:txEl>
                                          </p:spTgt>
                                        </p:tgtEl>
                                      </p:cBhvr>
                                    </p:animEffect>
                                  </p:childTnLst>
                                </p:cTn>
                              </p:par>
                              <p:par>
                                <p:cTn id="32" presetID="3" presetClass="entr" presetSubtype="10" fill="hold" nodeType="withEffect">
                                  <p:stCondLst>
                                    <p:cond delay="0"/>
                                  </p:stCondLst>
                                  <p:childTnLst>
                                    <p:set>
                                      <p:cBhvr>
                                        <p:cTn id="33" dur="1" fill="hold">
                                          <p:stCondLst>
                                            <p:cond delay="0"/>
                                          </p:stCondLst>
                                        </p:cTn>
                                        <p:tgtEl>
                                          <p:spTgt spid="129027">
                                            <p:txEl>
                                              <p:pRg st="10" end="10"/>
                                            </p:txEl>
                                          </p:spTgt>
                                        </p:tgtEl>
                                        <p:attrNameLst>
                                          <p:attrName>style.visibility</p:attrName>
                                        </p:attrNameLst>
                                      </p:cBhvr>
                                      <p:to>
                                        <p:strVal val="visible"/>
                                      </p:to>
                                    </p:set>
                                    <p:animEffect transition="in" filter="blinds(horizontal)">
                                      <p:cBhvr>
                                        <p:cTn id="34" dur="500"/>
                                        <p:tgtEl>
                                          <p:spTgt spid="129027">
                                            <p:txEl>
                                              <p:pRg st="10" end="10"/>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 presetClass="entr" presetSubtype="10" fill="hold" nodeType="clickEffect">
                                  <p:stCondLst>
                                    <p:cond delay="0"/>
                                  </p:stCondLst>
                                  <p:childTnLst>
                                    <p:set>
                                      <p:cBhvr>
                                        <p:cTn id="38" dur="1" fill="hold">
                                          <p:stCondLst>
                                            <p:cond delay="0"/>
                                          </p:stCondLst>
                                        </p:cTn>
                                        <p:tgtEl>
                                          <p:spTgt spid="129027">
                                            <p:txEl>
                                              <p:pRg st="12" end="12"/>
                                            </p:txEl>
                                          </p:spTgt>
                                        </p:tgtEl>
                                        <p:attrNameLst>
                                          <p:attrName>style.visibility</p:attrName>
                                        </p:attrNameLst>
                                      </p:cBhvr>
                                      <p:to>
                                        <p:strVal val="visible"/>
                                      </p:to>
                                    </p:set>
                                    <p:animEffect transition="in" filter="blinds(horizontal)">
                                      <p:cBhvr>
                                        <p:cTn id="39" dur="500"/>
                                        <p:tgtEl>
                                          <p:spTgt spid="129027">
                                            <p:txEl>
                                              <p:pRg st="12" end="12"/>
                                            </p:txEl>
                                          </p:spTgt>
                                        </p:tgtEl>
                                      </p:cBhvr>
                                    </p:animEffect>
                                  </p:childTnLst>
                                </p:cTn>
                              </p:par>
                              <p:par>
                                <p:cTn id="40" presetID="3" presetClass="entr" presetSubtype="10" fill="hold" nodeType="withEffect">
                                  <p:stCondLst>
                                    <p:cond delay="0"/>
                                  </p:stCondLst>
                                  <p:childTnLst>
                                    <p:set>
                                      <p:cBhvr>
                                        <p:cTn id="41" dur="1" fill="hold">
                                          <p:stCondLst>
                                            <p:cond delay="0"/>
                                          </p:stCondLst>
                                        </p:cTn>
                                        <p:tgtEl>
                                          <p:spTgt spid="129027">
                                            <p:txEl>
                                              <p:pRg st="13" end="13"/>
                                            </p:txEl>
                                          </p:spTgt>
                                        </p:tgtEl>
                                        <p:attrNameLst>
                                          <p:attrName>style.visibility</p:attrName>
                                        </p:attrNameLst>
                                      </p:cBhvr>
                                      <p:to>
                                        <p:strVal val="visible"/>
                                      </p:to>
                                    </p:set>
                                    <p:animEffect transition="in" filter="blinds(horizontal)">
                                      <p:cBhvr>
                                        <p:cTn id="42" dur="500"/>
                                        <p:tgtEl>
                                          <p:spTgt spid="129027">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a:extLst>
              <a:ext uri="{FF2B5EF4-FFF2-40B4-BE49-F238E27FC236}">
                <a16:creationId xmlns:a16="http://schemas.microsoft.com/office/drawing/2014/main" id="{131A1566-AF97-47A5-A4AD-2AD5CAF7235F}"/>
              </a:ext>
            </a:extLst>
          </p:cNvPr>
          <p:cNvPicPr>
            <a:picLocks noChangeAspect="1"/>
          </p:cNvPicPr>
          <p:nvPr/>
        </p:nvPicPr>
        <p:blipFill>
          <a:blip r:embed="rId2"/>
          <a:stretch>
            <a:fillRect/>
          </a:stretch>
        </p:blipFill>
        <p:spPr>
          <a:xfrm>
            <a:off x="4644008" y="1064668"/>
            <a:ext cx="4150536" cy="2661862"/>
          </a:xfrm>
          <a:prstGeom prst="rect">
            <a:avLst/>
          </a:prstGeom>
        </p:spPr>
      </p:pic>
      <p:pic>
        <p:nvPicPr>
          <p:cNvPr id="4" name="图片 3">
            <a:extLst>
              <a:ext uri="{FF2B5EF4-FFF2-40B4-BE49-F238E27FC236}">
                <a16:creationId xmlns:a16="http://schemas.microsoft.com/office/drawing/2014/main" id="{7571BDC6-0458-4D9C-8391-48726E9B6642}"/>
              </a:ext>
            </a:extLst>
          </p:cNvPr>
          <p:cNvPicPr>
            <a:picLocks noChangeAspect="1"/>
          </p:cNvPicPr>
          <p:nvPr/>
        </p:nvPicPr>
        <p:blipFill>
          <a:blip r:embed="rId3"/>
          <a:stretch>
            <a:fillRect/>
          </a:stretch>
        </p:blipFill>
        <p:spPr>
          <a:xfrm>
            <a:off x="74980" y="1064668"/>
            <a:ext cx="4547308" cy="5460676"/>
          </a:xfrm>
          <a:prstGeom prst="rect">
            <a:avLst/>
          </a:prstGeom>
        </p:spPr>
      </p:pic>
      <p:sp>
        <p:nvSpPr>
          <p:cNvPr id="5" name="矩形 4">
            <a:extLst>
              <a:ext uri="{FF2B5EF4-FFF2-40B4-BE49-F238E27FC236}">
                <a16:creationId xmlns:a16="http://schemas.microsoft.com/office/drawing/2014/main" id="{C58F3288-104D-481E-802A-5DE1168FA115}"/>
              </a:ext>
            </a:extLst>
          </p:cNvPr>
          <p:cNvSpPr/>
          <p:nvPr/>
        </p:nvSpPr>
        <p:spPr>
          <a:xfrm>
            <a:off x="4890836" y="4513646"/>
            <a:ext cx="3790496" cy="1200329"/>
          </a:xfrm>
          <a:prstGeom prst="rect">
            <a:avLst/>
          </a:prstGeom>
          <a:solidFill>
            <a:srgbClr val="0000FF"/>
          </a:solidFill>
        </p:spPr>
        <p:txBody>
          <a:bodyPr wrap="square">
            <a:spAutoFit/>
          </a:bodyPr>
          <a:lstStyle/>
          <a:p>
            <a:r>
              <a:rPr lang="en-US" altLang="zh-CN" sz="2400" b="1" dirty="0">
                <a:solidFill>
                  <a:schemeClr val="bg1"/>
                </a:solidFill>
                <a:latin typeface="Myriad Pro"/>
              </a:rPr>
              <a:t>How can we measure </a:t>
            </a:r>
            <a:r>
              <a:rPr lang="en-US" altLang="zh-CN" sz="2400" b="1" dirty="0">
                <a:solidFill>
                  <a:srgbClr val="FF9900"/>
                </a:solidFill>
                <a:latin typeface="Myriad Pro"/>
              </a:rPr>
              <a:t>interface phenomena </a:t>
            </a:r>
            <a:r>
              <a:rPr lang="en-US" altLang="zh-CN" sz="2400" b="1" dirty="0">
                <a:solidFill>
                  <a:schemeClr val="bg1"/>
                </a:solidFill>
                <a:latin typeface="Myriad Pro"/>
              </a:rPr>
              <a:t>on the microscopic level? </a:t>
            </a:r>
            <a:endParaRPr lang="zh-CN" altLang="en-US" sz="2400" dirty="0">
              <a:solidFill>
                <a:schemeClr val="bg1"/>
              </a:solidFill>
            </a:endParaRPr>
          </a:p>
        </p:txBody>
      </p:sp>
      <p:sp>
        <p:nvSpPr>
          <p:cNvPr id="6" name="Rectangle 6">
            <a:extLst>
              <a:ext uri="{FF2B5EF4-FFF2-40B4-BE49-F238E27FC236}">
                <a16:creationId xmlns:a16="http://schemas.microsoft.com/office/drawing/2014/main" id="{5112383D-96FE-437A-A0E7-998066AE2BC2}"/>
              </a:ext>
            </a:extLst>
          </p:cNvPr>
          <p:cNvSpPr>
            <a:spLocks noChangeArrowheads="1"/>
          </p:cNvSpPr>
          <p:nvPr/>
        </p:nvSpPr>
        <p:spPr bwMode="auto">
          <a:xfrm>
            <a:off x="485481" y="211824"/>
            <a:ext cx="8229600" cy="5024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lvl="0" eaLnBrk="1" hangingPunct="1">
              <a:defRPr/>
            </a:pPr>
            <a:r>
              <a:rPr kumimoji="0" lang="en-US" altLang="zh-CN" sz="3200" b="1" i="0" u="none" strike="noStrike" kern="1200" cap="none" spc="0" normalizeH="0" baseline="0" noProof="0" dirty="0">
                <a:ln>
                  <a:noFill/>
                </a:ln>
                <a:solidFill>
                  <a:srgbClr val="000000"/>
                </a:solidFill>
                <a:effectLst/>
                <a:uLnTx/>
                <a:uFillTx/>
                <a:latin typeface="微软雅黑" panose="020B0503020204020204" pitchFamily="34" charset="-122"/>
                <a:ea typeface="微软雅黑" panose="020B0503020204020204" pitchFamily="34" charset="-122"/>
              </a:rPr>
              <a:t>Science</a:t>
            </a:r>
            <a:r>
              <a:rPr kumimoji="0" lang="zh-CN" altLang="en-US" sz="3200" b="1" i="0" u="none" strike="noStrike" kern="1200" cap="none" spc="0" normalizeH="0" baseline="0" noProof="0" dirty="0">
                <a:ln>
                  <a:noFill/>
                </a:ln>
                <a:solidFill>
                  <a:srgbClr val="000000"/>
                </a:solidFill>
                <a:effectLst/>
                <a:uLnTx/>
                <a:uFillTx/>
                <a:latin typeface="微软雅黑" panose="020B0503020204020204" pitchFamily="34" charset="-122"/>
                <a:ea typeface="微软雅黑" panose="020B0503020204020204" pitchFamily="34" charset="-122"/>
              </a:rPr>
              <a:t>杂志</a:t>
            </a:r>
            <a:r>
              <a:rPr kumimoji="0" lang="en-US" altLang="zh-CN" sz="3200" b="1" dirty="0">
                <a:solidFill>
                  <a:srgbClr val="000000"/>
                </a:solidFill>
                <a:latin typeface="微软雅黑" panose="020B0503020204020204" pitchFamily="34" charset="-122"/>
                <a:ea typeface="微软雅黑" panose="020B0503020204020204" pitchFamily="34" charset="-122"/>
              </a:rPr>
              <a:t>《125</a:t>
            </a:r>
            <a:r>
              <a:rPr kumimoji="0" lang="zh-CN" altLang="en-US" sz="3200" b="1" dirty="0">
                <a:solidFill>
                  <a:srgbClr val="000000"/>
                </a:solidFill>
                <a:latin typeface="微软雅黑" panose="020B0503020204020204" pitchFamily="34" charset="-122"/>
                <a:ea typeface="微软雅黑" panose="020B0503020204020204" pitchFamily="34" charset="-122"/>
              </a:rPr>
              <a:t>个科学问题：探索与发现</a:t>
            </a:r>
            <a:r>
              <a:rPr kumimoji="0" lang="en-US" altLang="zh-CN" sz="3200" b="1" dirty="0">
                <a:solidFill>
                  <a:srgbClr val="000000"/>
                </a:solidFill>
                <a:latin typeface="微软雅黑" panose="020B0503020204020204" pitchFamily="34" charset="-122"/>
                <a:ea typeface="微软雅黑" panose="020B0503020204020204" pitchFamily="34" charset="-122"/>
              </a:rPr>
              <a:t>》</a:t>
            </a:r>
            <a:endParaRPr kumimoji="0" lang="en-US" altLang="zh-CN" sz="3200" b="1" i="0" u="none" strike="noStrike" kern="1200" cap="none" spc="0" normalizeH="0" baseline="0" noProof="0" dirty="0">
              <a:ln>
                <a:noFill/>
              </a:ln>
              <a:solidFill>
                <a:srgbClr val="000000"/>
              </a:solidFill>
              <a:effectLst/>
              <a:uLnTx/>
              <a:uFillTx/>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5298310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 Box 3"/>
          <p:cNvSpPr txBox="1">
            <a:spLocks noChangeArrowheads="1"/>
          </p:cNvSpPr>
          <p:nvPr/>
        </p:nvSpPr>
        <p:spPr bwMode="auto">
          <a:xfrm>
            <a:off x="684213" y="333375"/>
            <a:ext cx="7721600" cy="519113"/>
          </a:xfrm>
          <a:prstGeom prst="rect">
            <a:avLst/>
          </a:prstGeom>
          <a:noFill/>
          <a:ln w="9525">
            <a:noFill/>
            <a:miter lim="800000"/>
            <a:headEnd/>
            <a:tailEnd/>
          </a:ln>
        </p:spPr>
        <p:txBody>
          <a:bodyPr>
            <a:spAutoFit/>
          </a:bodyPr>
          <a:lstStyle/>
          <a:p>
            <a:pPr algn="l"/>
            <a:r>
              <a:rPr lang="en-US" altLang="zh-CN" sz="2800" b="1">
                <a:solidFill>
                  <a:srgbClr val="000066"/>
                </a:solidFill>
                <a:latin typeface="Arial" pitchFamily="34" charset="0"/>
                <a:ea typeface="楷体_GB2312" pitchFamily="49" charset="-122"/>
              </a:rPr>
              <a:t>Scanning Tunneling Microscopy (STM)</a:t>
            </a:r>
          </a:p>
        </p:txBody>
      </p:sp>
      <p:pic>
        <p:nvPicPr>
          <p:cNvPr id="36867" name="Picture 6"/>
          <p:cNvPicPr>
            <a:picLocks noChangeAspect="1" noChangeArrowheads="1"/>
          </p:cNvPicPr>
          <p:nvPr/>
        </p:nvPicPr>
        <p:blipFill>
          <a:blip r:embed="rId2"/>
          <a:srcRect/>
          <a:stretch>
            <a:fillRect/>
          </a:stretch>
        </p:blipFill>
        <p:spPr bwMode="auto">
          <a:xfrm>
            <a:off x="755650" y="1125538"/>
            <a:ext cx="6334125" cy="3959225"/>
          </a:xfrm>
          <a:prstGeom prst="rect">
            <a:avLst/>
          </a:prstGeom>
          <a:noFill/>
          <a:ln w="9525">
            <a:noFill/>
            <a:miter lim="800000"/>
            <a:headEnd/>
            <a:tailEnd/>
          </a:ln>
        </p:spPr>
      </p:pic>
      <p:pic>
        <p:nvPicPr>
          <p:cNvPr id="539655" name="Picture 7"/>
          <p:cNvPicPr>
            <a:picLocks noChangeAspect="1" noChangeArrowheads="1"/>
          </p:cNvPicPr>
          <p:nvPr/>
        </p:nvPicPr>
        <p:blipFill>
          <a:blip r:embed="rId3"/>
          <a:srcRect/>
          <a:stretch>
            <a:fillRect/>
          </a:stretch>
        </p:blipFill>
        <p:spPr bwMode="auto">
          <a:xfrm>
            <a:off x="2268538" y="2060575"/>
            <a:ext cx="6334125" cy="3959225"/>
          </a:xfrm>
          <a:prstGeom prst="rect">
            <a:avLst/>
          </a:prstGeom>
          <a:noFill/>
          <a:ln w="9525">
            <a:noFill/>
            <a:miter lim="800000"/>
            <a:headEnd/>
            <a:tailEnd/>
          </a:ln>
        </p:spPr>
      </p:pic>
      <p:sp>
        <p:nvSpPr>
          <p:cNvPr id="36869" name="Rectangle 8"/>
          <p:cNvSpPr>
            <a:spLocks noChangeArrowheads="1"/>
          </p:cNvSpPr>
          <p:nvPr/>
        </p:nvSpPr>
        <p:spPr bwMode="auto">
          <a:xfrm>
            <a:off x="4427538" y="6381750"/>
            <a:ext cx="4332287" cy="304800"/>
          </a:xfrm>
          <a:prstGeom prst="rect">
            <a:avLst/>
          </a:prstGeom>
          <a:noFill/>
          <a:ln w="9525">
            <a:noFill/>
            <a:miter lim="800000"/>
            <a:headEnd/>
            <a:tailEnd/>
          </a:ln>
        </p:spPr>
        <p:txBody>
          <a:bodyPr wrap="none">
            <a:spAutoFit/>
          </a:bodyPr>
          <a:lstStyle/>
          <a:p>
            <a:pPr algn="l"/>
            <a:r>
              <a:rPr kumimoji="0" lang="en-US" altLang="zh-CN" sz="1400" i="1">
                <a:solidFill>
                  <a:srgbClr val="FF0000"/>
                </a:solidFill>
                <a:latin typeface="Arial" pitchFamily="34" charset="0"/>
              </a:rPr>
              <a:t>Binnig and Rohrer</a:t>
            </a:r>
            <a:r>
              <a:rPr kumimoji="0" lang="en-US" altLang="zh-CN" sz="1400" i="1">
                <a:latin typeface="Arial" pitchFamily="34" charset="0"/>
              </a:rPr>
              <a:t>, Rev. Mod. Phys. </a:t>
            </a:r>
            <a:r>
              <a:rPr kumimoji="0" lang="en-US" altLang="zh-CN" sz="1400" b="1" i="1">
                <a:latin typeface="Arial" pitchFamily="34" charset="0"/>
              </a:rPr>
              <a:t>71</a:t>
            </a:r>
            <a:r>
              <a:rPr kumimoji="0" lang="en-US" altLang="zh-CN" sz="1400" i="1">
                <a:latin typeface="Arial" pitchFamily="34" charset="0"/>
              </a:rPr>
              <a:t>, S324 (1999)</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39655"/>
                                        </p:tgtEl>
                                        <p:attrNameLst>
                                          <p:attrName>style.visibility</p:attrName>
                                        </p:attrNameLst>
                                      </p:cBhvr>
                                      <p:to>
                                        <p:strVal val="visible"/>
                                      </p:to>
                                    </p:set>
                                    <p:animEffect transition="in" filter="blinds(horizontal)">
                                      <p:cBhvr>
                                        <p:cTn id="7" dur="500"/>
                                        <p:tgtEl>
                                          <p:spTgt spid="5396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descr="STM"/>
          <p:cNvPicPr>
            <a:picLocks noChangeAspect="1" noChangeArrowheads="1"/>
          </p:cNvPicPr>
          <p:nvPr/>
        </p:nvPicPr>
        <p:blipFill>
          <a:blip r:embed="rId2"/>
          <a:srcRect/>
          <a:stretch>
            <a:fillRect/>
          </a:stretch>
        </p:blipFill>
        <p:spPr bwMode="auto">
          <a:xfrm>
            <a:off x="6156325" y="3500438"/>
            <a:ext cx="1971675" cy="2160587"/>
          </a:xfrm>
          <a:prstGeom prst="rect">
            <a:avLst/>
          </a:prstGeom>
          <a:noFill/>
          <a:ln w="9525">
            <a:noFill/>
            <a:miter lim="800000"/>
            <a:headEnd/>
            <a:tailEnd/>
          </a:ln>
        </p:spPr>
      </p:pic>
      <p:pic>
        <p:nvPicPr>
          <p:cNvPr id="37891" name="Picture 3" descr="stm_principle"/>
          <p:cNvPicPr>
            <a:picLocks noChangeAspect="1" noChangeArrowheads="1"/>
          </p:cNvPicPr>
          <p:nvPr/>
        </p:nvPicPr>
        <p:blipFill>
          <a:blip r:embed="rId3"/>
          <a:srcRect/>
          <a:stretch>
            <a:fillRect/>
          </a:stretch>
        </p:blipFill>
        <p:spPr bwMode="auto">
          <a:xfrm>
            <a:off x="5680075" y="549275"/>
            <a:ext cx="2636838" cy="2736850"/>
          </a:xfrm>
          <a:prstGeom prst="rect">
            <a:avLst/>
          </a:prstGeom>
          <a:noFill/>
          <a:ln w="9525">
            <a:noFill/>
            <a:miter lim="800000"/>
            <a:headEnd/>
            <a:tailEnd/>
          </a:ln>
        </p:spPr>
      </p:pic>
      <p:sp>
        <p:nvSpPr>
          <p:cNvPr id="37892" name="Rectangle 4"/>
          <p:cNvSpPr>
            <a:spLocks noChangeArrowheads="1"/>
          </p:cNvSpPr>
          <p:nvPr/>
        </p:nvSpPr>
        <p:spPr bwMode="auto">
          <a:xfrm>
            <a:off x="457200" y="188913"/>
            <a:ext cx="8229600" cy="487362"/>
          </a:xfrm>
          <a:prstGeom prst="rect">
            <a:avLst/>
          </a:prstGeom>
          <a:noFill/>
          <a:ln w="9525">
            <a:noFill/>
            <a:miter lim="800000"/>
            <a:headEnd/>
            <a:tailEnd/>
          </a:ln>
        </p:spPr>
        <p:txBody>
          <a:bodyPr/>
          <a:lstStyle/>
          <a:p>
            <a:r>
              <a:rPr lang="zh-CN" altLang="en-US" sz="3600">
                <a:solidFill>
                  <a:schemeClr val="tx2"/>
                </a:solidFill>
              </a:rPr>
              <a:t>扫描隧道显微镜（</a:t>
            </a:r>
            <a:r>
              <a:rPr lang="en-US" altLang="zh-CN" sz="3600">
                <a:solidFill>
                  <a:schemeClr val="tx2"/>
                </a:solidFill>
              </a:rPr>
              <a:t>STM</a:t>
            </a:r>
            <a:r>
              <a:rPr lang="zh-CN" altLang="en-US" sz="3600">
                <a:solidFill>
                  <a:schemeClr val="tx2"/>
                </a:solidFill>
              </a:rPr>
              <a:t>）</a:t>
            </a:r>
          </a:p>
        </p:txBody>
      </p:sp>
      <p:sp>
        <p:nvSpPr>
          <p:cNvPr id="37893" name="Text Box 5"/>
          <p:cNvSpPr txBox="1">
            <a:spLocks noChangeArrowheads="1"/>
          </p:cNvSpPr>
          <p:nvPr/>
        </p:nvSpPr>
        <p:spPr bwMode="auto">
          <a:xfrm>
            <a:off x="5903913" y="3843338"/>
            <a:ext cx="539750" cy="304800"/>
          </a:xfrm>
          <a:prstGeom prst="rect">
            <a:avLst/>
          </a:prstGeom>
          <a:noFill/>
          <a:ln w="9525">
            <a:noFill/>
            <a:miter lim="800000"/>
            <a:headEnd/>
            <a:tailEnd/>
          </a:ln>
        </p:spPr>
        <p:txBody>
          <a:bodyPr wrap="none">
            <a:spAutoFit/>
          </a:bodyPr>
          <a:lstStyle/>
          <a:p>
            <a:pPr algn="l"/>
            <a:r>
              <a:rPr kumimoji="0" lang="zh-CN" altLang="en-US" sz="1400" b="1">
                <a:latin typeface="Arial" pitchFamily="34" charset="0"/>
              </a:rPr>
              <a:t>针尖</a:t>
            </a:r>
          </a:p>
        </p:txBody>
      </p:sp>
      <p:sp>
        <p:nvSpPr>
          <p:cNvPr id="37894" name="Text Box 6"/>
          <p:cNvSpPr txBox="1">
            <a:spLocks noChangeArrowheads="1"/>
          </p:cNvSpPr>
          <p:nvPr/>
        </p:nvSpPr>
        <p:spPr bwMode="auto">
          <a:xfrm>
            <a:off x="5616575" y="5281613"/>
            <a:ext cx="539750" cy="304800"/>
          </a:xfrm>
          <a:prstGeom prst="rect">
            <a:avLst/>
          </a:prstGeom>
          <a:noFill/>
          <a:ln w="9525">
            <a:noFill/>
            <a:miter lim="800000"/>
            <a:headEnd/>
            <a:tailEnd/>
          </a:ln>
        </p:spPr>
        <p:txBody>
          <a:bodyPr wrap="none">
            <a:spAutoFit/>
          </a:bodyPr>
          <a:lstStyle/>
          <a:p>
            <a:pPr algn="l"/>
            <a:r>
              <a:rPr kumimoji="0" lang="zh-CN" altLang="en-US" sz="1400" b="1">
                <a:latin typeface="Arial" pitchFamily="34" charset="0"/>
              </a:rPr>
              <a:t>样品</a:t>
            </a:r>
          </a:p>
        </p:txBody>
      </p:sp>
      <p:sp>
        <p:nvSpPr>
          <p:cNvPr id="37895" name="Text Box 7"/>
          <p:cNvSpPr txBox="1">
            <a:spLocks noChangeArrowheads="1"/>
          </p:cNvSpPr>
          <p:nvPr/>
        </p:nvSpPr>
        <p:spPr bwMode="auto">
          <a:xfrm>
            <a:off x="6124575" y="4797425"/>
            <a:ext cx="895350" cy="304800"/>
          </a:xfrm>
          <a:prstGeom prst="rect">
            <a:avLst/>
          </a:prstGeom>
          <a:noFill/>
          <a:ln w="9525">
            <a:noFill/>
            <a:miter lim="800000"/>
            <a:headEnd/>
            <a:tailEnd/>
          </a:ln>
        </p:spPr>
        <p:txBody>
          <a:bodyPr wrap="none">
            <a:spAutoFit/>
          </a:bodyPr>
          <a:lstStyle/>
          <a:p>
            <a:pPr algn="l"/>
            <a:r>
              <a:rPr kumimoji="0" lang="zh-CN" altLang="en-US" sz="1400" b="1">
                <a:latin typeface="Arial" pitchFamily="34" charset="0"/>
              </a:rPr>
              <a:t>隧穿电流</a:t>
            </a:r>
          </a:p>
        </p:txBody>
      </p:sp>
      <p:pic>
        <p:nvPicPr>
          <p:cNvPr id="37896" name="Picture 8" descr="STM-1"/>
          <p:cNvPicPr>
            <a:picLocks noChangeAspect="1" noChangeArrowheads="1"/>
          </p:cNvPicPr>
          <p:nvPr/>
        </p:nvPicPr>
        <p:blipFill>
          <a:blip r:embed="rId4"/>
          <a:srcRect/>
          <a:stretch>
            <a:fillRect/>
          </a:stretch>
        </p:blipFill>
        <p:spPr bwMode="auto">
          <a:xfrm>
            <a:off x="323850" y="1566863"/>
            <a:ext cx="4824413" cy="3949700"/>
          </a:xfrm>
          <a:prstGeom prst="rect">
            <a:avLst/>
          </a:prstGeom>
          <a:noFill/>
          <a:ln w="9525">
            <a:noFill/>
            <a:miter lim="800000"/>
            <a:headEnd/>
            <a:tailEnd/>
          </a:ln>
        </p:spPr>
      </p:pic>
      <p:sp>
        <p:nvSpPr>
          <p:cNvPr id="37897" name="Text Box 10"/>
          <p:cNvSpPr txBox="1">
            <a:spLocks noChangeArrowheads="1"/>
          </p:cNvSpPr>
          <p:nvPr/>
        </p:nvSpPr>
        <p:spPr bwMode="auto">
          <a:xfrm>
            <a:off x="1870075" y="5949950"/>
            <a:ext cx="5365750" cy="396875"/>
          </a:xfrm>
          <a:prstGeom prst="rect">
            <a:avLst/>
          </a:prstGeom>
          <a:solidFill>
            <a:schemeClr val="bg1"/>
          </a:solidFill>
          <a:ln w="9525">
            <a:noFill/>
            <a:miter lim="800000"/>
            <a:headEnd/>
            <a:tailEnd/>
          </a:ln>
        </p:spPr>
        <p:txBody>
          <a:bodyPr wrap="none">
            <a:spAutoFit/>
          </a:bodyPr>
          <a:lstStyle/>
          <a:p>
            <a:pPr algn="l"/>
            <a:r>
              <a:rPr kumimoji="0" lang="zh-CN" altLang="en-US" b="1">
                <a:solidFill>
                  <a:srgbClr val="FF0000"/>
                </a:solidFill>
                <a:latin typeface="Arial" pitchFamily="34" charset="0"/>
              </a:rPr>
              <a:t>原子级空间分辨，单分子</a:t>
            </a:r>
            <a:r>
              <a:rPr kumimoji="0" lang="en-US" altLang="zh-CN" b="1">
                <a:solidFill>
                  <a:srgbClr val="FF0000"/>
                </a:solidFill>
                <a:latin typeface="Arial" pitchFamily="34" charset="0"/>
              </a:rPr>
              <a:t>/</a:t>
            </a:r>
            <a:r>
              <a:rPr kumimoji="0" lang="zh-CN" altLang="en-US" b="1">
                <a:solidFill>
                  <a:srgbClr val="FF0000"/>
                </a:solidFill>
                <a:latin typeface="Arial" pitchFamily="34" charset="0"/>
              </a:rPr>
              <a:t>原子操纵，电子结构</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26" name="Object 2"/>
          <p:cNvGraphicFramePr>
            <a:graphicFrameLocks noChangeAspect="1"/>
          </p:cNvGraphicFramePr>
          <p:nvPr/>
        </p:nvGraphicFramePr>
        <p:xfrm>
          <a:off x="1395413" y="436563"/>
          <a:ext cx="6618287" cy="4340225"/>
        </p:xfrm>
        <a:graphic>
          <a:graphicData uri="http://schemas.openxmlformats.org/presentationml/2006/ole">
            <mc:AlternateContent xmlns:mc="http://schemas.openxmlformats.org/markup-compatibility/2006">
              <mc:Choice xmlns:v="urn:schemas-microsoft-com:vml" Requires="v">
                <p:oleObj spid="_x0000_s1092" name="Image" r:id="rId3" imgW="11365079" imgH="7453968" progId="">
                  <p:embed/>
                </p:oleObj>
              </mc:Choice>
              <mc:Fallback>
                <p:oleObj name="Image" r:id="rId3" imgW="11365079" imgH="7453968" progId="">
                  <p:embed/>
                  <p:pic>
                    <p:nvPicPr>
                      <p:cNvPr id="0"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95413" y="436563"/>
                        <a:ext cx="6618287" cy="4340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027" name="Rectangle 3"/>
          <p:cNvSpPr>
            <a:spLocks noChangeArrowheads="1"/>
          </p:cNvSpPr>
          <p:nvPr/>
        </p:nvSpPr>
        <p:spPr bwMode="auto">
          <a:xfrm>
            <a:off x="1657350" y="4797425"/>
            <a:ext cx="6556375" cy="1920875"/>
          </a:xfrm>
          <a:prstGeom prst="rect">
            <a:avLst/>
          </a:prstGeom>
          <a:noFill/>
          <a:ln w="9525">
            <a:noFill/>
            <a:miter lim="800000"/>
            <a:headEnd/>
            <a:tailEnd/>
          </a:ln>
        </p:spPr>
        <p:txBody>
          <a:bodyPr>
            <a:spAutoFit/>
          </a:bodyPr>
          <a:lstStyle/>
          <a:p>
            <a:pPr algn="l"/>
            <a:r>
              <a:rPr kumimoji="0" lang="en-US" altLang="zh-CN">
                <a:latin typeface="Arial" pitchFamily="34" charset="0"/>
              </a:rPr>
              <a:t>Scanning Tunneling Microscope</a:t>
            </a:r>
          </a:p>
          <a:p>
            <a:pPr algn="l"/>
            <a:r>
              <a:rPr kumimoji="0" lang="en-US" altLang="zh-CN">
                <a:latin typeface="Arial" pitchFamily="34" charset="0"/>
              </a:rPr>
              <a:t>Invented by Gerd Binnig and Heinrich Rohrer in 1981</a:t>
            </a:r>
          </a:p>
          <a:p>
            <a:pPr algn="l"/>
            <a:r>
              <a:rPr kumimoji="0" lang="en-US" altLang="zh-CN">
                <a:latin typeface="Arial" pitchFamily="34" charset="0"/>
              </a:rPr>
              <a:t>IBM Research Division</a:t>
            </a:r>
          </a:p>
          <a:p>
            <a:pPr algn="l"/>
            <a:endParaRPr kumimoji="0" lang="en-US" altLang="zh-CN">
              <a:latin typeface="Arial" pitchFamily="34" charset="0"/>
            </a:endParaRPr>
          </a:p>
          <a:p>
            <a:pPr algn="l"/>
            <a:r>
              <a:rPr kumimoji="0" lang="en-US" altLang="zh-CN">
                <a:latin typeface="Arial" pitchFamily="34" charset="0"/>
              </a:rPr>
              <a:t>Atomic resolution images of surfaces</a:t>
            </a:r>
          </a:p>
          <a:p>
            <a:pPr algn="l"/>
            <a:r>
              <a:rPr kumimoji="0" lang="en-US" altLang="zh-CN">
                <a:latin typeface="Arial" pitchFamily="34" charset="0"/>
              </a:rPr>
              <a:t>1986 Nobel Prize in physics</a:t>
            </a:r>
          </a:p>
        </p:txBody>
      </p:sp>
      <p:pic>
        <p:nvPicPr>
          <p:cNvPr id="211972" name="Picture 4" descr="oldibmteam"/>
          <p:cNvPicPr>
            <a:picLocks noChangeAspect="1" noChangeArrowheads="1"/>
          </p:cNvPicPr>
          <p:nvPr/>
        </p:nvPicPr>
        <p:blipFill>
          <a:blip r:embed="rId5"/>
          <a:srcRect/>
          <a:stretch>
            <a:fillRect/>
          </a:stretch>
        </p:blipFill>
        <p:spPr bwMode="auto">
          <a:xfrm>
            <a:off x="1371600" y="438150"/>
            <a:ext cx="6900863" cy="4341813"/>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11972"/>
                                        </p:tgtEl>
                                        <p:attrNameLst>
                                          <p:attrName>style.visibility</p:attrName>
                                        </p:attrNameLst>
                                      </p:cBhvr>
                                      <p:to>
                                        <p:strVal val="visible"/>
                                      </p:to>
                                    </p:set>
                                    <p:animEffect transition="in" filter="blinds(horizontal)">
                                      <p:cBhvr>
                                        <p:cTn id="7" dur="500"/>
                                        <p:tgtEl>
                                          <p:spTgt spid="2119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descr="IMG_0580"/>
          <p:cNvPicPr>
            <a:picLocks noChangeAspect="1" noChangeArrowheads="1"/>
          </p:cNvPicPr>
          <p:nvPr/>
        </p:nvPicPr>
        <p:blipFill>
          <a:blip r:embed="rId3"/>
          <a:srcRect l="-1021" b="6122"/>
          <a:stretch>
            <a:fillRect/>
          </a:stretch>
        </p:blipFill>
        <p:spPr bwMode="auto">
          <a:xfrm>
            <a:off x="762000" y="838200"/>
            <a:ext cx="7543800" cy="5257800"/>
          </a:xfrm>
          <a:prstGeom prst="rect">
            <a:avLst/>
          </a:prstGeom>
          <a:noFill/>
          <a:ln w="9525">
            <a:noFill/>
            <a:miter lim="800000"/>
            <a:headEnd/>
            <a:tailEnd/>
          </a:ln>
        </p:spPr>
      </p:pic>
      <p:sp>
        <p:nvSpPr>
          <p:cNvPr id="38915" name="Rectangle 3"/>
          <p:cNvSpPr>
            <a:spLocks noGrp="1" noChangeArrowheads="1"/>
          </p:cNvSpPr>
          <p:nvPr>
            <p:ph type="title" idx="4294967295"/>
          </p:nvPr>
        </p:nvSpPr>
        <p:spPr bwMode="auto">
          <a:xfrm>
            <a:off x="457200" y="274638"/>
            <a:ext cx="8229600" cy="704850"/>
          </a:xfrm>
          <a:prstGeom prst="rect">
            <a:avLst/>
          </a:prstGeom>
          <a:noFill/>
          <a:ln>
            <a:miter lim="800000"/>
            <a:headEnd/>
            <a:tailEnd/>
          </a:ln>
        </p:spPr>
        <p:txBody>
          <a:bodyPr/>
          <a:lstStyle/>
          <a:p>
            <a:pPr eaLnBrk="1" hangingPunct="1"/>
            <a:r>
              <a:rPr lang="zh-CN" altLang="en-US" sz="2400"/>
              <a:t>在美国搭建完成的激光</a:t>
            </a:r>
            <a:r>
              <a:rPr lang="en-US" altLang="zh-CN" sz="2400"/>
              <a:t>STM</a:t>
            </a:r>
          </a:p>
        </p:txBody>
      </p:sp>
      <p:sp>
        <p:nvSpPr>
          <p:cNvPr id="38916" name="Text Box 4"/>
          <p:cNvSpPr txBox="1">
            <a:spLocks noChangeArrowheads="1"/>
          </p:cNvSpPr>
          <p:nvPr/>
        </p:nvSpPr>
        <p:spPr bwMode="auto">
          <a:xfrm>
            <a:off x="0" y="3962400"/>
            <a:ext cx="1335088" cy="366713"/>
          </a:xfrm>
          <a:prstGeom prst="rect">
            <a:avLst/>
          </a:prstGeom>
          <a:solidFill>
            <a:srgbClr val="FFC319"/>
          </a:solidFill>
          <a:ln w="9525">
            <a:noFill/>
            <a:miter lim="800000"/>
            <a:headEnd/>
            <a:tailEnd/>
          </a:ln>
        </p:spPr>
        <p:txBody>
          <a:bodyPr wrap="none">
            <a:spAutoFit/>
          </a:bodyPr>
          <a:lstStyle/>
          <a:p>
            <a:pPr algn="l"/>
            <a:r>
              <a:rPr kumimoji="0" lang="zh-CN" altLang="en-US" sz="1800" b="1">
                <a:latin typeface="Arial" pitchFamily="34" charset="0"/>
              </a:rPr>
              <a:t>光探测系统</a:t>
            </a:r>
          </a:p>
        </p:txBody>
      </p:sp>
      <p:sp>
        <p:nvSpPr>
          <p:cNvPr id="38917" name="Text Box 5"/>
          <p:cNvSpPr txBox="1">
            <a:spLocks noChangeArrowheads="1"/>
          </p:cNvSpPr>
          <p:nvPr/>
        </p:nvSpPr>
        <p:spPr bwMode="auto">
          <a:xfrm>
            <a:off x="5410200" y="1676400"/>
            <a:ext cx="1104900" cy="366713"/>
          </a:xfrm>
          <a:prstGeom prst="rect">
            <a:avLst/>
          </a:prstGeom>
          <a:solidFill>
            <a:srgbClr val="FFC319"/>
          </a:solidFill>
          <a:ln w="9525">
            <a:noFill/>
            <a:miter lim="800000"/>
            <a:headEnd/>
            <a:tailEnd/>
          </a:ln>
        </p:spPr>
        <p:txBody>
          <a:bodyPr wrap="none">
            <a:spAutoFit/>
          </a:bodyPr>
          <a:lstStyle/>
          <a:p>
            <a:pPr algn="l"/>
            <a:r>
              <a:rPr kumimoji="0" lang="zh-CN" altLang="en-US" sz="1800" b="1">
                <a:latin typeface="Arial" pitchFamily="34" charset="0"/>
              </a:rPr>
              <a:t>激光系统</a:t>
            </a:r>
          </a:p>
        </p:txBody>
      </p:sp>
      <p:sp>
        <p:nvSpPr>
          <p:cNvPr id="38918" name="Text Box 6"/>
          <p:cNvSpPr txBox="1">
            <a:spLocks noChangeArrowheads="1"/>
          </p:cNvSpPr>
          <p:nvPr/>
        </p:nvSpPr>
        <p:spPr bwMode="auto">
          <a:xfrm>
            <a:off x="1771650" y="3200400"/>
            <a:ext cx="666750" cy="366713"/>
          </a:xfrm>
          <a:prstGeom prst="rect">
            <a:avLst/>
          </a:prstGeom>
          <a:solidFill>
            <a:srgbClr val="FFCC00"/>
          </a:solidFill>
          <a:ln w="9525">
            <a:noFill/>
            <a:miter lim="800000"/>
            <a:headEnd/>
            <a:tailEnd/>
          </a:ln>
        </p:spPr>
        <p:txBody>
          <a:bodyPr wrap="none">
            <a:spAutoFit/>
          </a:bodyPr>
          <a:lstStyle/>
          <a:p>
            <a:pPr algn="l"/>
            <a:r>
              <a:rPr kumimoji="0" lang="en-US" altLang="zh-CN" sz="1800" b="1">
                <a:latin typeface="Arial" pitchFamily="34" charset="0"/>
              </a:rPr>
              <a:t>STM</a:t>
            </a:r>
          </a:p>
        </p:txBody>
      </p:sp>
      <p:sp>
        <p:nvSpPr>
          <p:cNvPr id="38919" name="Text Box 7"/>
          <p:cNvSpPr txBox="1">
            <a:spLocks noChangeArrowheads="1"/>
          </p:cNvSpPr>
          <p:nvPr/>
        </p:nvSpPr>
        <p:spPr bwMode="auto">
          <a:xfrm>
            <a:off x="6705600" y="5257800"/>
            <a:ext cx="1104900" cy="366713"/>
          </a:xfrm>
          <a:prstGeom prst="rect">
            <a:avLst/>
          </a:prstGeom>
          <a:solidFill>
            <a:srgbClr val="FFC319"/>
          </a:solidFill>
          <a:ln w="9525">
            <a:noFill/>
            <a:miter lim="800000"/>
            <a:headEnd/>
            <a:tailEnd/>
          </a:ln>
        </p:spPr>
        <p:txBody>
          <a:bodyPr wrap="none">
            <a:spAutoFit/>
          </a:bodyPr>
          <a:lstStyle/>
          <a:p>
            <a:pPr algn="l"/>
            <a:r>
              <a:rPr kumimoji="0" lang="zh-CN" altLang="en-US" sz="1800" b="1">
                <a:latin typeface="Arial" pitchFamily="34" charset="0"/>
              </a:rPr>
              <a:t>液氦系统</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idx="4294967295"/>
          </p:nvPr>
        </p:nvSpPr>
        <p:spPr bwMode="auto">
          <a:xfrm>
            <a:off x="414338" y="347663"/>
            <a:ext cx="8424862" cy="633412"/>
          </a:xfrm>
          <a:prstGeom prst="rect">
            <a:avLst/>
          </a:prstGeom>
          <a:solidFill>
            <a:srgbClr val="FFFFFF"/>
          </a:solidFill>
          <a:ln>
            <a:miter lim="800000"/>
            <a:headEnd/>
            <a:tailEnd/>
          </a:ln>
        </p:spPr>
        <p:txBody>
          <a:bodyPr/>
          <a:lstStyle/>
          <a:p>
            <a:pPr eaLnBrk="1" hangingPunct="1"/>
            <a:r>
              <a:rPr lang="zh-CN" altLang="en-US" sz="3000" dirty="0"/>
              <a:t>在北大搭建完毕的低温</a:t>
            </a:r>
            <a:r>
              <a:rPr lang="en-US" altLang="zh-CN" sz="3000" dirty="0"/>
              <a:t>STM/AFM</a:t>
            </a:r>
            <a:r>
              <a:rPr lang="zh-CN" altLang="en-US" sz="3000" dirty="0"/>
              <a:t>联合系统</a:t>
            </a:r>
            <a:endParaRPr lang="en-US" altLang="zh-CN" sz="3000" dirty="0"/>
          </a:p>
        </p:txBody>
      </p:sp>
      <p:pic>
        <p:nvPicPr>
          <p:cNvPr id="39939" name="Picture 3" descr="IMG_4294_M"/>
          <p:cNvPicPr>
            <a:picLocks noChangeAspect="1" noChangeArrowheads="1"/>
          </p:cNvPicPr>
          <p:nvPr/>
        </p:nvPicPr>
        <p:blipFill>
          <a:blip r:embed="rId3"/>
          <a:srcRect/>
          <a:stretch>
            <a:fillRect/>
          </a:stretch>
        </p:blipFill>
        <p:spPr bwMode="auto">
          <a:xfrm>
            <a:off x="323850" y="1130300"/>
            <a:ext cx="6048375" cy="4535488"/>
          </a:xfrm>
          <a:prstGeom prst="rect">
            <a:avLst/>
          </a:prstGeom>
          <a:noFill/>
          <a:ln w="9525">
            <a:noFill/>
            <a:miter lim="800000"/>
            <a:headEnd/>
            <a:tailEnd/>
          </a:ln>
        </p:spPr>
      </p:pic>
      <p:pic>
        <p:nvPicPr>
          <p:cNvPr id="39940" name="Picture 4"/>
          <p:cNvPicPr>
            <a:picLocks noChangeAspect="1" noChangeArrowheads="1"/>
          </p:cNvPicPr>
          <p:nvPr/>
        </p:nvPicPr>
        <p:blipFill>
          <a:blip r:embed="rId4">
            <a:lum bright="18000" contrast="54000"/>
          </a:blip>
          <a:srcRect/>
          <a:stretch>
            <a:fillRect/>
          </a:stretch>
        </p:blipFill>
        <p:spPr bwMode="auto">
          <a:xfrm>
            <a:off x="6532563" y="1274763"/>
            <a:ext cx="2303462" cy="2303462"/>
          </a:xfrm>
          <a:prstGeom prst="rect">
            <a:avLst/>
          </a:prstGeom>
          <a:noFill/>
          <a:ln w="9525">
            <a:noFill/>
            <a:miter lim="800000"/>
            <a:headEnd/>
            <a:tailEnd/>
          </a:ln>
        </p:spPr>
      </p:pic>
      <p:sp>
        <p:nvSpPr>
          <p:cNvPr id="39941" name="Text Box 5"/>
          <p:cNvSpPr txBox="1">
            <a:spLocks noChangeArrowheads="1"/>
          </p:cNvSpPr>
          <p:nvPr/>
        </p:nvSpPr>
        <p:spPr bwMode="auto">
          <a:xfrm>
            <a:off x="6516688" y="987425"/>
            <a:ext cx="2274887" cy="304800"/>
          </a:xfrm>
          <a:prstGeom prst="rect">
            <a:avLst/>
          </a:prstGeom>
          <a:noFill/>
          <a:ln w="9525">
            <a:noFill/>
            <a:miter lim="800000"/>
            <a:headEnd/>
            <a:tailEnd/>
          </a:ln>
        </p:spPr>
        <p:txBody>
          <a:bodyPr wrap="none">
            <a:spAutoFit/>
          </a:bodyPr>
          <a:lstStyle/>
          <a:p>
            <a:pPr algn="l"/>
            <a:r>
              <a:rPr kumimoji="0" lang="en-US" altLang="zh-CN" sz="1400" b="1">
                <a:latin typeface="Arial" pitchFamily="34" charset="0"/>
              </a:rPr>
              <a:t>Au(111)</a:t>
            </a:r>
            <a:r>
              <a:rPr kumimoji="0" lang="zh-CN" altLang="en-US" sz="1400" b="1">
                <a:latin typeface="Arial" pitchFamily="34" charset="0"/>
              </a:rPr>
              <a:t>重构表面的</a:t>
            </a:r>
            <a:r>
              <a:rPr kumimoji="0" lang="en-US" altLang="zh-CN" sz="1400" b="1">
                <a:latin typeface="Arial" pitchFamily="34" charset="0"/>
              </a:rPr>
              <a:t>STM</a:t>
            </a:r>
            <a:r>
              <a:rPr kumimoji="0" lang="zh-CN" altLang="en-US" sz="1400" b="1">
                <a:latin typeface="Arial" pitchFamily="34" charset="0"/>
              </a:rPr>
              <a:t>图</a:t>
            </a:r>
          </a:p>
        </p:txBody>
      </p:sp>
      <p:pic>
        <p:nvPicPr>
          <p:cNvPr id="39942" name="Picture 6" descr="IMG_3774_M"/>
          <p:cNvPicPr>
            <a:picLocks noChangeAspect="1" noChangeArrowheads="1"/>
          </p:cNvPicPr>
          <p:nvPr/>
        </p:nvPicPr>
        <p:blipFill>
          <a:blip r:embed="rId5"/>
          <a:srcRect/>
          <a:stretch>
            <a:fillRect/>
          </a:stretch>
        </p:blipFill>
        <p:spPr bwMode="auto">
          <a:xfrm>
            <a:off x="6588125" y="3895725"/>
            <a:ext cx="2360613" cy="1771650"/>
          </a:xfrm>
          <a:prstGeom prst="rect">
            <a:avLst/>
          </a:prstGeom>
          <a:noFill/>
          <a:ln w="9525">
            <a:noFill/>
            <a:miter lim="800000"/>
            <a:headEnd/>
            <a:tailEnd/>
          </a:ln>
        </p:spPr>
      </p:pic>
      <p:sp>
        <p:nvSpPr>
          <p:cNvPr id="39943" name="Text Box 7"/>
          <p:cNvSpPr txBox="1">
            <a:spLocks noChangeArrowheads="1"/>
          </p:cNvSpPr>
          <p:nvPr/>
        </p:nvSpPr>
        <p:spPr bwMode="auto">
          <a:xfrm>
            <a:off x="6786563" y="3633788"/>
            <a:ext cx="1962150" cy="304800"/>
          </a:xfrm>
          <a:prstGeom prst="rect">
            <a:avLst/>
          </a:prstGeom>
          <a:noFill/>
          <a:ln w="9525">
            <a:noFill/>
            <a:miter lim="800000"/>
            <a:headEnd/>
            <a:tailEnd/>
          </a:ln>
        </p:spPr>
        <p:txBody>
          <a:bodyPr wrap="none">
            <a:spAutoFit/>
          </a:bodyPr>
          <a:lstStyle/>
          <a:p>
            <a:pPr algn="l"/>
            <a:r>
              <a:rPr kumimoji="0" lang="zh-CN" altLang="en-US" sz="1400" b="1">
                <a:latin typeface="Arial" pitchFamily="34" charset="0"/>
              </a:rPr>
              <a:t>激光在隧道结上的聚焦</a:t>
            </a:r>
          </a:p>
        </p:txBody>
      </p:sp>
      <p:sp>
        <p:nvSpPr>
          <p:cNvPr id="39944" name="Text Box 8"/>
          <p:cNvSpPr txBox="1">
            <a:spLocks noChangeArrowheads="1"/>
          </p:cNvSpPr>
          <p:nvPr/>
        </p:nvSpPr>
        <p:spPr bwMode="auto">
          <a:xfrm>
            <a:off x="2514600" y="5715000"/>
            <a:ext cx="4756150" cy="366713"/>
          </a:xfrm>
          <a:prstGeom prst="rect">
            <a:avLst/>
          </a:prstGeom>
          <a:noFill/>
          <a:ln w="9525">
            <a:noFill/>
            <a:miter lim="800000"/>
            <a:headEnd/>
            <a:tailEnd/>
          </a:ln>
        </p:spPr>
        <p:txBody>
          <a:bodyPr wrap="none">
            <a:spAutoFit/>
          </a:bodyPr>
          <a:lstStyle/>
          <a:p>
            <a:pPr algn="l"/>
            <a:r>
              <a:rPr kumimoji="0" lang="zh-CN" altLang="en-US" sz="1800">
                <a:solidFill>
                  <a:srgbClr val="F20000"/>
                </a:solidFill>
                <a:latin typeface="Arial" pitchFamily="34" charset="0"/>
                <a:ea typeface="黑体" pitchFamily="49" charset="-122"/>
              </a:rPr>
              <a:t>独特的设计非常适合于单分子物理化学的研究</a:t>
            </a:r>
          </a:p>
        </p:txBody>
      </p:sp>
      <p:sp>
        <p:nvSpPr>
          <p:cNvPr id="39945" name="Text Box 9"/>
          <p:cNvSpPr txBox="1">
            <a:spLocks noChangeArrowheads="1"/>
          </p:cNvSpPr>
          <p:nvPr/>
        </p:nvSpPr>
        <p:spPr bwMode="auto">
          <a:xfrm>
            <a:off x="406400" y="1160463"/>
            <a:ext cx="1736725" cy="396875"/>
          </a:xfrm>
          <a:prstGeom prst="rect">
            <a:avLst/>
          </a:prstGeom>
          <a:noFill/>
          <a:ln w="9525">
            <a:noFill/>
            <a:miter lim="800000"/>
            <a:headEnd/>
            <a:tailEnd/>
          </a:ln>
        </p:spPr>
        <p:txBody>
          <a:bodyPr wrap="none">
            <a:spAutoFit/>
          </a:bodyPr>
          <a:lstStyle/>
          <a:p>
            <a:pPr algn="l"/>
            <a:r>
              <a:rPr kumimoji="0" lang="en-US" altLang="zh-CN" b="1">
                <a:solidFill>
                  <a:schemeClr val="bg1"/>
                </a:solidFill>
                <a:latin typeface="Arial" pitchFamily="34" charset="0"/>
              </a:rPr>
              <a:t>LT-STM/AFM</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11" name="Picture 4" descr="highest_resolution_stm_image_of_si_111_7x7_2_300">
            <a:extLst>
              <a:ext uri="{FF2B5EF4-FFF2-40B4-BE49-F238E27FC236}">
                <a16:creationId xmlns:a16="http://schemas.microsoft.com/office/drawing/2014/main" id="{D0D4AC8D-B695-4083-9EEB-2AA2C79EF6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450" y="1836738"/>
            <a:ext cx="3248025" cy="324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612" name="Picture 5" descr="highest_resolution_stm_image_of_si_111_7x7_3_300">
            <a:extLst>
              <a:ext uri="{FF2B5EF4-FFF2-40B4-BE49-F238E27FC236}">
                <a16:creationId xmlns:a16="http://schemas.microsoft.com/office/drawing/2014/main" id="{91D2024A-59B5-41D6-9CD8-429417F872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52988" y="1836738"/>
            <a:ext cx="3248025" cy="324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8613" name="Rectangle 6">
            <a:extLst>
              <a:ext uri="{FF2B5EF4-FFF2-40B4-BE49-F238E27FC236}">
                <a16:creationId xmlns:a16="http://schemas.microsoft.com/office/drawing/2014/main" id="{F9FCC621-070F-428E-9883-6248FC569984}"/>
              </a:ext>
            </a:extLst>
          </p:cNvPr>
          <p:cNvSpPr>
            <a:spLocks noChangeArrowheads="1"/>
          </p:cNvSpPr>
          <p:nvPr/>
        </p:nvSpPr>
        <p:spPr bwMode="auto">
          <a:xfrm>
            <a:off x="457200" y="277813"/>
            <a:ext cx="8229600" cy="703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zh-CN" altLang="en-US" sz="40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表面原子结构的成像</a:t>
            </a:r>
          </a:p>
        </p:txBody>
      </p:sp>
      <p:sp>
        <p:nvSpPr>
          <p:cNvPr id="68614" name="Text Box 7">
            <a:extLst>
              <a:ext uri="{FF2B5EF4-FFF2-40B4-BE49-F238E27FC236}">
                <a16:creationId xmlns:a16="http://schemas.microsoft.com/office/drawing/2014/main" id="{22F8F9C1-1D7C-4DAF-90D6-80C50DF1A4F6}"/>
              </a:ext>
            </a:extLst>
          </p:cNvPr>
          <p:cNvSpPr txBox="1">
            <a:spLocks noChangeArrowheads="1"/>
          </p:cNvSpPr>
          <p:nvPr/>
        </p:nvSpPr>
        <p:spPr bwMode="auto">
          <a:xfrm>
            <a:off x="3492500" y="1171575"/>
            <a:ext cx="25542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zh-CN" sz="24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Si (111)-7</a:t>
            </a:r>
            <a:r>
              <a:rPr kumimoji="0" lang="en-US" altLang="zh-CN" sz="24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sym typeface="Symbol" panose="05050102010706020507" pitchFamily="18" charset="2"/>
              </a:rPr>
              <a:t>7 </a:t>
            </a:r>
            <a:r>
              <a:rPr kumimoji="0" lang="zh-CN" altLang="en-US" sz="24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sym typeface="Symbol" panose="05050102010706020507" pitchFamily="18" charset="2"/>
              </a:rPr>
              <a:t>表面</a:t>
            </a:r>
          </a:p>
        </p:txBody>
      </p:sp>
      <p:sp>
        <p:nvSpPr>
          <p:cNvPr id="68615" name="Text Box 8">
            <a:extLst>
              <a:ext uri="{FF2B5EF4-FFF2-40B4-BE49-F238E27FC236}">
                <a16:creationId xmlns:a16="http://schemas.microsoft.com/office/drawing/2014/main" id="{FE8E0575-CD12-4072-8ADE-55A2905D62B7}"/>
              </a:ext>
            </a:extLst>
          </p:cNvPr>
          <p:cNvSpPr txBox="1">
            <a:spLocks noChangeArrowheads="1"/>
          </p:cNvSpPr>
          <p:nvPr/>
        </p:nvSpPr>
        <p:spPr bwMode="auto">
          <a:xfrm>
            <a:off x="5940425" y="5138738"/>
            <a:ext cx="14033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24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理论模拟</a:t>
            </a:r>
            <a:endParaRPr kumimoji="0" lang="zh-CN" altLang="en-US" sz="24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sym typeface="Symbol" panose="05050102010706020507" pitchFamily="18" charset="2"/>
            </a:endParaRPr>
          </a:p>
        </p:txBody>
      </p:sp>
      <p:sp>
        <p:nvSpPr>
          <p:cNvPr id="68616" name="Text Box 9">
            <a:extLst>
              <a:ext uri="{FF2B5EF4-FFF2-40B4-BE49-F238E27FC236}">
                <a16:creationId xmlns:a16="http://schemas.microsoft.com/office/drawing/2014/main" id="{DF6303EA-99A6-4E26-B0E3-292FDCDB6380}"/>
              </a:ext>
            </a:extLst>
          </p:cNvPr>
          <p:cNvSpPr txBox="1">
            <a:spLocks noChangeArrowheads="1"/>
          </p:cNvSpPr>
          <p:nvPr/>
        </p:nvSpPr>
        <p:spPr bwMode="auto">
          <a:xfrm>
            <a:off x="1908175" y="5176838"/>
            <a:ext cx="17414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zh-CN" sz="24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STM</a:t>
            </a:r>
            <a:r>
              <a:rPr kumimoji="0" lang="zh-CN" altLang="en-US" sz="24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形貌图</a:t>
            </a:r>
            <a:endParaRPr kumimoji="0" lang="zh-CN" altLang="en-US" sz="24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sym typeface="Symbol" panose="05050102010706020507" pitchFamily="18" charset="2"/>
            </a:endParaRPr>
          </a:p>
        </p:txBody>
      </p:sp>
      <p:sp>
        <p:nvSpPr>
          <p:cNvPr id="68618" name="Rectangle 11">
            <a:extLst>
              <a:ext uri="{FF2B5EF4-FFF2-40B4-BE49-F238E27FC236}">
                <a16:creationId xmlns:a16="http://schemas.microsoft.com/office/drawing/2014/main" id="{7E283279-2C79-421C-BEC0-EA31C2F3B31E}"/>
              </a:ext>
            </a:extLst>
          </p:cNvPr>
          <p:cNvSpPr>
            <a:spLocks noChangeArrowheads="1"/>
          </p:cNvSpPr>
          <p:nvPr/>
        </p:nvSpPr>
        <p:spPr bwMode="auto">
          <a:xfrm>
            <a:off x="165100" y="6429375"/>
            <a:ext cx="4165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zh-CN" sz="14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Y. L. Wang </a:t>
            </a:r>
            <a:r>
              <a:rPr kumimoji="0" lang="en-US" altLang="zh-CN" sz="1400" b="0" i="1"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et al.,</a:t>
            </a:r>
            <a:r>
              <a:rPr kumimoji="0" lang="en-US" altLang="zh-CN" sz="14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 Phys. Rev. B </a:t>
            </a:r>
            <a:r>
              <a:rPr kumimoji="0" lang="en-US" altLang="zh-CN" sz="1400" b="1"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70</a:t>
            </a:r>
            <a:r>
              <a:rPr kumimoji="0" lang="en-US" altLang="zh-CN" sz="14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 073312 (2004) </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idx="4294967295"/>
          </p:nvPr>
        </p:nvSpPr>
        <p:spPr bwMode="auto">
          <a:xfrm>
            <a:off x="457200" y="274638"/>
            <a:ext cx="8229600" cy="706437"/>
          </a:xfrm>
          <a:prstGeom prst="rect">
            <a:avLst/>
          </a:prstGeom>
          <a:noFill/>
          <a:ln>
            <a:miter lim="800000"/>
            <a:headEnd/>
            <a:tailEnd/>
          </a:ln>
        </p:spPr>
        <p:txBody>
          <a:bodyPr/>
          <a:lstStyle/>
          <a:p>
            <a:pPr eaLnBrk="1" hangingPunct="1"/>
            <a:r>
              <a:rPr lang="zh-CN" altLang="en-US" sz="3200" dirty="0">
                <a:solidFill>
                  <a:srgbClr val="006600"/>
                </a:solidFill>
                <a:ea typeface="黑体" pitchFamily="49" charset="-122"/>
              </a:rPr>
              <a:t>表面科学当前的热点和发展趋势</a:t>
            </a:r>
          </a:p>
        </p:txBody>
      </p:sp>
      <p:sp>
        <p:nvSpPr>
          <p:cNvPr id="129027" name="Rectangle 3"/>
          <p:cNvSpPr>
            <a:spLocks noGrp="1" noChangeArrowheads="1"/>
          </p:cNvSpPr>
          <p:nvPr>
            <p:ph type="body" idx="4294967295"/>
          </p:nvPr>
        </p:nvSpPr>
        <p:spPr bwMode="auto">
          <a:xfrm>
            <a:off x="323528" y="1196975"/>
            <a:ext cx="8579296" cy="5327650"/>
          </a:xfrm>
          <a:prstGeom prst="rect">
            <a:avLst/>
          </a:prstGeom>
          <a:noFill/>
          <a:ln>
            <a:miter lim="800000"/>
            <a:headEnd/>
            <a:tailEnd/>
          </a:ln>
        </p:spPr>
        <p:txBody>
          <a:bodyPr/>
          <a:lstStyle/>
          <a:p>
            <a:pPr eaLnBrk="1" hangingPunct="1">
              <a:lnSpc>
                <a:spcPct val="80000"/>
              </a:lnSpc>
            </a:pPr>
            <a:r>
              <a:rPr lang="zh-CN" altLang="en-US" sz="2200" b="1" dirty="0">
                <a:solidFill>
                  <a:srgbClr val="000066"/>
                </a:solidFill>
              </a:rPr>
              <a:t>表面人工纳米结构的构筑和原子尺度操控</a:t>
            </a:r>
          </a:p>
          <a:p>
            <a:pPr lvl="1" eaLnBrk="1" hangingPunct="1">
              <a:lnSpc>
                <a:spcPct val="80000"/>
              </a:lnSpc>
            </a:pPr>
            <a:r>
              <a:rPr lang="zh-CN" altLang="en-US" sz="2200" dirty="0"/>
              <a:t>单原子、单分子、小量子体系</a:t>
            </a:r>
            <a:endParaRPr lang="en-US" altLang="zh-CN" sz="2200" dirty="0"/>
          </a:p>
          <a:p>
            <a:pPr lvl="1" eaLnBrk="1" hangingPunct="1">
              <a:lnSpc>
                <a:spcPct val="80000"/>
              </a:lnSpc>
            </a:pPr>
            <a:endParaRPr lang="zh-CN" altLang="en-US" sz="2000" dirty="0"/>
          </a:p>
          <a:p>
            <a:pPr eaLnBrk="1" hangingPunct="1">
              <a:lnSpc>
                <a:spcPct val="80000"/>
              </a:lnSpc>
            </a:pPr>
            <a:r>
              <a:rPr lang="zh-CN" altLang="en-US" sz="2200" b="1" dirty="0">
                <a:solidFill>
                  <a:schemeClr val="bg1">
                    <a:lumMod val="75000"/>
                  </a:schemeClr>
                </a:solidFill>
              </a:rPr>
              <a:t>新材料的合成和研究</a:t>
            </a:r>
          </a:p>
          <a:p>
            <a:pPr lvl="1" eaLnBrk="1" hangingPunct="1">
              <a:lnSpc>
                <a:spcPct val="80000"/>
              </a:lnSpc>
            </a:pPr>
            <a:r>
              <a:rPr lang="zh-CN" altLang="en-US" sz="2200" dirty="0">
                <a:solidFill>
                  <a:schemeClr val="bg1">
                    <a:lumMod val="75000"/>
                  </a:schemeClr>
                </a:solidFill>
              </a:rPr>
              <a:t>低维超导、拓扑量子态、二维材料、低维强关联体系</a:t>
            </a:r>
          </a:p>
          <a:p>
            <a:pPr lvl="1" eaLnBrk="1" hangingPunct="1">
              <a:lnSpc>
                <a:spcPct val="80000"/>
              </a:lnSpc>
            </a:pPr>
            <a:endParaRPr lang="zh-CN" altLang="en-US" sz="2200" dirty="0">
              <a:solidFill>
                <a:schemeClr val="bg1">
                  <a:lumMod val="75000"/>
                </a:schemeClr>
              </a:solidFill>
            </a:endParaRPr>
          </a:p>
          <a:p>
            <a:pPr eaLnBrk="1" hangingPunct="1">
              <a:lnSpc>
                <a:spcPct val="80000"/>
              </a:lnSpc>
            </a:pPr>
            <a:r>
              <a:rPr lang="zh-CN" altLang="en-US" sz="2200" b="1" dirty="0">
                <a:solidFill>
                  <a:schemeClr val="bg1">
                    <a:lumMod val="75000"/>
                  </a:schemeClr>
                </a:solidFill>
              </a:rPr>
              <a:t>极端条件下的仪器技术发展</a:t>
            </a:r>
          </a:p>
          <a:p>
            <a:pPr lvl="1" eaLnBrk="1" hangingPunct="1">
              <a:lnSpc>
                <a:spcPct val="80000"/>
              </a:lnSpc>
            </a:pPr>
            <a:r>
              <a:rPr lang="zh-CN" altLang="en-US" sz="2200" dirty="0">
                <a:solidFill>
                  <a:schemeClr val="bg1">
                    <a:lumMod val="75000"/>
                  </a:schemeClr>
                </a:solidFill>
              </a:rPr>
              <a:t>时间 </a:t>
            </a:r>
            <a:r>
              <a:rPr lang="en-US" altLang="zh-CN" sz="2200" dirty="0">
                <a:solidFill>
                  <a:schemeClr val="bg1">
                    <a:lumMod val="75000"/>
                  </a:schemeClr>
                </a:solidFill>
              </a:rPr>
              <a:t>(</a:t>
            </a:r>
            <a:r>
              <a:rPr lang="en-US" altLang="zh-CN" sz="2200" dirty="0" err="1">
                <a:solidFill>
                  <a:schemeClr val="bg1">
                    <a:lumMod val="75000"/>
                  </a:schemeClr>
                </a:solidFill>
              </a:rPr>
              <a:t>fs</a:t>
            </a:r>
            <a:r>
              <a:rPr lang="en-US" altLang="zh-CN" sz="2200" dirty="0">
                <a:solidFill>
                  <a:schemeClr val="bg1">
                    <a:lumMod val="75000"/>
                  </a:schemeClr>
                </a:solidFill>
              </a:rPr>
              <a:t>)</a:t>
            </a:r>
            <a:r>
              <a:rPr lang="zh-CN" altLang="en-US" sz="2200" dirty="0">
                <a:solidFill>
                  <a:schemeClr val="bg1">
                    <a:lumMod val="75000"/>
                  </a:schemeClr>
                </a:solidFill>
              </a:rPr>
              <a:t>、空间 </a:t>
            </a:r>
            <a:r>
              <a:rPr lang="en-US" altLang="zh-CN" sz="2200" dirty="0">
                <a:solidFill>
                  <a:schemeClr val="bg1">
                    <a:lumMod val="75000"/>
                  </a:schemeClr>
                </a:solidFill>
              </a:rPr>
              <a:t>(sub-</a:t>
            </a:r>
            <a:r>
              <a:rPr lang="en-US" altLang="zh-CN" sz="2200" dirty="0" err="1">
                <a:solidFill>
                  <a:schemeClr val="bg1">
                    <a:lumMod val="75000"/>
                  </a:schemeClr>
                </a:solidFill>
                <a:cs typeface="Arial" pitchFamily="34" charset="0"/>
              </a:rPr>
              <a:t>Ångstrom</a:t>
            </a:r>
            <a:r>
              <a:rPr lang="en-US" altLang="zh-CN" sz="2200" dirty="0">
                <a:solidFill>
                  <a:schemeClr val="bg1">
                    <a:lumMod val="75000"/>
                  </a:schemeClr>
                </a:solidFill>
                <a:cs typeface="Arial" pitchFamily="34" charset="0"/>
              </a:rPr>
              <a:t>)</a:t>
            </a:r>
            <a:r>
              <a:rPr lang="zh-CN" altLang="en-US" sz="2200" dirty="0">
                <a:solidFill>
                  <a:schemeClr val="bg1">
                    <a:lumMod val="75000"/>
                  </a:schemeClr>
                </a:solidFill>
              </a:rPr>
              <a:t>、能量 </a:t>
            </a:r>
            <a:r>
              <a:rPr lang="en-US" altLang="zh-CN" sz="2200" dirty="0">
                <a:solidFill>
                  <a:schemeClr val="bg1">
                    <a:lumMod val="75000"/>
                  </a:schemeClr>
                </a:solidFill>
              </a:rPr>
              <a:t>(sub-</a:t>
            </a:r>
            <a:r>
              <a:rPr lang="en-US" altLang="zh-CN" sz="2200" dirty="0">
                <a:solidFill>
                  <a:schemeClr val="bg1">
                    <a:lumMod val="75000"/>
                  </a:schemeClr>
                </a:solidFill>
                <a:sym typeface="Symbol" pitchFamily="18" charset="2"/>
              </a:rPr>
              <a:t></a:t>
            </a:r>
            <a:r>
              <a:rPr lang="en-US" altLang="zh-CN" sz="2200" dirty="0" err="1">
                <a:solidFill>
                  <a:schemeClr val="bg1">
                    <a:lumMod val="75000"/>
                  </a:schemeClr>
                </a:solidFill>
                <a:sym typeface="Symbol" pitchFamily="18" charset="2"/>
              </a:rPr>
              <a:t>eV</a:t>
            </a:r>
            <a:r>
              <a:rPr lang="en-US" altLang="zh-CN" sz="2200" dirty="0">
                <a:solidFill>
                  <a:schemeClr val="bg1">
                    <a:lumMod val="75000"/>
                  </a:schemeClr>
                </a:solidFill>
              </a:rPr>
              <a:t>)</a:t>
            </a:r>
            <a:r>
              <a:rPr lang="zh-CN" altLang="en-US" sz="2200" dirty="0">
                <a:solidFill>
                  <a:schemeClr val="bg1">
                    <a:lumMod val="75000"/>
                  </a:schemeClr>
                </a:solidFill>
              </a:rPr>
              <a:t>、温度 </a:t>
            </a:r>
            <a:r>
              <a:rPr lang="en-US" altLang="zh-CN" sz="2200" dirty="0">
                <a:solidFill>
                  <a:schemeClr val="bg1">
                    <a:lumMod val="75000"/>
                  </a:schemeClr>
                </a:solidFill>
              </a:rPr>
              <a:t>(sub-</a:t>
            </a:r>
            <a:r>
              <a:rPr lang="en-US" altLang="zh-CN" sz="2200" dirty="0" err="1">
                <a:solidFill>
                  <a:schemeClr val="bg1">
                    <a:lumMod val="75000"/>
                  </a:schemeClr>
                </a:solidFill>
              </a:rPr>
              <a:t>mK</a:t>
            </a:r>
            <a:r>
              <a:rPr lang="en-US" altLang="zh-CN" sz="2200" dirty="0">
                <a:solidFill>
                  <a:schemeClr val="bg1">
                    <a:lumMod val="75000"/>
                  </a:schemeClr>
                </a:solidFill>
              </a:rPr>
              <a:t>) </a:t>
            </a:r>
            <a:r>
              <a:rPr lang="zh-CN" altLang="en-US" sz="2200" dirty="0">
                <a:solidFill>
                  <a:schemeClr val="bg1">
                    <a:lumMod val="75000"/>
                  </a:schemeClr>
                </a:solidFill>
              </a:rPr>
              <a:t>、磁场 </a:t>
            </a:r>
            <a:r>
              <a:rPr lang="en-US" altLang="zh-CN" sz="2200" dirty="0">
                <a:solidFill>
                  <a:schemeClr val="bg1">
                    <a:lumMod val="75000"/>
                  </a:schemeClr>
                </a:solidFill>
              </a:rPr>
              <a:t>(&gt;20T)</a:t>
            </a:r>
            <a:r>
              <a:rPr lang="zh-CN" altLang="en-US" sz="2200" dirty="0">
                <a:solidFill>
                  <a:schemeClr val="bg1">
                    <a:lumMod val="75000"/>
                  </a:schemeClr>
                </a:solidFill>
              </a:rPr>
              <a:t>、高频 </a:t>
            </a:r>
            <a:r>
              <a:rPr lang="en-US" altLang="zh-CN" sz="2200" dirty="0">
                <a:solidFill>
                  <a:schemeClr val="bg1">
                    <a:lumMod val="75000"/>
                  </a:schemeClr>
                </a:solidFill>
              </a:rPr>
              <a:t>(&gt;500MHz)</a:t>
            </a:r>
            <a:endParaRPr lang="zh-CN" altLang="en-US" sz="2200" dirty="0">
              <a:solidFill>
                <a:schemeClr val="bg1">
                  <a:lumMod val="75000"/>
                </a:schemeClr>
              </a:solidFill>
            </a:endParaRPr>
          </a:p>
          <a:p>
            <a:pPr lvl="1" eaLnBrk="1" hangingPunct="1">
              <a:lnSpc>
                <a:spcPct val="80000"/>
              </a:lnSpc>
            </a:pPr>
            <a:endParaRPr lang="zh-CN" altLang="en-US" sz="2200" dirty="0">
              <a:solidFill>
                <a:schemeClr val="bg1">
                  <a:lumMod val="75000"/>
                </a:schemeClr>
              </a:solidFill>
            </a:endParaRPr>
          </a:p>
          <a:p>
            <a:pPr eaLnBrk="1" hangingPunct="1">
              <a:lnSpc>
                <a:spcPct val="80000"/>
              </a:lnSpc>
            </a:pPr>
            <a:r>
              <a:rPr lang="zh-CN" altLang="en-US" sz="2200" b="1" dirty="0">
                <a:solidFill>
                  <a:schemeClr val="bg1">
                    <a:lumMod val="75000"/>
                  </a:schemeClr>
                </a:solidFill>
              </a:rPr>
              <a:t>理论手段的发展</a:t>
            </a:r>
          </a:p>
          <a:p>
            <a:pPr lvl="1" eaLnBrk="1" hangingPunct="1">
              <a:lnSpc>
                <a:spcPct val="80000"/>
              </a:lnSpc>
            </a:pPr>
            <a:r>
              <a:rPr lang="zh-CN" altLang="en-US" sz="2200" dirty="0">
                <a:solidFill>
                  <a:schemeClr val="bg1">
                    <a:lumMod val="75000"/>
                  </a:schemeClr>
                </a:solidFill>
              </a:rPr>
              <a:t>第一性原理计算和分子动力学模拟：强关联、激发态、弱相互作用、原子核量子效应、大体系、大时间尺度、机器学习</a:t>
            </a:r>
          </a:p>
          <a:p>
            <a:pPr eaLnBrk="1" hangingPunct="1">
              <a:lnSpc>
                <a:spcPct val="80000"/>
              </a:lnSpc>
              <a:buFontTx/>
              <a:buNone/>
            </a:pPr>
            <a:endParaRPr lang="zh-CN" altLang="en-US" sz="2200" dirty="0">
              <a:solidFill>
                <a:schemeClr val="bg1">
                  <a:lumMod val="75000"/>
                </a:schemeClr>
              </a:solidFill>
            </a:endParaRPr>
          </a:p>
          <a:p>
            <a:pPr eaLnBrk="1" hangingPunct="1">
              <a:lnSpc>
                <a:spcPct val="80000"/>
              </a:lnSpc>
            </a:pPr>
            <a:r>
              <a:rPr lang="zh-CN" altLang="en-US" sz="2200" b="1" dirty="0">
                <a:solidFill>
                  <a:schemeClr val="bg1">
                    <a:lumMod val="75000"/>
                  </a:schemeClr>
                </a:solidFill>
              </a:rPr>
              <a:t>应用相关</a:t>
            </a:r>
          </a:p>
          <a:p>
            <a:pPr lvl="1" eaLnBrk="1" hangingPunct="1">
              <a:lnSpc>
                <a:spcPct val="80000"/>
              </a:lnSpc>
            </a:pPr>
            <a:r>
              <a:rPr lang="zh-CN" altLang="en-US" sz="2200" dirty="0">
                <a:solidFill>
                  <a:schemeClr val="bg1">
                    <a:lumMod val="75000"/>
                  </a:schemeClr>
                </a:solidFill>
              </a:rPr>
              <a:t>表面催化、表面自组装、太阳能电池、产氢和储氢、生命体系</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8597C4A-353F-479F-987A-11DF7FD57CFA}"/>
              </a:ext>
            </a:extLst>
          </p:cNvPr>
          <p:cNvSpPr>
            <a:spLocks noGrp="1"/>
          </p:cNvSpPr>
          <p:nvPr>
            <p:ph type="title"/>
          </p:nvPr>
        </p:nvSpPr>
        <p:spPr>
          <a:xfrm>
            <a:off x="628650" y="2636912"/>
            <a:ext cx="7886700" cy="1325563"/>
          </a:xfrm>
        </p:spPr>
        <p:txBody>
          <a:bodyPr>
            <a:normAutofit/>
          </a:bodyPr>
          <a:lstStyle/>
          <a:p>
            <a:pPr algn="ctr"/>
            <a:r>
              <a:rPr lang="zh-CN" altLang="en-US" sz="3600" b="1" dirty="0">
                <a:latin typeface="黑体" panose="02010609060101010101" pitchFamily="49" charset="-122"/>
                <a:ea typeface="黑体" panose="02010609060101010101" pitchFamily="49" charset="-122"/>
              </a:rPr>
              <a:t>单原子和单分子操控</a:t>
            </a:r>
          </a:p>
        </p:txBody>
      </p:sp>
    </p:spTree>
    <p:extLst>
      <p:ext uri="{BB962C8B-B14F-4D97-AF65-F5344CB8AC3E}">
        <p14:creationId xmlns:p14="http://schemas.microsoft.com/office/powerpoint/2010/main" val="46478010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4034" name="Picture 2"/>
          <p:cNvPicPr>
            <a:picLocks noChangeAspect="1" noChangeArrowheads="1"/>
          </p:cNvPicPr>
          <p:nvPr/>
        </p:nvPicPr>
        <p:blipFill>
          <a:blip r:embed="rId2"/>
          <a:srcRect/>
          <a:stretch>
            <a:fillRect/>
          </a:stretch>
        </p:blipFill>
        <p:spPr bwMode="auto">
          <a:xfrm>
            <a:off x="611188" y="847725"/>
            <a:ext cx="4048125" cy="5829300"/>
          </a:xfrm>
          <a:prstGeom prst="rect">
            <a:avLst/>
          </a:prstGeom>
          <a:noFill/>
          <a:ln w="9525">
            <a:noFill/>
            <a:miter lim="800000"/>
            <a:headEnd/>
            <a:tailEnd/>
          </a:ln>
        </p:spPr>
      </p:pic>
      <p:pic>
        <p:nvPicPr>
          <p:cNvPr id="44035" name="Picture 3"/>
          <p:cNvPicPr>
            <a:picLocks noChangeAspect="1" noChangeArrowheads="1"/>
          </p:cNvPicPr>
          <p:nvPr/>
        </p:nvPicPr>
        <p:blipFill>
          <a:blip r:embed="rId3"/>
          <a:srcRect/>
          <a:stretch>
            <a:fillRect/>
          </a:stretch>
        </p:blipFill>
        <p:spPr bwMode="auto">
          <a:xfrm>
            <a:off x="4827588" y="742950"/>
            <a:ext cx="2949575" cy="2895600"/>
          </a:xfrm>
          <a:prstGeom prst="rect">
            <a:avLst/>
          </a:prstGeom>
          <a:noFill/>
          <a:ln w="9525">
            <a:noFill/>
            <a:miter lim="800000"/>
            <a:headEnd/>
            <a:tailEnd/>
          </a:ln>
        </p:spPr>
      </p:pic>
      <p:pic>
        <p:nvPicPr>
          <p:cNvPr id="44036" name="Picture 4"/>
          <p:cNvPicPr>
            <a:picLocks noChangeAspect="1" noChangeArrowheads="1"/>
          </p:cNvPicPr>
          <p:nvPr/>
        </p:nvPicPr>
        <p:blipFill>
          <a:blip r:embed="rId4"/>
          <a:srcRect/>
          <a:stretch>
            <a:fillRect/>
          </a:stretch>
        </p:blipFill>
        <p:spPr bwMode="auto">
          <a:xfrm>
            <a:off x="5089525" y="3622675"/>
            <a:ext cx="2752725" cy="2898775"/>
          </a:xfrm>
          <a:prstGeom prst="rect">
            <a:avLst/>
          </a:prstGeom>
          <a:noFill/>
          <a:ln w="9525">
            <a:noFill/>
            <a:miter lim="800000"/>
            <a:headEnd/>
            <a:tailEnd/>
          </a:ln>
        </p:spPr>
      </p:pic>
      <p:sp>
        <p:nvSpPr>
          <p:cNvPr id="44037" name="Rectangle 5"/>
          <p:cNvSpPr>
            <a:spLocks noChangeArrowheads="1"/>
          </p:cNvSpPr>
          <p:nvPr/>
        </p:nvSpPr>
        <p:spPr bwMode="auto">
          <a:xfrm>
            <a:off x="395288" y="115888"/>
            <a:ext cx="8229600" cy="703262"/>
          </a:xfrm>
          <a:prstGeom prst="rect">
            <a:avLst/>
          </a:prstGeom>
          <a:noFill/>
          <a:ln w="9525">
            <a:noFill/>
            <a:miter lim="800000"/>
            <a:headEnd/>
            <a:tailEnd/>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zh-CN" altLang="en-US" sz="3200" b="0" i="0" u="none" strike="noStrike" kern="1200" cap="none" spc="0" normalizeH="0" baseline="0" noProof="0" dirty="0">
                <a:ln>
                  <a:noFill/>
                </a:ln>
                <a:solidFill>
                  <a:srgbClr val="006600"/>
                </a:solidFill>
                <a:effectLst/>
                <a:uLnTx/>
                <a:uFillTx/>
                <a:latin typeface="黑体" pitchFamily="49" charset="-122"/>
                <a:ea typeface="黑体" pitchFamily="49" charset="-122"/>
                <a:cs typeface="+mn-cs"/>
              </a:rPr>
              <a:t>单分子</a:t>
            </a:r>
            <a:r>
              <a:rPr kumimoji="0" lang="en-US" altLang="zh-CN" sz="3200" b="0" i="0" u="none" strike="noStrike" kern="1200" cap="none" spc="0" normalizeH="0" baseline="0" noProof="0" dirty="0">
                <a:ln>
                  <a:noFill/>
                </a:ln>
                <a:solidFill>
                  <a:srgbClr val="006600"/>
                </a:solidFill>
                <a:effectLst/>
                <a:uLnTx/>
                <a:uFillTx/>
                <a:latin typeface="黑体" pitchFamily="49" charset="-122"/>
                <a:ea typeface="黑体" pitchFamily="49" charset="-122"/>
                <a:cs typeface="+mn-cs"/>
              </a:rPr>
              <a:t>/</a:t>
            </a:r>
            <a:r>
              <a:rPr kumimoji="0" lang="zh-CN" altLang="en-US" sz="3200" b="0" i="0" u="none" strike="noStrike" kern="1200" cap="none" spc="0" normalizeH="0" baseline="0" noProof="0" dirty="0">
                <a:ln>
                  <a:noFill/>
                </a:ln>
                <a:solidFill>
                  <a:srgbClr val="006600"/>
                </a:solidFill>
                <a:effectLst/>
                <a:uLnTx/>
                <a:uFillTx/>
                <a:latin typeface="黑体" pitchFamily="49" charset="-122"/>
                <a:ea typeface="黑体" pitchFamily="49" charset="-122"/>
                <a:cs typeface="+mn-cs"/>
              </a:rPr>
              <a:t>原子操纵</a:t>
            </a:r>
          </a:p>
        </p:txBody>
      </p:sp>
      <p:sp>
        <p:nvSpPr>
          <p:cNvPr id="44038" name="Rectangle 6"/>
          <p:cNvSpPr>
            <a:spLocks noChangeArrowheads="1"/>
          </p:cNvSpPr>
          <p:nvPr/>
        </p:nvSpPr>
        <p:spPr bwMode="auto">
          <a:xfrm>
            <a:off x="6154738" y="6583363"/>
            <a:ext cx="2955925" cy="274637"/>
          </a:xfrm>
          <a:prstGeom prst="rect">
            <a:avLst/>
          </a:prstGeom>
          <a:noFill/>
          <a:ln w="9525">
            <a:noFill/>
            <a:miter lim="800000"/>
            <a:headEnd/>
            <a:tailEnd/>
          </a:ln>
        </p:spPr>
        <p:txBody>
          <a:bodyPr wrap="none"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200" b="0" i="0" u="none" strike="noStrike" kern="1200" cap="none" spc="0" normalizeH="0" baseline="0" noProof="0">
                <a:ln>
                  <a:noFill/>
                </a:ln>
                <a:solidFill>
                  <a:prstClr val="black"/>
                </a:solidFill>
                <a:effectLst/>
                <a:uLnTx/>
                <a:uFillTx/>
                <a:latin typeface="Arial" pitchFamily="34" charset="0"/>
                <a:ea typeface="等线" panose="02010600030101010101" pitchFamily="2" charset="-122"/>
                <a:cs typeface="+mn-cs"/>
              </a:rPr>
              <a:t>Lee HJ, Ho W </a:t>
            </a:r>
            <a:r>
              <a:rPr kumimoji="0" lang="en-US" altLang="zh-CN" sz="1200" b="0" i="1" u="none" strike="noStrike" kern="1200" cap="none" spc="0" normalizeH="0" baseline="0" noProof="0">
                <a:ln>
                  <a:noFill/>
                </a:ln>
                <a:solidFill>
                  <a:prstClr val="black"/>
                </a:solidFill>
                <a:effectLst/>
                <a:uLnTx/>
                <a:uFillTx/>
                <a:latin typeface="Arial" pitchFamily="34" charset="0"/>
                <a:ea typeface="等线" panose="02010600030101010101" pitchFamily="2" charset="-122"/>
                <a:cs typeface="+mn-cs"/>
              </a:rPr>
              <a:t>Science</a:t>
            </a:r>
            <a:r>
              <a:rPr kumimoji="0" lang="en-US" altLang="zh-CN" sz="1200" b="0" i="0" u="none" strike="noStrike" kern="1200" cap="none" spc="0" normalizeH="0" baseline="0" noProof="0">
                <a:ln>
                  <a:noFill/>
                </a:ln>
                <a:solidFill>
                  <a:prstClr val="black"/>
                </a:solidFill>
                <a:effectLst/>
                <a:uLnTx/>
                <a:uFillTx/>
                <a:latin typeface="Arial" pitchFamily="34" charset="0"/>
                <a:ea typeface="等线" panose="02010600030101010101" pitchFamily="2" charset="-122"/>
                <a:cs typeface="+mn-cs"/>
              </a:rPr>
              <a:t> </a:t>
            </a:r>
            <a:r>
              <a:rPr kumimoji="0" lang="en-US" altLang="zh-CN" sz="1200" b="1" i="0" u="none" strike="noStrike" kern="1200" cap="none" spc="0" normalizeH="0" baseline="0" noProof="0">
                <a:ln>
                  <a:noFill/>
                </a:ln>
                <a:solidFill>
                  <a:prstClr val="black"/>
                </a:solidFill>
                <a:effectLst/>
                <a:uLnTx/>
                <a:uFillTx/>
                <a:latin typeface="Arial" pitchFamily="34" charset="0"/>
                <a:ea typeface="等线" panose="02010600030101010101" pitchFamily="2" charset="-122"/>
                <a:cs typeface="+mn-cs"/>
              </a:rPr>
              <a:t>286</a:t>
            </a:r>
            <a:r>
              <a:rPr kumimoji="0" lang="en-US" altLang="zh-CN" sz="1200" b="0" i="0" u="none" strike="noStrike" kern="1200" cap="none" spc="0" normalizeH="0" baseline="0" noProof="0">
                <a:ln>
                  <a:noFill/>
                </a:ln>
                <a:solidFill>
                  <a:prstClr val="black"/>
                </a:solidFill>
                <a:effectLst/>
                <a:uLnTx/>
                <a:uFillTx/>
                <a:latin typeface="Arial" pitchFamily="34" charset="0"/>
                <a:ea typeface="等线" panose="02010600030101010101" pitchFamily="2" charset="-122"/>
                <a:cs typeface="+mn-cs"/>
              </a:rPr>
              <a:t>, 1719 (1999) </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5058" name="Picture 2"/>
          <p:cNvPicPr>
            <a:picLocks noChangeAspect="1" noChangeArrowheads="1"/>
          </p:cNvPicPr>
          <p:nvPr/>
        </p:nvPicPr>
        <p:blipFill>
          <a:blip r:embed="rId2"/>
          <a:srcRect/>
          <a:stretch>
            <a:fillRect/>
          </a:stretch>
        </p:blipFill>
        <p:spPr bwMode="auto">
          <a:xfrm>
            <a:off x="1175601" y="1023202"/>
            <a:ext cx="6550193" cy="4811596"/>
          </a:xfrm>
          <a:prstGeom prst="rect">
            <a:avLst/>
          </a:prstGeom>
          <a:noFill/>
          <a:ln w="9525">
            <a:noFill/>
            <a:miter lim="800000"/>
            <a:headEnd/>
            <a:tailEnd/>
          </a:ln>
        </p:spPr>
      </p:pic>
      <p:sp>
        <p:nvSpPr>
          <p:cNvPr id="3" name="Rectangle 6">
            <a:extLst>
              <a:ext uri="{FF2B5EF4-FFF2-40B4-BE49-F238E27FC236}">
                <a16:creationId xmlns:a16="http://schemas.microsoft.com/office/drawing/2014/main" id="{AC032037-9A9C-4653-A247-CEB03398901D}"/>
              </a:ext>
            </a:extLst>
          </p:cNvPr>
          <p:cNvSpPr>
            <a:spLocks noChangeArrowheads="1"/>
          </p:cNvSpPr>
          <p:nvPr/>
        </p:nvSpPr>
        <p:spPr bwMode="auto">
          <a:xfrm>
            <a:off x="494908" y="211824"/>
            <a:ext cx="8229600" cy="5024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zh-CN" altLang="en-US" sz="3200" b="1" i="0" u="none" strike="noStrike" kern="1200" cap="none" spc="0" normalizeH="0" baseline="0" noProof="0" dirty="0">
                <a:ln>
                  <a:noFill/>
                </a:ln>
                <a:solidFill>
                  <a:srgbClr val="000000"/>
                </a:solidFill>
                <a:effectLst/>
                <a:uLnTx/>
                <a:uFillTx/>
                <a:latin typeface="等线" panose="02010600030101010101" pitchFamily="2" charset="-122"/>
                <a:ea typeface="等线" panose="02010600030101010101" pitchFamily="2" charset="-122"/>
                <a:cs typeface="+mn-cs"/>
              </a:rPr>
              <a:t>量子围栏（</a:t>
            </a:r>
            <a:r>
              <a:rPr kumimoji="0" lang="en-US" altLang="zh-CN" sz="3200" b="1" i="0" u="none" strike="noStrike" kern="1200" cap="none" spc="0" normalizeH="0" baseline="0" noProof="0" dirty="0">
                <a:ln>
                  <a:noFill/>
                </a:ln>
                <a:solidFill>
                  <a:srgbClr val="000000"/>
                </a:solidFill>
                <a:effectLst/>
                <a:uLnTx/>
                <a:uFillTx/>
                <a:latin typeface="等线" panose="02010600030101010101" pitchFamily="2" charset="-122"/>
                <a:ea typeface="等线" panose="02010600030101010101" pitchFamily="2" charset="-122"/>
                <a:cs typeface="+mn-cs"/>
              </a:rPr>
              <a:t>IBM</a:t>
            </a:r>
            <a:r>
              <a:rPr kumimoji="0" lang="zh-CN" altLang="en-US" sz="3200" b="1" i="0" u="none" strike="noStrike" kern="1200" cap="none" spc="0" normalizeH="0" baseline="0" noProof="0" dirty="0">
                <a:ln>
                  <a:noFill/>
                </a:ln>
                <a:solidFill>
                  <a:srgbClr val="000000"/>
                </a:solidFill>
                <a:effectLst/>
                <a:uLnTx/>
                <a:uFillTx/>
                <a:latin typeface="等线" panose="02010600030101010101" pitchFamily="2" charset="-122"/>
                <a:ea typeface="等线" panose="02010600030101010101" pitchFamily="2" charset="-122"/>
                <a:cs typeface="+mn-cs"/>
              </a:rPr>
              <a:t>实验室）</a:t>
            </a:r>
          </a:p>
        </p:txBody>
      </p:sp>
      <p:sp>
        <p:nvSpPr>
          <p:cNvPr id="4" name="Line 1">
            <a:extLst>
              <a:ext uri="{FF2B5EF4-FFF2-40B4-BE49-F238E27FC236}">
                <a16:creationId xmlns:a16="http://schemas.microsoft.com/office/drawing/2014/main" id="{7BD5E501-59B1-47DD-82C0-B2B41CA7D2F0}"/>
              </a:ext>
            </a:extLst>
          </p:cNvPr>
          <p:cNvSpPr>
            <a:spLocks noChangeShapeType="1"/>
          </p:cNvSpPr>
          <p:nvPr/>
        </p:nvSpPr>
        <p:spPr bwMode="auto">
          <a:xfrm>
            <a:off x="611981" y="835793"/>
            <a:ext cx="7920037" cy="1588"/>
          </a:xfrm>
          <a:prstGeom prst="line">
            <a:avLst/>
          </a:prstGeom>
          <a:noFill/>
          <a:ln w="50800">
            <a:solidFill>
              <a:srgbClr val="D90B00"/>
            </a:solidFill>
            <a:round/>
            <a:headEnd/>
            <a:tailEn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5" name="Text Box 6">
            <a:extLst>
              <a:ext uri="{FF2B5EF4-FFF2-40B4-BE49-F238E27FC236}">
                <a16:creationId xmlns:a16="http://schemas.microsoft.com/office/drawing/2014/main" id="{CD193D48-3A21-4D46-9909-10A075C90BE6}"/>
              </a:ext>
            </a:extLst>
          </p:cNvPr>
          <p:cNvSpPr txBox="1">
            <a:spLocks noChangeArrowheads="1"/>
          </p:cNvSpPr>
          <p:nvPr/>
        </p:nvSpPr>
        <p:spPr bwMode="auto">
          <a:xfrm>
            <a:off x="4271002" y="5834798"/>
            <a:ext cx="3560590" cy="369332"/>
          </a:xfrm>
          <a:prstGeom prst="rect">
            <a:avLst/>
          </a:prstGeom>
          <a:noFill/>
          <a:ln w="9525">
            <a:noFill/>
            <a:miter lim="800000"/>
            <a:headEnd/>
            <a:tailEnd/>
          </a:ln>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zh-CN" altLang="en-US" sz="1800" b="1" i="0" u="none" strike="noStrike" kern="1200" cap="none" spc="0" normalizeH="0" baseline="0" noProof="0" dirty="0">
                <a:ln>
                  <a:noFill/>
                </a:ln>
                <a:solidFill>
                  <a:srgbClr val="0070C0"/>
                </a:solidFill>
                <a:effectLst/>
                <a:uLnTx/>
                <a:uFillTx/>
                <a:latin typeface="Calibri" panose="020F0502020204030204"/>
                <a:ea typeface="等线" panose="02010600030101010101" pitchFamily="2" charset="-122"/>
                <a:cs typeface="+mn-cs"/>
              </a:rPr>
              <a:t>美国 </a:t>
            </a:r>
            <a:r>
              <a:rPr kumimoji="0" lang="en-US" altLang="zh-CN" sz="1800" b="1" i="0" u="none" strike="noStrike" kern="1200" cap="none" spc="0" normalizeH="0" baseline="0" noProof="0" dirty="0">
                <a:ln>
                  <a:noFill/>
                </a:ln>
                <a:solidFill>
                  <a:srgbClr val="0070C0"/>
                </a:solidFill>
                <a:effectLst/>
                <a:uLnTx/>
                <a:uFillTx/>
                <a:latin typeface="Calibri" panose="020F0502020204030204"/>
                <a:ea typeface="等线" panose="02010600030101010101" pitchFamily="2" charset="-122"/>
                <a:cs typeface="+mn-cs"/>
              </a:rPr>
              <a:t>IBM Almaden </a:t>
            </a:r>
            <a:r>
              <a:rPr kumimoji="0" lang="zh-CN" altLang="en-US" sz="1800" b="1" i="0" u="none" strike="noStrike" kern="1200" cap="none" spc="0" normalizeH="0" baseline="0" noProof="0" dirty="0">
                <a:ln>
                  <a:noFill/>
                </a:ln>
                <a:solidFill>
                  <a:srgbClr val="0070C0"/>
                </a:solidFill>
                <a:effectLst/>
                <a:uLnTx/>
                <a:uFillTx/>
                <a:latin typeface="Calibri" panose="020F0502020204030204"/>
                <a:ea typeface="等线" panose="02010600030101010101" pitchFamily="2" charset="-122"/>
                <a:cs typeface="+mn-cs"/>
              </a:rPr>
              <a:t>研究中心</a:t>
            </a:r>
            <a:r>
              <a:rPr kumimoji="0" lang="en-US" altLang="zh-CN" sz="1800" b="1" i="0" u="none" strike="noStrike" kern="1200" cap="none" spc="0" normalizeH="0" baseline="0" noProof="0" dirty="0">
                <a:ln>
                  <a:noFill/>
                </a:ln>
                <a:solidFill>
                  <a:srgbClr val="0070C0"/>
                </a:solidFill>
                <a:effectLst/>
                <a:uLnTx/>
                <a:uFillTx/>
                <a:latin typeface="Calibri" panose="020F0502020204030204"/>
                <a:ea typeface="等线" panose="02010600030101010101" pitchFamily="2" charset="-122"/>
                <a:cs typeface="+mn-cs"/>
              </a:rPr>
              <a:t>, 2000</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5954" name="Picture 2"/>
          <p:cNvPicPr>
            <a:picLocks noChangeAspect="1" noChangeArrowheads="1"/>
          </p:cNvPicPr>
          <p:nvPr/>
        </p:nvPicPr>
        <p:blipFill>
          <a:blip r:embed="rId3"/>
          <a:srcRect b="52603"/>
          <a:stretch>
            <a:fillRect/>
          </a:stretch>
        </p:blipFill>
        <p:spPr bwMode="auto">
          <a:xfrm>
            <a:off x="144016" y="69291"/>
            <a:ext cx="8964488" cy="5735973"/>
          </a:xfrm>
          <a:prstGeom prst="rect">
            <a:avLst/>
          </a:prstGeom>
          <a:noFill/>
          <a:ln w="9525">
            <a:noFill/>
            <a:miter lim="800000"/>
            <a:headEnd/>
            <a:tailEnd/>
          </a:ln>
        </p:spPr>
      </p:pic>
      <p:sp>
        <p:nvSpPr>
          <p:cNvPr id="4" name="TextBox 3"/>
          <p:cNvSpPr txBox="1"/>
          <p:nvPr/>
        </p:nvSpPr>
        <p:spPr>
          <a:xfrm>
            <a:off x="320122" y="5805264"/>
            <a:ext cx="4968552" cy="64633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srgbClr val="C00000"/>
                </a:solidFill>
                <a:effectLst/>
                <a:uLnTx/>
                <a:uFillTx/>
                <a:latin typeface="等线" panose="02010600030101010101" pitchFamily="2" charset="-122"/>
                <a:ea typeface="等线" panose="02010600030101010101" pitchFamily="2" charset="-122"/>
                <a:cs typeface="+mn-cs"/>
              </a:rPr>
              <a:t>1k bit </a:t>
            </a:r>
            <a:r>
              <a:rPr kumimoji="0" lang="zh-CN" altLang="en-US" sz="1800" b="1" i="0" u="none" strike="noStrike" kern="1200" cap="none" spc="0" normalizeH="0" baseline="0" noProof="0" dirty="0">
                <a:ln>
                  <a:noFill/>
                </a:ln>
                <a:solidFill>
                  <a:srgbClr val="C00000"/>
                </a:solidFill>
                <a:effectLst/>
                <a:uLnTx/>
                <a:uFillTx/>
                <a:latin typeface="等线" panose="02010600030101010101" pitchFamily="2" charset="-122"/>
                <a:ea typeface="等线" panose="02010600030101010101" pitchFamily="2" charset="-122"/>
                <a:cs typeface="+mn-cs"/>
              </a:rPr>
              <a:t>原子存储：</a:t>
            </a:r>
            <a:endParaRPr kumimoji="0" lang="en-US" altLang="zh-CN" sz="1800" b="1" i="0" u="none" strike="noStrike" kern="1200" cap="none" spc="0" normalizeH="0" baseline="0" noProof="0" dirty="0">
              <a:ln>
                <a:noFill/>
              </a:ln>
              <a:solidFill>
                <a:srgbClr val="C00000"/>
              </a:solidFill>
              <a:effectLst/>
              <a:uLnTx/>
              <a:uFillTx/>
              <a:latin typeface="等线" panose="02010600030101010101" pitchFamily="2" charset="-122"/>
              <a:ea typeface="等线" panose="02010600030101010101" pitchFamily="2" charset="-122"/>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zh-CN" altLang="en-US" sz="1800" b="1" i="0" u="none" strike="noStrike" kern="1200" cap="none" spc="0" normalizeH="0" baseline="0" noProof="0" dirty="0">
                <a:ln>
                  <a:noFill/>
                </a:ln>
                <a:solidFill>
                  <a:srgbClr val="C00000"/>
                </a:solidFill>
                <a:effectLst/>
                <a:uLnTx/>
                <a:uFillTx/>
                <a:latin typeface="等线" panose="02010600030101010101" pitchFamily="2" charset="-122"/>
                <a:ea typeface="等线" panose="02010600030101010101" pitchFamily="2" charset="-122"/>
                <a:cs typeface="+mn-cs"/>
              </a:rPr>
              <a:t>“</a:t>
            </a:r>
            <a:r>
              <a:rPr kumimoji="0" lang="en-US" altLang="zh-CN" sz="1800" b="1" i="0" u="none" strike="noStrike" kern="1200" cap="none" spc="0" normalizeH="0" baseline="0" noProof="0" dirty="0">
                <a:ln>
                  <a:noFill/>
                </a:ln>
                <a:solidFill>
                  <a:srgbClr val="C00000"/>
                </a:solidFill>
                <a:effectLst/>
                <a:uLnTx/>
                <a:uFillTx/>
                <a:latin typeface="等线" panose="02010600030101010101" pitchFamily="2" charset="-122"/>
                <a:ea typeface="等线" panose="02010600030101010101" pitchFamily="2" charset="-122"/>
                <a:cs typeface="+mn-cs"/>
              </a:rPr>
              <a:t>There is plenty of room at the bottom</a:t>
            </a:r>
            <a:r>
              <a:rPr kumimoji="0" lang="zh-CN" altLang="en-US" sz="1800" b="1" i="0" u="none" strike="noStrike" kern="1200" cap="none" spc="0" normalizeH="0" baseline="0" noProof="0" dirty="0">
                <a:ln>
                  <a:noFill/>
                </a:ln>
                <a:solidFill>
                  <a:srgbClr val="C00000"/>
                </a:solidFill>
                <a:effectLst/>
                <a:uLnTx/>
                <a:uFillTx/>
                <a:latin typeface="等线" panose="02010600030101010101" pitchFamily="2" charset="-122"/>
                <a:ea typeface="等线" panose="02010600030101010101" pitchFamily="2" charset="-122"/>
                <a:cs typeface="+mn-cs"/>
              </a:rPr>
              <a:t>”</a:t>
            </a:r>
          </a:p>
        </p:txBody>
      </p:sp>
      <p:sp>
        <p:nvSpPr>
          <p:cNvPr id="5" name="TextBox 4"/>
          <p:cNvSpPr txBox="1"/>
          <p:nvPr/>
        </p:nvSpPr>
        <p:spPr>
          <a:xfrm>
            <a:off x="6061104" y="5889466"/>
            <a:ext cx="2465740"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zh-CN" altLang="en-US" sz="1800" b="1" i="0" u="none" strike="noStrike" kern="1200" cap="none" spc="0" normalizeH="0" baseline="0" noProof="0" dirty="0">
                <a:ln>
                  <a:noFill/>
                </a:ln>
                <a:solidFill>
                  <a:srgbClr val="C00000"/>
                </a:solidFill>
                <a:effectLst/>
                <a:uLnTx/>
                <a:uFillTx/>
                <a:latin typeface="等线" panose="02010600030101010101" pitchFamily="2" charset="-122"/>
                <a:ea typeface="等线" panose="02010600030101010101" pitchFamily="2" charset="-122"/>
                <a:cs typeface="+mn-cs"/>
              </a:rPr>
              <a:t>存储密度：</a:t>
            </a:r>
            <a:r>
              <a:rPr kumimoji="0" lang="en-US" altLang="zh-CN" sz="1800" b="1" i="0" u="none" strike="noStrike" kern="1200" cap="none" spc="0" normalizeH="0" baseline="0" noProof="0" dirty="0">
                <a:ln>
                  <a:noFill/>
                </a:ln>
                <a:solidFill>
                  <a:srgbClr val="C00000"/>
                </a:solidFill>
                <a:effectLst/>
                <a:uLnTx/>
                <a:uFillTx/>
                <a:latin typeface="等线" panose="02010600030101010101" pitchFamily="2" charset="-122"/>
                <a:ea typeface="等线" panose="02010600030101010101" pitchFamily="2" charset="-122"/>
                <a:cs typeface="+mn-cs"/>
              </a:rPr>
              <a:t>1 TB/mm</a:t>
            </a:r>
            <a:r>
              <a:rPr kumimoji="0" lang="en-US" altLang="zh-CN" sz="1800" b="1" i="0" u="none" strike="noStrike" kern="1200" cap="none" spc="0" normalizeH="0" baseline="30000" noProof="0" dirty="0">
                <a:ln>
                  <a:noFill/>
                </a:ln>
                <a:solidFill>
                  <a:srgbClr val="C00000"/>
                </a:solidFill>
                <a:effectLst/>
                <a:uLnTx/>
                <a:uFillTx/>
                <a:latin typeface="等线" panose="02010600030101010101" pitchFamily="2" charset="-122"/>
                <a:ea typeface="等线" panose="02010600030101010101" pitchFamily="2" charset="-122"/>
                <a:cs typeface="+mn-cs"/>
              </a:rPr>
              <a:t>-2</a:t>
            </a:r>
            <a:endParaRPr kumimoji="0" lang="zh-CN" altLang="en-US" sz="1800" b="1" i="0" u="none" strike="noStrike" kern="1200" cap="none" spc="0" normalizeH="0" baseline="30000" noProof="0" dirty="0">
              <a:ln>
                <a:noFill/>
              </a:ln>
              <a:solidFill>
                <a:srgbClr val="C00000"/>
              </a:solidFill>
              <a:effectLst/>
              <a:uLnTx/>
              <a:uFillTx/>
              <a:latin typeface="等线" panose="02010600030101010101" pitchFamily="2" charset="-122"/>
              <a:ea typeface="等线" panose="02010600030101010101" pitchFamily="2" charset="-122"/>
              <a:cs typeface="+mn-cs"/>
            </a:endParaRPr>
          </a:p>
        </p:txBody>
      </p:sp>
      <p:sp>
        <p:nvSpPr>
          <p:cNvPr id="6" name="Rectangle 5">
            <a:extLst>
              <a:ext uri="{FF2B5EF4-FFF2-40B4-BE49-F238E27FC236}">
                <a16:creationId xmlns:a16="http://schemas.microsoft.com/office/drawing/2014/main" id="{3785C89E-9789-48B3-BEE5-55868974F640}"/>
              </a:ext>
            </a:extLst>
          </p:cNvPr>
          <p:cNvSpPr>
            <a:spLocks noChangeArrowheads="1"/>
          </p:cNvSpPr>
          <p:nvPr/>
        </p:nvSpPr>
        <p:spPr bwMode="auto">
          <a:xfrm>
            <a:off x="4815423" y="6419377"/>
            <a:ext cx="4293081" cy="36933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err="1">
                <a:ln>
                  <a:noFill/>
                </a:ln>
                <a:solidFill>
                  <a:prstClr val="black"/>
                </a:solidFill>
                <a:effectLst/>
                <a:uLnTx/>
                <a:uFillTx/>
                <a:latin typeface="等线" panose="02010600030101010101" pitchFamily="2" charset="-122"/>
                <a:ea typeface="等线" panose="02010600030101010101" pitchFamily="2" charset="-122"/>
                <a:cs typeface="宋体" pitchFamily="2" charset="-122"/>
              </a:rPr>
              <a:t>Otte</a:t>
            </a:r>
            <a:r>
              <a:rPr kumimoji="0" lang="en-US" altLang="zh-CN" sz="1800" b="0" i="0" u="none" strike="noStrike" kern="120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宋体" pitchFamily="2" charset="-122"/>
              </a:rPr>
              <a:t> </a:t>
            </a:r>
            <a:r>
              <a:rPr kumimoji="0" lang="en-US" altLang="zh-CN" sz="1800" b="0" i="1" u="none" strike="noStrike" kern="120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宋体" pitchFamily="2" charset="-122"/>
              </a:rPr>
              <a:t>et al</a:t>
            </a:r>
            <a:r>
              <a:rPr kumimoji="0" lang="en-US" altLang="zh-CN" sz="1800" b="0" i="0" u="none" strike="noStrike" kern="120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宋体" pitchFamily="2" charset="-122"/>
              </a:rPr>
              <a:t>., </a:t>
            </a:r>
            <a:r>
              <a:rPr kumimoji="0" lang="zh-CN" altLang="zh-CN" sz="1800" b="0" i="0" u="none" strike="noStrike" kern="120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宋体" pitchFamily="2" charset="-122"/>
              </a:rPr>
              <a:t>Nature Nanotechnology</a:t>
            </a:r>
            <a:r>
              <a:rPr kumimoji="0" lang="en-US" altLang="zh-CN" sz="1800" b="0" i="0" u="none" strike="noStrike" kern="120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宋体" pitchFamily="2" charset="-122"/>
              </a:rPr>
              <a:t> </a:t>
            </a:r>
            <a:r>
              <a:rPr kumimoji="0" lang="zh-CN" altLang="zh-CN" sz="1800" b="0" i="0" u="none" strike="noStrike" kern="120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宋体" pitchFamily="2" charset="-122"/>
              </a:rPr>
              <a:t>(2016)</a:t>
            </a:r>
          </a:p>
        </p:txBody>
      </p:sp>
    </p:spTree>
    <p:extLst>
      <p:ext uri="{BB962C8B-B14F-4D97-AF65-F5344CB8AC3E}">
        <p14:creationId xmlns:p14="http://schemas.microsoft.com/office/powerpoint/2010/main" val="21592623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图片 2">
            <a:extLst>
              <a:ext uri="{FF2B5EF4-FFF2-40B4-BE49-F238E27FC236}">
                <a16:creationId xmlns:a16="http://schemas.microsoft.com/office/drawing/2014/main" id="{3B63CC5A-CBD9-4E48-B2B8-B305F84D585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0196" y="1290965"/>
            <a:ext cx="8463607" cy="4731242"/>
          </a:xfrm>
          <a:prstGeom prst="rect">
            <a:avLst/>
          </a:prstGeom>
        </p:spPr>
      </p:pic>
      <p:sp>
        <p:nvSpPr>
          <p:cNvPr id="4" name="Rectangle 6">
            <a:extLst>
              <a:ext uri="{FF2B5EF4-FFF2-40B4-BE49-F238E27FC236}">
                <a16:creationId xmlns:a16="http://schemas.microsoft.com/office/drawing/2014/main" id="{472DF270-121E-4C71-845C-25E8A995F1C7}"/>
              </a:ext>
            </a:extLst>
          </p:cNvPr>
          <p:cNvSpPr>
            <a:spLocks noChangeArrowheads="1"/>
          </p:cNvSpPr>
          <p:nvPr/>
        </p:nvSpPr>
        <p:spPr bwMode="auto">
          <a:xfrm>
            <a:off x="494908" y="211824"/>
            <a:ext cx="8229600" cy="5024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zh-CN" altLang="en-US" sz="3200" b="1" i="0" u="none" strike="noStrike" kern="1200" cap="none" spc="0" normalizeH="0" baseline="0" noProof="0" dirty="0">
                <a:ln>
                  <a:noFill/>
                </a:ln>
                <a:solidFill>
                  <a:srgbClr val="000000"/>
                </a:solidFill>
                <a:effectLst/>
                <a:uLnTx/>
                <a:uFillTx/>
                <a:latin typeface="等线" panose="02010600030101010101" pitchFamily="2" charset="-122"/>
                <a:ea typeface="等线" panose="02010600030101010101" pitchFamily="2" charset="-122"/>
                <a:cs typeface="+mn-cs"/>
              </a:rPr>
              <a:t>操控水分子（北大实验室）</a:t>
            </a:r>
          </a:p>
        </p:txBody>
      </p:sp>
      <p:sp>
        <p:nvSpPr>
          <p:cNvPr id="5" name="Line 1">
            <a:extLst>
              <a:ext uri="{FF2B5EF4-FFF2-40B4-BE49-F238E27FC236}">
                <a16:creationId xmlns:a16="http://schemas.microsoft.com/office/drawing/2014/main" id="{D2A0728A-55D4-4557-8CBF-F2E3E75EF65D}"/>
              </a:ext>
            </a:extLst>
          </p:cNvPr>
          <p:cNvSpPr>
            <a:spLocks noChangeShapeType="1"/>
          </p:cNvSpPr>
          <p:nvPr/>
        </p:nvSpPr>
        <p:spPr bwMode="auto">
          <a:xfrm>
            <a:off x="611981" y="835793"/>
            <a:ext cx="7920037" cy="1588"/>
          </a:xfrm>
          <a:prstGeom prst="line">
            <a:avLst/>
          </a:prstGeom>
          <a:noFill/>
          <a:ln w="50800">
            <a:solidFill>
              <a:srgbClr val="D90B00"/>
            </a:solidFill>
            <a:round/>
            <a:headEnd/>
            <a:tailEn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Tree>
    <p:extLst>
      <p:ext uri="{BB962C8B-B14F-4D97-AF65-F5344CB8AC3E}">
        <p14:creationId xmlns:p14="http://schemas.microsoft.com/office/powerpoint/2010/main" val="154577206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矩形 6"/>
          <p:cNvSpPr/>
          <p:nvPr/>
        </p:nvSpPr>
        <p:spPr>
          <a:xfrm>
            <a:off x="1126182" y="6022207"/>
            <a:ext cx="7210996" cy="369332"/>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800" b="0" i="0" u="none" strike="noStrike" kern="1200" cap="none" spc="0" normalizeH="0" baseline="0" noProof="0" dirty="0">
                <a:ln>
                  <a:noFill/>
                </a:ln>
                <a:solidFill>
                  <a:prstClr val="black"/>
                </a:solidFill>
                <a:effectLst/>
                <a:uLnTx/>
                <a:uFillTx/>
                <a:latin typeface="Calibri" panose="020F0502020204030204"/>
                <a:ea typeface="等线" panose="02010600030101010101" pitchFamily="2" charset="-122"/>
                <a:cs typeface="+mn-cs"/>
              </a:rPr>
              <a:t>Peng, </a:t>
            </a:r>
            <a:r>
              <a:rPr kumimoji="0" lang="en-US" altLang="zh-CN" sz="1800" b="1" i="0" u="none" strike="noStrike" kern="1200" cap="none" spc="0" normalizeH="0" baseline="0" noProof="0" dirty="0">
                <a:ln>
                  <a:noFill/>
                </a:ln>
                <a:solidFill>
                  <a:prstClr val="black"/>
                </a:solidFill>
                <a:effectLst/>
                <a:uLnTx/>
                <a:uFillTx/>
                <a:latin typeface="Calibri" panose="020F0502020204030204"/>
                <a:ea typeface="等线" panose="02010600030101010101" pitchFamily="2" charset="-122"/>
                <a:cs typeface="+mn-cs"/>
              </a:rPr>
              <a:t>YJ</a:t>
            </a:r>
            <a:r>
              <a:rPr kumimoji="0" lang="en-US" altLang="zh-CN" sz="1800" b="0" i="0" u="none" strike="noStrike" kern="1200" cap="none" spc="0" normalizeH="0" baseline="0" noProof="0" dirty="0">
                <a:ln>
                  <a:noFill/>
                </a:ln>
                <a:solidFill>
                  <a:prstClr val="black"/>
                </a:solidFill>
                <a:effectLst/>
                <a:uLnTx/>
                <a:uFillTx/>
                <a:latin typeface="Calibri" panose="020F0502020204030204"/>
                <a:ea typeface="等线" panose="02010600030101010101" pitchFamily="2" charset="-122"/>
                <a:cs typeface="+mn-cs"/>
              </a:rPr>
              <a:t>*</a:t>
            </a:r>
            <a:r>
              <a:rPr kumimoji="0" lang="en-US" altLang="zh-CN" sz="1800" b="0" i="1" u="none" strike="noStrike" kern="1200" cap="none" spc="0" normalizeH="0" baseline="0" noProof="0" dirty="0">
                <a:ln>
                  <a:noFill/>
                </a:ln>
                <a:solidFill>
                  <a:prstClr val="black"/>
                </a:solidFill>
                <a:effectLst/>
                <a:uLnTx/>
                <a:uFillTx/>
                <a:latin typeface="Calibri" panose="020F0502020204030204"/>
                <a:ea typeface="等线" panose="02010600030101010101" pitchFamily="2" charset="-122"/>
                <a:cs typeface="+mn-cs"/>
              </a:rPr>
              <a:t> et al., </a:t>
            </a:r>
            <a:r>
              <a:rPr kumimoji="0" lang="en-US" altLang="zh-CN" sz="1800" b="1" i="1" u="none" strike="noStrike" kern="1200" cap="none" spc="0" normalizeH="0" baseline="0" noProof="0" dirty="0">
                <a:ln>
                  <a:noFill/>
                </a:ln>
                <a:solidFill>
                  <a:prstClr val="black"/>
                </a:solidFill>
                <a:effectLst/>
                <a:uLnTx/>
                <a:uFillTx/>
                <a:latin typeface="Calibri" panose="020F0502020204030204"/>
                <a:ea typeface="等线" panose="02010600030101010101" pitchFamily="2" charset="-122"/>
                <a:cs typeface="+mn-cs"/>
              </a:rPr>
              <a:t>Nature</a:t>
            </a:r>
            <a:r>
              <a:rPr kumimoji="0" lang="en-US" altLang="zh-CN" sz="1800" b="1" i="0" u="none" strike="noStrike" kern="1200" cap="none" spc="0" normalizeH="0" baseline="0" noProof="0" dirty="0">
                <a:ln>
                  <a:noFill/>
                </a:ln>
                <a:solidFill>
                  <a:prstClr val="black"/>
                </a:solidFill>
                <a:effectLst/>
                <a:uLnTx/>
                <a:uFillTx/>
                <a:latin typeface="Calibri" panose="020F0502020204030204"/>
                <a:ea typeface="等线" panose="02010600030101010101" pitchFamily="2" charset="-122"/>
                <a:cs typeface="+mn-cs"/>
              </a:rPr>
              <a:t> </a:t>
            </a:r>
            <a:r>
              <a:rPr kumimoji="0" lang="en-US" altLang="zh-CN" sz="1800" b="0" i="0" u="none" strike="noStrike" kern="1200" cap="none" spc="0" normalizeH="0" baseline="0" noProof="0" dirty="0">
                <a:ln>
                  <a:noFill/>
                </a:ln>
                <a:solidFill>
                  <a:prstClr val="black"/>
                </a:solidFill>
                <a:effectLst/>
                <a:uLnTx/>
                <a:uFillTx/>
                <a:latin typeface="Calibri" panose="020F0502020204030204"/>
                <a:ea typeface="等线" panose="02010600030101010101" pitchFamily="2" charset="-122"/>
                <a:cs typeface="+mn-cs"/>
              </a:rPr>
              <a:t>557, 701 (2018</a:t>
            </a:r>
            <a:r>
              <a:rPr kumimoji="0" lang="en-US" altLang="zh-CN" sz="1800" b="0" i="0" u="none" strike="noStrike" kern="1200" cap="none" spc="0" normalizeH="0" baseline="0" noProof="0" dirty="0">
                <a:ln>
                  <a:noFill/>
                </a:ln>
                <a:solidFill>
                  <a:prstClr val="black"/>
                </a:solidFill>
                <a:effectLst/>
                <a:uLnTx/>
                <a:uFillTx/>
                <a:latin typeface="Calibri" panose="020F0502020204030204"/>
                <a:ea typeface="黑体" pitchFamily="49" charset="-122"/>
                <a:cs typeface="+mn-cs"/>
              </a:rPr>
              <a:t>)</a:t>
            </a:r>
            <a:r>
              <a:rPr kumimoji="0" lang="en-US" altLang="zh-CN" sz="1800" b="0" i="0" u="none" strike="noStrike" kern="1200" cap="none" spc="0" normalizeH="0" baseline="0" noProof="0" dirty="0">
                <a:ln>
                  <a:noFill/>
                </a:ln>
                <a:solidFill>
                  <a:srgbClr val="C00000"/>
                </a:solidFill>
                <a:effectLst/>
                <a:uLnTx/>
                <a:uFillTx/>
                <a:latin typeface="黑体" pitchFamily="49" charset="-122"/>
                <a:ea typeface="黑体" pitchFamily="49" charset="-122"/>
                <a:cs typeface="+mn-cs"/>
              </a:rPr>
              <a:t>   2018</a:t>
            </a:r>
            <a:r>
              <a:rPr kumimoji="0" lang="zh-CN" altLang="en-US" sz="1800" b="0" i="0" u="none" strike="noStrike" kern="1200" cap="none" spc="0" normalizeH="0" baseline="0" noProof="0" dirty="0">
                <a:ln>
                  <a:noFill/>
                </a:ln>
                <a:solidFill>
                  <a:srgbClr val="C00000"/>
                </a:solidFill>
                <a:effectLst/>
                <a:uLnTx/>
                <a:uFillTx/>
                <a:latin typeface="黑体" pitchFamily="49" charset="-122"/>
                <a:ea typeface="黑体" pitchFamily="49" charset="-122"/>
                <a:cs typeface="+mn-cs"/>
              </a:rPr>
              <a:t>年度中国科学十大进展</a:t>
            </a:r>
            <a:r>
              <a:rPr kumimoji="0" lang="en-US" altLang="zh-CN" sz="1800" b="0" i="0" u="none" strike="noStrike" kern="1200" cap="none" spc="0" normalizeH="0" baseline="0" noProof="0" dirty="0">
                <a:ln>
                  <a:noFill/>
                </a:ln>
                <a:solidFill>
                  <a:srgbClr val="C00000"/>
                </a:solidFill>
                <a:effectLst/>
                <a:uLnTx/>
                <a:uFillTx/>
                <a:latin typeface="黑体" pitchFamily="49" charset="-122"/>
                <a:ea typeface="黑体" pitchFamily="49" charset="-122"/>
                <a:cs typeface="+mn-cs"/>
              </a:rPr>
              <a:t> </a:t>
            </a:r>
            <a:endParaRPr kumimoji="0" lang="zh-CN" altLang="en-US" sz="1800" b="0" i="0" u="none" strike="noStrike" kern="1200" cap="none" spc="0" normalizeH="0" baseline="0" noProof="0" dirty="0">
              <a:ln>
                <a:noFill/>
              </a:ln>
              <a:solidFill>
                <a:srgbClr val="C00000"/>
              </a:solidFill>
              <a:effectLst/>
              <a:uLnTx/>
              <a:uFillTx/>
              <a:latin typeface="黑体" pitchFamily="49" charset="-122"/>
              <a:ea typeface="黑体" pitchFamily="49" charset="-122"/>
              <a:cs typeface="+mn-cs"/>
            </a:endParaRPr>
          </a:p>
        </p:txBody>
      </p:sp>
      <p:pic>
        <p:nvPicPr>
          <p:cNvPr id="8" name="动画6 钠离子水合物的可控制备.mp4">
            <a:hlinkClick r:id="" action="ppaction://media"/>
          </p:cNvPr>
          <p:cNvPicPr>
            <a:picLocks noChangeAspect="1"/>
          </p:cNvPicPr>
          <p:nvPr>
            <a:videoFile r:link="rId2"/>
            <p:extLst>
              <p:ext uri="{DAA4B4D4-6D71-4841-9C94-3DE7FCFB9230}">
                <p14:media xmlns:p14="http://schemas.microsoft.com/office/powerpoint/2010/main" r:link="rId1"/>
              </p:ext>
            </p:extLst>
          </p:nvPr>
        </p:nvPicPr>
        <p:blipFill>
          <a:blip r:embed="rId4" cstate="print"/>
          <a:stretch>
            <a:fillRect/>
          </a:stretch>
        </p:blipFill>
        <p:spPr>
          <a:xfrm>
            <a:off x="513762" y="990600"/>
            <a:ext cx="8037110" cy="4860269"/>
          </a:xfrm>
          <a:prstGeom prst="rect">
            <a:avLst/>
          </a:prstGeom>
        </p:spPr>
      </p:pic>
      <p:sp>
        <p:nvSpPr>
          <p:cNvPr id="9" name="Rectangle 6">
            <a:extLst>
              <a:ext uri="{FF2B5EF4-FFF2-40B4-BE49-F238E27FC236}">
                <a16:creationId xmlns:a16="http://schemas.microsoft.com/office/drawing/2014/main" id="{59B786BC-5FD3-4175-B7E4-6B5999354E8A}"/>
              </a:ext>
            </a:extLst>
          </p:cNvPr>
          <p:cNvSpPr>
            <a:spLocks noChangeArrowheads="1"/>
          </p:cNvSpPr>
          <p:nvPr/>
        </p:nvSpPr>
        <p:spPr bwMode="auto">
          <a:xfrm>
            <a:off x="485481" y="211824"/>
            <a:ext cx="8229600" cy="5024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zh-CN" altLang="en-US" sz="3200" b="1" i="0" u="none" strike="noStrike" kern="1200" cap="none" spc="0" normalizeH="0" baseline="0" noProof="0" dirty="0">
                <a:ln>
                  <a:noFill/>
                </a:ln>
                <a:solidFill>
                  <a:srgbClr val="000000"/>
                </a:solidFill>
                <a:effectLst/>
                <a:uLnTx/>
                <a:uFillTx/>
                <a:latin typeface="等线" panose="02010600030101010101" pitchFamily="2" charset="-122"/>
                <a:ea typeface="等线" panose="02010600030101010101" pitchFamily="2" charset="-122"/>
                <a:cs typeface="+mn-cs"/>
              </a:rPr>
              <a:t>操控水分子和离子：模拟盐溶解</a:t>
            </a:r>
          </a:p>
        </p:txBody>
      </p:sp>
      <p:sp>
        <p:nvSpPr>
          <p:cNvPr id="10" name="Line 1">
            <a:extLst>
              <a:ext uri="{FF2B5EF4-FFF2-40B4-BE49-F238E27FC236}">
                <a16:creationId xmlns:a16="http://schemas.microsoft.com/office/drawing/2014/main" id="{0E9F3E12-260A-4C86-999D-73F3A31B0DFD}"/>
              </a:ext>
            </a:extLst>
          </p:cNvPr>
          <p:cNvSpPr>
            <a:spLocks noChangeShapeType="1"/>
          </p:cNvSpPr>
          <p:nvPr/>
        </p:nvSpPr>
        <p:spPr bwMode="auto">
          <a:xfrm>
            <a:off x="611981" y="835793"/>
            <a:ext cx="7920037" cy="1588"/>
          </a:xfrm>
          <a:prstGeom prst="line">
            <a:avLst/>
          </a:prstGeom>
          <a:noFill/>
          <a:ln w="50800">
            <a:solidFill>
              <a:srgbClr val="D90B00"/>
            </a:solidFill>
            <a:round/>
            <a:headEnd/>
            <a:tailEn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Tree>
    <p:extLst>
      <p:ext uri="{BB962C8B-B14F-4D97-AF65-F5344CB8AC3E}">
        <p14:creationId xmlns:p14="http://schemas.microsoft.com/office/powerpoint/2010/main" val="68941636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8"/>
                                        </p:tgtEl>
                                      </p:cBhvr>
                                    </p:cmd>
                                  </p:childTnLst>
                                </p:cTn>
                              </p:par>
                            </p:childTnLst>
                          </p:cTn>
                        </p:par>
                      </p:childTnLst>
                    </p:cTn>
                  </p:par>
                </p:childTnLst>
              </p:cTn>
              <p:nextCondLst>
                <p:cond evt="onClick" delay="0">
                  <p:tgtEl>
                    <p:spTgt spid="8"/>
                  </p:tgtEl>
                </p:cond>
              </p:nextCondLst>
            </p:seq>
            <p:video>
              <p:cMediaNode>
                <p:cTn id="7" repeatCount="indefinite" fill="hold" display="0">
                  <p:stCondLst>
                    <p:cond delay="indefinite"/>
                  </p:stCondLst>
                  <p:endCondLst>
                    <p:cond evt="onNext" delay="0">
                      <p:tgtEl>
                        <p:sldTgt/>
                      </p:tgtEl>
                    </p:cond>
                    <p:cond evt="onPrev" delay="0">
                      <p:tgtEl>
                        <p:sldTgt/>
                      </p:tgtEl>
                    </p:cond>
                  </p:endCondLst>
                </p:cTn>
                <p:tgtEl>
                  <p:spTgt spid="8"/>
                </p:tgtEl>
              </p:cMediaNode>
            </p:vide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0178" name="Picture 2"/>
          <p:cNvPicPr>
            <a:picLocks noChangeAspect="1" noChangeArrowheads="1"/>
          </p:cNvPicPr>
          <p:nvPr/>
        </p:nvPicPr>
        <p:blipFill>
          <a:blip r:embed="rId2"/>
          <a:srcRect l="-719" b="2203"/>
          <a:stretch>
            <a:fillRect/>
          </a:stretch>
        </p:blipFill>
        <p:spPr bwMode="auto">
          <a:xfrm>
            <a:off x="714375" y="0"/>
            <a:ext cx="5910263" cy="6500813"/>
          </a:xfrm>
          <a:prstGeom prst="rect">
            <a:avLst/>
          </a:prstGeom>
          <a:noFill/>
          <a:ln w="9525">
            <a:noFill/>
            <a:miter lim="800000"/>
            <a:headEnd/>
            <a:tailEnd/>
          </a:ln>
        </p:spPr>
      </p:pic>
      <p:sp>
        <p:nvSpPr>
          <p:cNvPr id="50179" name="Rectangle 8"/>
          <p:cNvSpPr>
            <a:spLocks noChangeArrowheads="1"/>
          </p:cNvSpPr>
          <p:nvPr/>
        </p:nvSpPr>
        <p:spPr bwMode="auto">
          <a:xfrm>
            <a:off x="4572000" y="6143625"/>
            <a:ext cx="4217988" cy="336550"/>
          </a:xfrm>
          <a:prstGeom prst="rect">
            <a:avLst/>
          </a:prstGeom>
          <a:noFill/>
          <a:ln w="9525">
            <a:noFill/>
            <a:miter lim="800000"/>
            <a:headEnd/>
            <a:tailEnd/>
          </a:ln>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600" b="0" i="0" u="none" strike="noStrike" kern="1200" cap="none" spc="0" normalizeH="0" baseline="0" noProof="0">
                <a:ln>
                  <a:noFill/>
                </a:ln>
                <a:solidFill>
                  <a:prstClr val="black"/>
                </a:solidFill>
                <a:effectLst/>
                <a:uLnTx/>
                <a:uFillTx/>
                <a:latin typeface="Arial" pitchFamily="34" charset="0"/>
                <a:ea typeface="等线" panose="02010600030101010101" pitchFamily="2" charset="-122"/>
                <a:cs typeface="+mn-cs"/>
              </a:rPr>
              <a:t>Ying Jiang </a:t>
            </a:r>
            <a:r>
              <a:rPr kumimoji="0" lang="en-US" altLang="zh-CN" sz="1600" b="0" i="1" u="none" strike="noStrike" kern="1200" cap="none" spc="0" normalizeH="0" baseline="0" noProof="0">
                <a:ln>
                  <a:noFill/>
                </a:ln>
                <a:solidFill>
                  <a:prstClr val="black"/>
                </a:solidFill>
                <a:effectLst/>
                <a:uLnTx/>
                <a:uFillTx/>
                <a:latin typeface="Arial" pitchFamily="34" charset="0"/>
                <a:ea typeface="等线" panose="02010600030101010101" pitchFamily="2" charset="-122"/>
                <a:cs typeface="+mn-cs"/>
              </a:rPr>
              <a:t>et al.,</a:t>
            </a:r>
            <a:r>
              <a:rPr kumimoji="0" lang="en-US" altLang="zh-CN" sz="1600" b="1" i="1" u="none" strike="noStrike" kern="1200" cap="none" spc="0" normalizeH="0" baseline="0" noProof="0">
                <a:ln>
                  <a:noFill/>
                </a:ln>
                <a:solidFill>
                  <a:prstClr val="black"/>
                </a:solidFill>
                <a:effectLst/>
                <a:uLnTx/>
                <a:uFillTx/>
                <a:latin typeface="Arial" pitchFamily="34" charset="0"/>
                <a:ea typeface="等线" panose="02010600030101010101" pitchFamily="2" charset="-122"/>
                <a:cs typeface="+mn-cs"/>
              </a:rPr>
              <a:t> Nature Chem.</a:t>
            </a:r>
            <a:r>
              <a:rPr kumimoji="0" lang="en-US" altLang="zh-CN" sz="1600" b="0" i="0" u="none" strike="noStrike" kern="1200" cap="none" spc="0" normalizeH="0" baseline="0" noProof="0">
                <a:ln>
                  <a:noFill/>
                </a:ln>
                <a:solidFill>
                  <a:prstClr val="black"/>
                </a:solidFill>
                <a:effectLst/>
                <a:uLnTx/>
                <a:uFillTx/>
                <a:latin typeface="Arial" pitchFamily="34" charset="0"/>
                <a:ea typeface="等线" panose="02010600030101010101" pitchFamily="2" charset="-122"/>
                <a:cs typeface="+mn-cs"/>
              </a:rPr>
              <a:t> 5, 36 (2013)</a:t>
            </a:r>
          </a:p>
        </p:txBody>
      </p:sp>
      <p:pic>
        <p:nvPicPr>
          <p:cNvPr id="50180" name="Picture 3"/>
          <p:cNvPicPr>
            <a:picLocks noChangeAspect="1" noChangeArrowheads="1"/>
          </p:cNvPicPr>
          <p:nvPr/>
        </p:nvPicPr>
        <p:blipFill>
          <a:blip r:embed="rId3"/>
          <a:srcRect/>
          <a:stretch>
            <a:fillRect/>
          </a:stretch>
        </p:blipFill>
        <p:spPr bwMode="auto">
          <a:xfrm>
            <a:off x="4929188" y="2428875"/>
            <a:ext cx="3081337" cy="3097213"/>
          </a:xfrm>
          <a:prstGeom prst="rect">
            <a:avLst/>
          </a:prstGeom>
          <a:noFill/>
          <a:ln w="9525">
            <a:noFill/>
            <a:miter lim="800000"/>
            <a:headEnd/>
            <a:tailEnd/>
          </a:ln>
        </p:spPr>
      </p:pic>
      <p:sp>
        <p:nvSpPr>
          <p:cNvPr id="5" name="Rectangle 6">
            <a:extLst>
              <a:ext uri="{FF2B5EF4-FFF2-40B4-BE49-F238E27FC236}">
                <a16:creationId xmlns:a16="http://schemas.microsoft.com/office/drawing/2014/main" id="{24262915-8B18-4365-8EA9-76DC9260EBED}"/>
              </a:ext>
            </a:extLst>
          </p:cNvPr>
          <p:cNvSpPr>
            <a:spLocks noChangeArrowheads="1"/>
          </p:cNvSpPr>
          <p:nvPr/>
        </p:nvSpPr>
        <p:spPr bwMode="auto">
          <a:xfrm>
            <a:off x="5121834" y="580455"/>
            <a:ext cx="3795923" cy="536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zh-CN" altLang="en-US" sz="2800" b="1" i="0" u="none" strike="noStrike" kern="1200" cap="none" spc="0" normalizeH="0" baseline="0" noProof="0" dirty="0">
                <a:ln>
                  <a:noFill/>
                </a:ln>
                <a:solidFill>
                  <a:srgbClr val="AA1215"/>
                </a:solidFill>
                <a:effectLst/>
                <a:uLnTx/>
                <a:uFillTx/>
                <a:latin typeface="等线" panose="02010600030101010101" pitchFamily="2" charset="-122"/>
                <a:ea typeface="等线" panose="02010600030101010101" pitchFamily="2" charset="-122"/>
                <a:cs typeface="+mn-cs"/>
              </a:rPr>
              <a:t>单分子器件的选键操控</a:t>
            </a:r>
          </a:p>
        </p:txBody>
      </p:sp>
    </p:spTree>
    <p:extLst>
      <p:ext uri="{BB962C8B-B14F-4D97-AF65-F5344CB8AC3E}">
        <p14:creationId xmlns:p14="http://schemas.microsoft.com/office/powerpoint/2010/main" val="103426175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0962" name="Picture 2"/>
          <p:cNvPicPr>
            <a:picLocks noChangeAspect="1" noChangeArrowheads="1"/>
          </p:cNvPicPr>
          <p:nvPr/>
        </p:nvPicPr>
        <p:blipFill>
          <a:blip r:embed="rId4" cstate="print"/>
          <a:srcRect/>
          <a:stretch>
            <a:fillRect/>
          </a:stretch>
        </p:blipFill>
        <p:spPr bwMode="auto">
          <a:xfrm>
            <a:off x="419100" y="1420812"/>
            <a:ext cx="2171700" cy="2165350"/>
          </a:xfrm>
          <a:prstGeom prst="rect">
            <a:avLst/>
          </a:prstGeom>
          <a:noFill/>
          <a:ln w="9525">
            <a:noFill/>
            <a:miter lim="800000"/>
            <a:headEnd/>
            <a:tailEnd/>
          </a:ln>
          <a:effectLst/>
        </p:spPr>
      </p:pic>
      <p:pic>
        <p:nvPicPr>
          <p:cNvPr id="680963" name="Picture 3"/>
          <p:cNvPicPr>
            <a:picLocks noChangeAspect="1" noChangeArrowheads="1"/>
          </p:cNvPicPr>
          <p:nvPr/>
        </p:nvPicPr>
        <p:blipFill>
          <a:blip r:embed="rId5" cstate="print"/>
          <a:srcRect/>
          <a:stretch>
            <a:fillRect/>
          </a:stretch>
        </p:blipFill>
        <p:spPr bwMode="auto">
          <a:xfrm>
            <a:off x="419100" y="3706812"/>
            <a:ext cx="2166938" cy="2160588"/>
          </a:xfrm>
          <a:prstGeom prst="rect">
            <a:avLst/>
          </a:prstGeom>
          <a:noFill/>
          <a:ln w="9525">
            <a:noFill/>
            <a:miter lim="800000"/>
            <a:headEnd/>
            <a:tailEnd/>
          </a:ln>
          <a:effectLst/>
        </p:spPr>
      </p:pic>
      <p:sp>
        <p:nvSpPr>
          <p:cNvPr id="680964" name="AutoShape 4"/>
          <p:cNvSpPr>
            <a:spLocks noChangeArrowheads="1"/>
          </p:cNvSpPr>
          <p:nvPr/>
        </p:nvSpPr>
        <p:spPr bwMode="auto">
          <a:xfrm>
            <a:off x="1266825" y="3249612"/>
            <a:ext cx="457200" cy="762000"/>
          </a:xfrm>
          <a:prstGeom prst="upDownArrow">
            <a:avLst>
              <a:gd name="adj1" fmla="val 45833"/>
              <a:gd name="adj2" fmla="val 43750"/>
            </a:avLst>
          </a:prstGeom>
          <a:solidFill>
            <a:schemeClr val="accent2">
              <a:lumMod val="60000"/>
              <a:lumOff val="40000"/>
            </a:schemeClr>
          </a:solidFill>
          <a:ln w="9525">
            <a:solidFill>
              <a:schemeClr val="tx1"/>
            </a:solidFill>
            <a:miter lim="800000"/>
            <a:headEnd/>
            <a:tailEnd/>
          </a:ln>
          <a:effec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dirty="0">
              <a:ln>
                <a:noFill/>
              </a:ln>
              <a:solidFill>
                <a:prstClr val="black"/>
              </a:solidFill>
              <a:effectLst/>
              <a:uLnTx/>
              <a:uFillTx/>
              <a:latin typeface="Calibri" panose="020F0502020204030204"/>
              <a:ea typeface="等线" panose="02010600030101010101" pitchFamily="2" charset="-122"/>
              <a:cs typeface="+mn-cs"/>
            </a:endParaRPr>
          </a:p>
        </p:txBody>
      </p:sp>
      <p:grpSp>
        <p:nvGrpSpPr>
          <p:cNvPr id="2" name="Group 5"/>
          <p:cNvGrpSpPr>
            <a:grpSpLocks/>
          </p:cNvGrpSpPr>
          <p:nvPr/>
        </p:nvGrpSpPr>
        <p:grpSpPr bwMode="auto">
          <a:xfrm>
            <a:off x="981075" y="1982787"/>
            <a:ext cx="1017588" cy="1036638"/>
            <a:chOff x="618" y="1201"/>
            <a:chExt cx="641" cy="653"/>
          </a:xfrm>
        </p:grpSpPr>
        <p:sp>
          <p:nvSpPr>
            <p:cNvPr id="680966" name="AutoShape 6"/>
            <p:cNvSpPr>
              <a:spLocks noChangeArrowheads="1"/>
            </p:cNvSpPr>
            <p:nvPr/>
          </p:nvSpPr>
          <p:spPr bwMode="auto">
            <a:xfrm flipH="1">
              <a:off x="828" y="1201"/>
              <a:ext cx="192" cy="164"/>
            </a:xfrm>
            <a:custGeom>
              <a:avLst/>
              <a:gdLst>
                <a:gd name="G0" fmla="+- -1520343 0 0"/>
                <a:gd name="G1" fmla="+- 11580195 0 0"/>
                <a:gd name="G2" fmla="+- -1520343 0 11580195"/>
                <a:gd name="G3" fmla="+- 10800 0 0"/>
                <a:gd name="G4" fmla="+- 0 0 -1520343"/>
                <a:gd name="T0" fmla="*/ 360 256 1"/>
                <a:gd name="T1" fmla="*/ 0 256 1"/>
                <a:gd name="G5" fmla="+- G2 T0 T1"/>
                <a:gd name="G6" fmla="?: G2 G2 G5"/>
                <a:gd name="G7" fmla="+- 0 0 G6"/>
                <a:gd name="G8" fmla="+- 5140 0 0"/>
                <a:gd name="G9" fmla="+- 0 0 11580195"/>
                <a:gd name="G10" fmla="+- 5140 0 2700"/>
                <a:gd name="G11" fmla="cos G10 -1520343"/>
                <a:gd name="G12" fmla="sin G10 -1520343"/>
                <a:gd name="G13" fmla="cos 13500 -1520343"/>
                <a:gd name="G14" fmla="sin 13500 -1520343"/>
                <a:gd name="G15" fmla="+- G11 10800 0"/>
                <a:gd name="G16" fmla="+- G12 10800 0"/>
                <a:gd name="G17" fmla="+- G13 10800 0"/>
                <a:gd name="G18" fmla="+- G14 10800 0"/>
                <a:gd name="G19" fmla="*/ 5140 1 2"/>
                <a:gd name="G20" fmla="+- G19 5400 0"/>
                <a:gd name="G21" fmla="cos G20 -1520343"/>
                <a:gd name="G22" fmla="sin G20 -1520343"/>
                <a:gd name="G23" fmla="+- G21 10800 0"/>
                <a:gd name="G24" fmla="+- G12 G23 G22"/>
                <a:gd name="G25" fmla="+- G22 G23 G11"/>
                <a:gd name="G26" fmla="cos 10800 -1520343"/>
                <a:gd name="G27" fmla="sin 10800 -1520343"/>
                <a:gd name="G28" fmla="cos 5140 -1520343"/>
                <a:gd name="G29" fmla="sin 5140 -1520343"/>
                <a:gd name="G30" fmla="+- G26 10800 0"/>
                <a:gd name="G31" fmla="+- G27 10800 0"/>
                <a:gd name="G32" fmla="+- G28 10800 0"/>
                <a:gd name="G33" fmla="+- G29 10800 0"/>
                <a:gd name="G34" fmla="+- G19 5400 0"/>
                <a:gd name="G35" fmla="cos G34 11580195"/>
                <a:gd name="G36" fmla="sin G34 11580195"/>
                <a:gd name="G37" fmla="+/ 11580195 -1520343 2"/>
                <a:gd name="T2" fmla="*/ 180 256 1"/>
                <a:gd name="T3" fmla="*/ 0 256 1"/>
                <a:gd name="G38" fmla="+- G37 T2 T3"/>
                <a:gd name="G39" fmla="?: G2 G37 G38"/>
                <a:gd name="G40" fmla="cos 10800 G39"/>
                <a:gd name="G41" fmla="sin 10800 G39"/>
                <a:gd name="G42" fmla="cos 5140 G39"/>
                <a:gd name="G43" fmla="sin 5140 G39"/>
                <a:gd name="G44" fmla="+- G40 10800 0"/>
                <a:gd name="G45" fmla="+- G41 10800 0"/>
                <a:gd name="G46" fmla="+- G42 10800 0"/>
                <a:gd name="G47" fmla="+- G43 10800 0"/>
                <a:gd name="G48" fmla="+- G35 10800 0"/>
                <a:gd name="G49" fmla="+- G36 10800 0"/>
                <a:gd name="T4" fmla="*/ 8324 w 21600"/>
                <a:gd name="T5" fmla="*/ 287 h 21600"/>
                <a:gd name="T6" fmla="*/ 2843 w 21600"/>
                <a:gd name="T7" fmla="*/ 11258 h 21600"/>
                <a:gd name="T8" fmla="*/ 9621 w 21600"/>
                <a:gd name="T9" fmla="*/ 5796 h 21600"/>
                <a:gd name="T10" fmla="*/ 23208 w 21600"/>
                <a:gd name="T11" fmla="*/ 5482 h 21600"/>
                <a:gd name="T12" fmla="*/ 20303 w 21600"/>
                <a:gd name="T13" fmla="*/ 12743 h 21600"/>
                <a:gd name="T14" fmla="*/ 13042 w 21600"/>
                <a:gd name="T15" fmla="*/ 9838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5524" y="8775"/>
                  </a:moveTo>
                  <a:cubicBezTo>
                    <a:pt x="14714" y="6885"/>
                    <a:pt x="12856" y="5660"/>
                    <a:pt x="10800" y="5660"/>
                  </a:cubicBezTo>
                  <a:cubicBezTo>
                    <a:pt x="7961" y="5660"/>
                    <a:pt x="5660" y="7961"/>
                    <a:pt x="5660" y="10800"/>
                  </a:cubicBezTo>
                  <a:cubicBezTo>
                    <a:pt x="5659" y="10898"/>
                    <a:pt x="5662" y="10997"/>
                    <a:pt x="5668" y="11095"/>
                  </a:cubicBezTo>
                  <a:lnTo>
                    <a:pt x="17" y="11421"/>
                  </a:lnTo>
                  <a:cubicBezTo>
                    <a:pt x="5" y="11214"/>
                    <a:pt x="0" y="11007"/>
                    <a:pt x="0" y="10800"/>
                  </a:cubicBezTo>
                  <a:cubicBezTo>
                    <a:pt x="0" y="4835"/>
                    <a:pt x="4835" y="0"/>
                    <a:pt x="10800" y="0"/>
                  </a:cubicBezTo>
                  <a:cubicBezTo>
                    <a:pt x="15120" y="-1"/>
                    <a:pt x="19024" y="2574"/>
                    <a:pt x="20726" y="6545"/>
                  </a:cubicBezTo>
                  <a:lnTo>
                    <a:pt x="23208" y="5482"/>
                  </a:lnTo>
                  <a:lnTo>
                    <a:pt x="20303" y="12743"/>
                  </a:lnTo>
                  <a:lnTo>
                    <a:pt x="13042" y="9838"/>
                  </a:lnTo>
                  <a:lnTo>
                    <a:pt x="15524" y="8775"/>
                  </a:lnTo>
                  <a:close/>
                </a:path>
              </a:pathLst>
            </a:custGeom>
            <a:solidFill>
              <a:schemeClr val="accent2">
                <a:lumMod val="60000"/>
                <a:lumOff val="40000"/>
              </a:schemeClr>
            </a:solidFill>
            <a:ln w="9525">
              <a:solidFill>
                <a:schemeClr val="tx1"/>
              </a:solidFill>
              <a:miter lim="800000"/>
              <a:headEnd/>
              <a:tailEnd/>
            </a:ln>
            <a:effec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680967" name="AutoShape 7"/>
            <p:cNvSpPr>
              <a:spLocks noChangeArrowheads="1"/>
            </p:cNvSpPr>
            <p:nvPr/>
          </p:nvSpPr>
          <p:spPr bwMode="auto">
            <a:xfrm rot="16200000" flipH="1">
              <a:off x="604" y="1470"/>
              <a:ext cx="192" cy="164"/>
            </a:xfrm>
            <a:custGeom>
              <a:avLst/>
              <a:gdLst>
                <a:gd name="G0" fmla="+- -1520343 0 0"/>
                <a:gd name="G1" fmla="+- 11580195 0 0"/>
                <a:gd name="G2" fmla="+- -1520343 0 11580195"/>
                <a:gd name="G3" fmla="+- 10800 0 0"/>
                <a:gd name="G4" fmla="+- 0 0 -1520343"/>
                <a:gd name="T0" fmla="*/ 360 256 1"/>
                <a:gd name="T1" fmla="*/ 0 256 1"/>
                <a:gd name="G5" fmla="+- G2 T0 T1"/>
                <a:gd name="G6" fmla="?: G2 G2 G5"/>
                <a:gd name="G7" fmla="+- 0 0 G6"/>
                <a:gd name="G8" fmla="+- 5140 0 0"/>
                <a:gd name="G9" fmla="+- 0 0 11580195"/>
                <a:gd name="G10" fmla="+- 5140 0 2700"/>
                <a:gd name="G11" fmla="cos G10 -1520343"/>
                <a:gd name="G12" fmla="sin G10 -1520343"/>
                <a:gd name="G13" fmla="cos 13500 -1520343"/>
                <a:gd name="G14" fmla="sin 13500 -1520343"/>
                <a:gd name="G15" fmla="+- G11 10800 0"/>
                <a:gd name="G16" fmla="+- G12 10800 0"/>
                <a:gd name="G17" fmla="+- G13 10800 0"/>
                <a:gd name="G18" fmla="+- G14 10800 0"/>
                <a:gd name="G19" fmla="*/ 5140 1 2"/>
                <a:gd name="G20" fmla="+- G19 5400 0"/>
                <a:gd name="G21" fmla="cos G20 -1520343"/>
                <a:gd name="G22" fmla="sin G20 -1520343"/>
                <a:gd name="G23" fmla="+- G21 10800 0"/>
                <a:gd name="G24" fmla="+- G12 G23 G22"/>
                <a:gd name="G25" fmla="+- G22 G23 G11"/>
                <a:gd name="G26" fmla="cos 10800 -1520343"/>
                <a:gd name="G27" fmla="sin 10800 -1520343"/>
                <a:gd name="G28" fmla="cos 5140 -1520343"/>
                <a:gd name="G29" fmla="sin 5140 -1520343"/>
                <a:gd name="G30" fmla="+- G26 10800 0"/>
                <a:gd name="G31" fmla="+- G27 10800 0"/>
                <a:gd name="G32" fmla="+- G28 10800 0"/>
                <a:gd name="G33" fmla="+- G29 10800 0"/>
                <a:gd name="G34" fmla="+- G19 5400 0"/>
                <a:gd name="G35" fmla="cos G34 11580195"/>
                <a:gd name="G36" fmla="sin G34 11580195"/>
                <a:gd name="G37" fmla="+/ 11580195 -1520343 2"/>
                <a:gd name="T2" fmla="*/ 180 256 1"/>
                <a:gd name="T3" fmla="*/ 0 256 1"/>
                <a:gd name="G38" fmla="+- G37 T2 T3"/>
                <a:gd name="G39" fmla="?: G2 G37 G38"/>
                <a:gd name="G40" fmla="cos 10800 G39"/>
                <a:gd name="G41" fmla="sin 10800 G39"/>
                <a:gd name="G42" fmla="cos 5140 G39"/>
                <a:gd name="G43" fmla="sin 5140 G39"/>
                <a:gd name="G44" fmla="+- G40 10800 0"/>
                <a:gd name="G45" fmla="+- G41 10800 0"/>
                <a:gd name="G46" fmla="+- G42 10800 0"/>
                <a:gd name="G47" fmla="+- G43 10800 0"/>
                <a:gd name="G48" fmla="+- G35 10800 0"/>
                <a:gd name="G49" fmla="+- G36 10800 0"/>
                <a:gd name="T4" fmla="*/ 8324 w 21600"/>
                <a:gd name="T5" fmla="*/ 287 h 21600"/>
                <a:gd name="T6" fmla="*/ 2843 w 21600"/>
                <a:gd name="T7" fmla="*/ 11258 h 21600"/>
                <a:gd name="T8" fmla="*/ 9621 w 21600"/>
                <a:gd name="T9" fmla="*/ 5796 h 21600"/>
                <a:gd name="T10" fmla="*/ 23208 w 21600"/>
                <a:gd name="T11" fmla="*/ 5482 h 21600"/>
                <a:gd name="T12" fmla="*/ 20303 w 21600"/>
                <a:gd name="T13" fmla="*/ 12743 h 21600"/>
                <a:gd name="T14" fmla="*/ 13042 w 21600"/>
                <a:gd name="T15" fmla="*/ 9838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5524" y="8775"/>
                  </a:moveTo>
                  <a:cubicBezTo>
                    <a:pt x="14714" y="6885"/>
                    <a:pt x="12856" y="5660"/>
                    <a:pt x="10800" y="5660"/>
                  </a:cubicBezTo>
                  <a:cubicBezTo>
                    <a:pt x="7961" y="5660"/>
                    <a:pt x="5660" y="7961"/>
                    <a:pt x="5660" y="10800"/>
                  </a:cubicBezTo>
                  <a:cubicBezTo>
                    <a:pt x="5659" y="10898"/>
                    <a:pt x="5662" y="10997"/>
                    <a:pt x="5668" y="11095"/>
                  </a:cubicBezTo>
                  <a:lnTo>
                    <a:pt x="17" y="11421"/>
                  </a:lnTo>
                  <a:cubicBezTo>
                    <a:pt x="5" y="11214"/>
                    <a:pt x="0" y="11007"/>
                    <a:pt x="0" y="10800"/>
                  </a:cubicBezTo>
                  <a:cubicBezTo>
                    <a:pt x="0" y="4835"/>
                    <a:pt x="4835" y="0"/>
                    <a:pt x="10800" y="0"/>
                  </a:cubicBezTo>
                  <a:cubicBezTo>
                    <a:pt x="15120" y="-1"/>
                    <a:pt x="19024" y="2574"/>
                    <a:pt x="20726" y="6545"/>
                  </a:cubicBezTo>
                  <a:lnTo>
                    <a:pt x="23208" y="5482"/>
                  </a:lnTo>
                  <a:lnTo>
                    <a:pt x="20303" y="12743"/>
                  </a:lnTo>
                  <a:lnTo>
                    <a:pt x="13042" y="9838"/>
                  </a:lnTo>
                  <a:lnTo>
                    <a:pt x="15524" y="8775"/>
                  </a:lnTo>
                  <a:close/>
                </a:path>
              </a:pathLst>
            </a:custGeom>
            <a:solidFill>
              <a:schemeClr val="accent2">
                <a:lumMod val="60000"/>
                <a:lumOff val="40000"/>
              </a:schemeClr>
            </a:solidFill>
            <a:ln w="9525">
              <a:solidFill>
                <a:schemeClr val="tx1"/>
              </a:solidFill>
              <a:miter lim="800000"/>
              <a:headEnd/>
              <a:tailEnd/>
            </a:ln>
            <a:effec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680968" name="AutoShape 8"/>
            <p:cNvSpPr>
              <a:spLocks noChangeArrowheads="1"/>
            </p:cNvSpPr>
            <p:nvPr/>
          </p:nvSpPr>
          <p:spPr bwMode="auto">
            <a:xfrm rot="10800000" flipH="1">
              <a:off x="858" y="1690"/>
              <a:ext cx="192" cy="164"/>
            </a:xfrm>
            <a:custGeom>
              <a:avLst/>
              <a:gdLst>
                <a:gd name="G0" fmla="+- -1520343 0 0"/>
                <a:gd name="G1" fmla="+- 11580195 0 0"/>
                <a:gd name="G2" fmla="+- -1520343 0 11580195"/>
                <a:gd name="G3" fmla="+- 10800 0 0"/>
                <a:gd name="G4" fmla="+- 0 0 -1520343"/>
                <a:gd name="T0" fmla="*/ 360 256 1"/>
                <a:gd name="T1" fmla="*/ 0 256 1"/>
                <a:gd name="G5" fmla="+- G2 T0 T1"/>
                <a:gd name="G6" fmla="?: G2 G2 G5"/>
                <a:gd name="G7" fmla="+- 0 0 G6"/>
                <a:gd name="G8" fmla="+- 5140 0 0"/>
                <a:gd name="G9" fmla="+- 0 0 11580195"/>
                <a:gd name="G10" fmla="+- 5140 0 2700"/>
                <a:gd name="G11" fmla="cos G10 -1520343"/>
                <a:gd name="G12" fmla="sin G10 -1520343"/>
                <a:gd name="G13" fmla="cos 13500 -1520343"/>
                <a:gd name="G14" fmla="sin 13500 -1520343"/>
                <a:gd name="G15" fmla="+- G11 10800 0"/>
                <a:gd name="G16" fmla="+- G12 10800 0"/>
                <a:gd name="G17" fmla="+- G13 10800 0"/>
                <a:gd name="G18" fmla="+- G14 10800 0"/>
                <a:gd name="G19" fmla="*/ 5140 1 2"/>
                <a:gd name="G20" fmla="+- G19 5400 0"/>
                <a:gd name="G21" fmla="cos G20 -1520343"/>
                <a:gd name="G22" fmla="sin G20 -1520343"/>
                <a:gd name="G23" fmla="+- G21 10800 0"/>
                <a:gd name="G24" fmla="+- G12 G23 G22"/>
                <a:gd name="G25" fmla="+- G22 G23 G11"/>
                <a:gd name="G26" fmla="cos 10800 -1520343"/>
                <a:gd name="G27" fmla="sin 10800 -1520343"/>
                <a:gd name="G28" fmla="cos 5140 -1520343"/>
                <a:gd name="G29" fmla="sin 5140 -1520343"/>
                <a:gd name="G30" fmla="+- G26 10800 0"/>
                <a:gd name="G31" fmla="+- G27 10800 0"/>
                <a:gd name="G32" fmla="+- G28 10800 0"/>
                <a:gd name="G33" fmla="+- G29 10800 0"/>
                <a:gd name="G34" fmla="+- G19 5400 0"/>
                <a:gd name="G35" fmla="cos G34 11580195"/>
                <a:gd name="G36" fmla="sin G34 11580195"/>
                <a:gd name="G37" fmla="+/ 11580195 -1520343 2"/>
                <a:gd name="T2" fmla="*/ 180 256 1"/>
                <a:gd name="T3" fmla="*/ 0 256 1"/>
                <a:gd name="G38" fmla="+- G37 T2 T3"/>
                <a:gd name="G39" fmla="?: G2 G37 G38"/>
                <a:gd name="G40" fmla="cos 10800 G39"/>
                <a:gd name="G41" fmla="sin 10800 G39"/>
                <a:gd name="G42" fmla="cos 5140 G39"/>
                <a:gd name="G43" fmla="sin 5140 G39"/>
                <a:gd name="G44" fmla="+- G40 10800 0"/>
                <a:gd name="G45" fmla="+- G41 10800 0"/>
                <a:gd name="G46" fmla="+- G42 10800 0"/>
                <a:gd name="G47" fmla="+- G43 10800 0"/>
                <a:gd name="G48" fmla="+- G35 10800 0"/>
                <a:gd name="G49" fmla="+- G36 10800 0"/>
                <a:gd name="T4" fmla="*/ 8324 w 21600"/>
                <a:gd name="T5" fmla="*/ 287 h 21600"/>
                <a:gd name="T6" fmla="*/ 2843 w 21600"/>
                <a:gd name="T7" fmla="*/ 11258 h 21600"/>
                <a:gd name="T8" fmla="*/ 9621 w 21600"/>
                <a:gd name="T9" fmla="*/ 5796 h 21600"/>
                <a:gd name="T10" fmla="*/ 23208 w 21600"/>
                <a:gd name="T11" fmla="*/ 5482 h 21600"/>
                <a:gd name="T12" fmla="*/ 20303 w 21600"/>
                <a:gd name="T13" fmla="*/ 12743 h 21600"/>
                <a:gd name="T14" fmla="*/ 13042 w 21600"/>
                <a:gd name="T15" fmla="*/ 9838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5524" y="8775"/>
                  </a:moveTo>
                  <a:cubicBezTo>
                    <a:pt x="14714" y="6885"/>
                    <a:pt x="12856" y="5660"/>
                    <a:pt x="10800" y="5660"/>
                  </a:cubicBezTo>
                  <a:cubicBezTo>
                    <a:pt x="7961" y="5660"/>
                    <a:pt x="5660" y="7961"/>
                    <a:pt x="5660" y="10800"/>
                  </a:cubicBezTo>
                  <a:cubicBezTo>
                    <a:pt x="5659" y="10898"/>
                    <a:pt x="5662" y="10997"/>
                    <a:pt x="5668" y="11095"/>
                  </a:cubicBezTo>
                  <a:lnTo>
                    <a:pt x="17" y="11421"/>
                  </a:lnTo>
                  <a:cubicBezTo>
                    <a:pt x="5" y="11214"/>
                    <a:pt x="0" y="11007"/>
                    <a:pt x="0" y="10800"/>
                  </a:cubicBezTo>
                  <a:cubicBezTo>
                    <a:pt x="0" y="4835"/>
                    <a:pt x="4835" y="0"/>
                    <a:pt x="10800" y="0"/>
                  </a:cubicBezTo>
                  <a:cubicBezTo>
                    <a:pt x="15120" y="-1"/>
                    <a:pt x="19024" y="2574"/>
                    <a:pt x="20726" y="6545"/>
                  </a:cubicBezTo>
                  <a:lnTo>
                    <a:pt x="23208" y="5482"/>
                  </a:lnTo>
                  <a:lnTo>
                    <a:pt x="20303" y="12743"/>
                  </a:lnTo>
                  <a:lnTo>
                    <a:pt x="13042" y="9838"/>
                  </a:lnTo>
                  <a:lnTo>
                    <a:pt x="15524" y="8775"/>
                  </a:lnTo>
                  <a:close/>
                </a:path>
              </a:pathLst>
            </a:custGeom>
            <a:solidFill>
              <a:schemeClr val="accent2">
                <a:lumMod val="60000"/>
                <a:lumOff val="40000"/>
              </a:schemeClr>
            </a:solidFill>
            <a:ln w="9525">
              <a:solidFill>
                <a:schemeClr val="tx1"/>
              </a:solidFill>
              <a:miter lim="800000"/>
              <a:headEnd/>
              <a:tailEnd/>
            </a:ln>
            <a:effec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680969" name="AutoShape 9"/>
            <p:cNvSpPr>
              <a:spLocks noChangeArrowheads="1"/>
            </p:cNvSpPr>
            <p:nvPr/>
          </p:nvSpPr>
          <p:spPr bwMode="auto">
            <a:xfrm rot="5400000" flipH="1">
              <a:off x="1081" y="1425"/>
              <a:ext cx="192" cy="164"/>
            </a:xfrm>
            <a:custGeom>
              <a:avLst/>
              <a:gdLst>
                <a:gd name="G0" fmla="+- -1520343 0 0"/>
                <a:gd name="G1" fmla="+- 11580195 0 0"/>
                <a:gd name="G2" fmla="+- -1520343 0 11580195"/>
                <a:gd name="G3" fmla="+- 10800 0 0"/>
                <a:gd name="G4" fmla="+- 0 0 -1520343"/>
                <a:gd name="T0" fmla="*/ 360 256 1"/>
                <a:gd name="T1" fmla="*/ 0 256 1"/>
                <a:gd name="G5" fmla="+- G2 T0 T1"/>
                <a:gd name="G6" fmla="?: G2 G2 G5"/>
                <a:gd name="G7" fmla="+- 0 0 G6"/>
                <a:gd name="G8" fmla="+- 5140 0 0"/>
                <a:gd name="G9" fmla="+- 0 0 11580195"/>
                <a:gd name="G10" fmla="+- 5140 0 2700"/>
                <a:gd name="G11" fmla="cos G10 -1520343"/>
                <a:gd name="G12" fmla="sin G10 -1520343"/>
                <a:gd name="G13" fmla="cos 13500 -1520343"/>
                <a:gd name="G14" fmla="sin 13500 -1520343"/>
                <a:gd name="G15" fmla="+- G11 10800 0"/>
                <a:gd name="G16" fmla="+- G12 10800 0"/>
                <a:gd name="G17" fmla="+- G13 10800 0"/>
                <a:gd name="G18" fmla="+- G14 10800 0"/>
                <a:gd name="G19" fmla="*/ 5140 1 2"/>
                <a:gd name="G20" fmla="+- G19 5400 0"/>
                <a:gd name="G21" fmla="cos G20 -1520343"/>
                <a:gd name="G22" fmla="sin G20 -1520343"/>
                <a:gd name="G23" fmla="+- G21 10800 0"/>
                <a:gd name="G24" fmla="+- G12 G23 G22"/>
                <a:gd name="G25" fmla="+- G22 G23 G11"/>
                <a:gd name="G26" fmla="cos 10800 -1520343"/>
                <a:gd name="G27" fmla="sin 10800 -1520343"/>
                <a:gd name="G28" fmla="cos 5140 -1520343"/>
                <a:gd name="G29" fmla="sin 5140 -1520343"/>
                <a:gd name="G30" fmla="+- G26 10800 0"/>
                <a:gd name="G31" fmla="+- G27 10800 0"/>
                <a:gd name="G32" fmla="+- G28 10800 0"/>
                <a:gd name="G33" fmla="+- G29 10800 0"/>
                <a:gd name="G34" fmla="+- G19 5400 0"/>
                <a:gd name="G35" fmla="cos G34 11580195"/>
                <a:gd name="G36" fmla="sin G34 11580195"/>
                <a:gd name="G37" fmla="+/ 11580195 -1520343 2"/>
                <a:gd name="T2" fmla="*/ 180 256 1"/>
                <a:gd name="T3" fmla="*/ 0 256 1"/>
                <a:gd name="G38" fmla="+- G37 T2 T3"/>
                <a:gd name="G39" fmla="?: G2 G37 G38"/>
                <a:gd name="G40" fmla="cos 10800 G39"/>
                <a:gd name="G41" fmla="sin 10800 G39"/>
                <a:gd name="G42" fmla="cos 5140 G39"/>
                <a:gd name="G43" fmla="sin 5140 G39"/>
                <a:gd name="G44" fmla="+- G40 10800 0"/>
                <a:gd name="G45" fmla="+- G41 10800 0"/>
                <a:gd name="G46" fmla="+- G42 10800 0"/>
                <a:gd name="G47" fmla="+- G43 10800 0"/>
                <a:gd name="G48" fmla="+- G35 10800 0"/>
                <a:gd name="G49" fmla="+- G36 10800 0"/>
                <a:gd name="T4" fmla="*/ 8324 w 21600"/>
                <a:gd name="T5" fmla="*/ 287 h 21600"/>
                <a:gd name="T6" fmla="*/ 2843 w 21600"/>
                <a:gd name="T7" fmla="*/ 11258 h 21600"/>
                <a:gd name="T8" fmla="*/ 9621 w 21600"/>
                <a:gd name="T9" fmla="*/ 5796 h 21600"/>
                <a:gd name="T10" fmla="*/ 23208 w 21600"/>
                <a:gd name="T11" fmla="*/ 5482 h 21600"/>
                <a:gd name="T12" fmla="*/ 20303 w 21600"/>
                <a:gd name="T13" fmla="*/ 12743 h 21600"/>
                <a:gd name="T14" fmla="*/ 13042 w 21600"/>
                <a:gd name="T15" fmla="*/ 9838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5524" y="8775"/>
                  </a:moveTo>
                  <a:cubicBezTo>
                    <a:pt x="14714" y="6885"/>
                    <a:pt x="12856" y="5660"/>
                    <a:pt x="10800" y="5660"/>
                  </a:cubicBezTo>
                  <a:cubicBezTo>
                    <a:pt x="7961" y="5660"/>
                    <a:pt x="5660" y="7961"/>
                    <a:pt x="5660" y="10800"/>
                  </a:cubicBezTo>
                  <a:cubicBezTo>
                    <a:pt x="5659" y="10898"/>
                    <a:pt x="5662" y="10997"/>
                    <a:pt x="5668" y="11095"/>
                  </a:cubicBezTo>
                  <a:lnTo>
                    <a:pt x="17" y="11421"/>
                  </a:lnTo>
                  <a:cubicBezTo>
                    <a:pt x="5" y="11214"/>
                    <a:pt x="0" y="11007"/>
                    <a:pt x="0" y="10800"/>
                  </a:cubicBezTo>
                  <a:cubicBezTo>
                    <a:pt x="0" y="4835"/>
                    <a:pt x="4835" y="0"/>
                    <a:pt x="10800" y="0"/>
                  </a:cubicBezTo>
                  <a:cubicBezTo>
                    <a:pt x="15120" y="-1"/>
                    <a:pt x="19024" y="2574"/>
                    <a:pt x="20726" y="6545"/>
                  </a:cubicBezTo>
                  <a:lnTo>
                    <a:pt x="23208" y="5482"/>
                  </a:lnTo>
                  <a:lnTo>
                    <a:pt x="20303" y="12743"/>
                  </a:lnTo>
                  <a:lnTo>
                    <a:pt x="13042" y="9838"/>
                  </a:lnTo>
                  <a:lnTo>
                    <a:pt x="15524" y="8775"/>
                  </a:lnTo>
                  <a:close/>
                </a:path>
              </a:pathLst>
            </a:custGeom>
            <a:solidFill>
              <a:schemeClr val="accent2">
                <a:lumMod val="60000"/>
                <a:lumOff val="40000"/>
              </a:schemeClr>
            </a:solidFill>
            <a:ln w="9525">
              <a:solidFill>
                <a:schemeClr val="tx1"/>
              </a:solidFill>
              <a:miter lim="800000"/>
              <a:headEnd/>
              <a:tailEnd/>
            </a:ln>
            <a:effec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dirty="0">
                <a:ln>
                  <a:noFill/>
                </a:ln>
                <a:solidFill>
                  <a:prstClr val="black"/>
                </a:solidFill>
                <a:effectLst/>
                <a:uLnTx/>
                <a:uFillTx/>
                <a:latin typeface="Calibri" panose="020F0502020204030204"/>
                <a:ea typeface="等线" panose="02010600030101010101" pitchFamily="2" charset="-122"/>
                <a:cs typeface="+mn-cs"/>
              </a:endParaRPr>
            </a:p>
          </p:txBody>
        </p:sp>
      </p:grpSp>
      <p:sp>
        <p:nvSpPr>
          <p:cNvPr id="680970" name="Text Box 10"/>
          <p:cNvSpPr txBox="1">
            <a:spLocks noChangeArrowheads="1"/>
          </p:cNvSpPr>
          <p:nvPr/>
        </p:nvSpPr>
        <p:spPr bwMode="auto">
          <a:xfrm>
            <a:off x="696118" y="974184"/>
            <a:ext cx="1541463" cy="400110"/>
          </a:xfrm>
          <a:prstGeom prst="rect">
            <a:avLst/>
          </a:prstGeom>
          <a:ln>
            <a:headEnd/>
            <a:tailEnd/>
          </a:ln>
        </p:spPr>
        <p:style>
          <a:lnRef idx="1">
            <a:schemeClr val="accent5"/>
          </a:lnRef>
          <a:fillRef idx="3">
            <a:schemeClr val="accent5"/>
          </a:fillRef>
          <a:effectRef idx="2">
            <a:schemeClr val="accent5"/>
          </a:effectRef>
          <a:fontRef idx="minor">
            <a:schemeClr val="lt1"/>
          </a:fontRef>
        </p:style>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zh-CN" altLang="en-US" sz="2000" b="0" i="0" u="none" strike="noStrike" kern="1200" cap="none" spc="0" normalizeH="0" baseline="0" noProof="0" dirty="0">
                <a:ln>
                  <a:noFill/>
                </a:ln>
                <a:solidFill>
                  <a:prstClr val="white"/>
                </a:solidFill>
                <a:effectLst/>
                <a:uLnTx/>
                <a:uFillTx/>
                <a:latin typeface="Times New Roman" pitchFamily="18" charset="0"/>
                <a:ea typeface="Arial Unicode MS" pitchFamily="34" charset="-122"/>
                <a:cs typeface="Times New Roman" pitchFamily="18" charset="0"/>
              </a:rPr>
              <a:t>手性切换</a:t>
            </a:r>
            <a:endParaRPr kumimoji="0" lang="en-US" altLang="zh-CN" sz="2000" b="0" i="0" u="none" strike="noStrike" kern="1200" cap="none" spc="0" normalizeH="0" baseline="0" noProof="0" dirty="0">
              <a:ln>
                <a:noFill/>
              </a:ln>
              <a:solidFill>
                <a:prstClr val="white"/>
              </a:solidFill>
              <a:effectLst/>
              <a:uLnTx/>
              <a:uFillTx/>
              <a:latin typeface="Times New Roman" pitchFamily="18" charset="0"/>
              <a:ea typeface="Arial Unicode MS" pitchFamily="34" charset="-122"/>
              <a:cs typeface="Times New Roman" pitchFamily="18" charset="0"/>
            </a:endParaRPr>
          </a:p>
        </p:txBody>
      </p:sp>
      <p:sp>
        <p:nvSpPr>
          <p:cNvPr id="680972" name="Text Box 12"/>
          <p:cNvSpPr txBox="1">
            <a:spLocks noChangeArrowheads="1"/>
          </p:cNvSpPr>
          <p:nvPr/>
        </p:nvSpPr>
        <p:spPr bwMode="auto">
          <a:xfrm>
            <a:off x="2819400" y="977419"/>
            <a:ext cx="3960812" cy="396875"/>
          </a:xfrm>
          <a:prstGeom prst="rect">
            <a:avLst/>
          </a:prstGeom>
          <a:noFill/>
          <a:ln w="9525">
            <a:noFill/>
            <a:miter lim="800000"/>
            <a:headEnd/>
            <a:tailEnd/>
          </a:ln>
          <a:effectLst/>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alibri" pitchFamily="34" charset="0"/>
                <a:ea typeface="等线" panose="02010600030101010101" pitchFamily="2" charset="-122"/>
                <a:cs typeface="+mn-cs"/>
              </a:rPr>
              <a:t>Proton transfer manipulated by STM</a:t>
            </a:r>
          </a:p>
        </p:txBody>
      </p:sp>
      <p:sp>
        <p:nvSpPr>
          <p:cNvPr id="680973" name="Rectangle 13"/>
          <p:cNvSpPr>
            <a:spLocks noChangeArrowheads="1"/>
          </p:cNvSpPr>
          <p:nvPr/>
        </p:nvSpPr>
        <p:spPr bwMode="auto">
          <a:xfrm>
            <a:off x="4728323" y="6354198"/>
            <a:ext cx="4339478" cy="369332"/>
          </a:xfrm>
          <a:prstGeom prst="rect">
            <a:avLst/>
          </a:prstGeom>
          <a:noFill/>
          <a:ln w="9525">
            <a:noFill/>
            <a:miter lim="800000"/>
            <a:headEnd/>
            <a:tailEnd/>
          </a:ln>
          <a:effectLst/>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800" b="0" i="0" u="none" strike="noStrike" kern="1200" cap="none" spc="0" normalizeH="0" baseline="0" noProof="0" dirty="0">
                <a:ln>
                  <a:noFill/>
                </a:ln>
                <a:solidFill>
                  <a:prstClr val="black"/>
                </a:solidFill>
                <a:effectLst/>
                <a:uLnTx/>
                <a:uFillTx/>
                <a:latin typeface="Times New Roman" pitchFamily="18" charset="0"/>
                <a:ea typeface="等线" panose="02010600030101010101" pitchFamily="2" charset="-122"/>
                <a:cs typeface="Times New Roman" pitchFamily="18" charset="0"/>
              </a:rPr>
              <a:t>Meng,</a:t>
            </a:r>
            <a:r>
              <a:rPr kumimoji="0" lang="zh-CN" altLang="en-US" sz="1800" b="0" i="0" u="none" strike="noStrike" kern="1200" cap="none" spc="0" normalizeH="0" baseline="0" noProof="0" dirty="0">
                <a:ln>
                  <a:noFill/>
                </a:ln>
                <a:solidFill>
                  <a:prstClr val="black"/>
                </a:solidFill>
                <a:effectLst/>
                <a:uLnTx/>
                <a:uFillTx/>
                <a:latin typeface="Times New Roman" pitchFamily="18" charset="0"/>
                <a:ea typeface="等线" panose="02010600030101010101" pitchFamily="2" charset="-122"/>
                <a:cs typeface="Times New Roman" pitchFamily="18" charset="0"/>
              </a:rPr>
              <a:t> </a:t>
            </a:r>
            <a:r>
              <a:rPr kumimoji="0" lang="en-US" altLang="zh-CN" sz="1800" b="1" i="0" u="none" strike="noStrike" kern="1200" cap="none" spc="0" normalizeH="0" baseline="0" noProof="0" dirty="0">
                <a:ln>
                  <a:noFill/>
                </a:ln>
                <a:solidFill>
                  <a:prstClr val="black"/>
                </a:solidFill>
                <a:effectLst/>
                <a:uLnTx/>
                <a:uFillTx/>
                <a:latin typeface="Times New Roman" pitchFamily="18" charset="0"/>
                <a:ea typeface="等线" panose="02010600030101010101" pitchFamily="2" charset="-122"/>
                <a:cs typeface="Times New Roman" pitchFamily="18" charset="0"/>
              </a:rPr>
              <a:t>YJ</a:t>
            </a:r>
            <a:r>
              <a:rPr kumimoji="0" lang="en-US" altLang="zh-CN" sz="1800" b="0" i="0" u="none" strike="noStrike" kern="1200" cap="none" spc="0" normalizeH="0" baseline="0" noProof="0" dirty="0">
                <a:ln>
                  <a:noFill/>
                </a:ln>
                <a:solidFill>
                  <a:prstClr val="black"/>
                </a:solidFill>
                <a:effectLst/>
                <a:uLnTx/>
                <a:uFillTx/>
                <a:latin typeface="Times New Roman" pitchFamily="18" charset="0"/>
                <a:ea typeface="等线" panose="02010600030101010101" pitchFamily="2" charset="-122"/>
                <a:cs typeface="Times New Roman" pitchFamily="18" charset="0"/>
              </a:rPr>
              <a:t>* </a:t>
            </a:r>
            <a:r>
              <a:rPr kumimoji="0" lang="en-US" altLang="zh-CN" sz="1800" b="0" i="1" u="none" strike="noStrike" kern="1200" cap="none" spc="0" normalizeH="0" baseline="0" noProof="0" dirty="0">
                <a:ln>
                  <a:noFill/>
                </a:ln>
                <a:solidFill>
                  <a:prstClr val="black"/>
                </a:solidFill>
                <a:effectLst/>
                <a:uLnTx/>
                <a:uFillTx/>
                <a:latin typeface="Times New Roman" pitchFamily="18" charset="0"/>
                <a:ea typeface="等线" panose="02010600030101010101" pitchFamily="2" charset="-122"/>
                <a:cs typeface="Times New Roman" pitchFamily="18" charset="0"/>
              </a:rPr>
              <a:t>et al.</a:t>
            </a:r>
            <a:r>
              <a:rPr kumimoji="0" lang="en-US" altLang="zh-CN" sz="1800" b="0" i="0" u="none" strike="noStrike" kern="1200" cap="none" spc="0" normalizeH="0" baseline="0" noProof="0" dirty="0">
                <a:ln>
                  <a:noFill/>
                </a:ln>
                <a:solidFill>
                  <a:prstClr val="black"/>
                </a:solidFill>
                <a:effectLst/>
                <a:uLnTx/>
                <a:uFillTx/>
                <a:latin typeface="Times New Roman" pitchFamily="18" charset="0"/>
                <a:ea typeface="等线" panose="02010600030101010101" pitchFamily="2" charset="-122"/>
                <a:cs typeface="Times New Roman" pitchFamily="18" charset="0"/>
              </a:rPr>
              <a:t> </a:t>
            </a:r>
            <a:r>
              <a:rPr kumimoji="0" lang="en-US" altLang="zh-CN" sz="1800" b="1" i="1" u="none" strike="noStrike" kern="1200" cap="none" spc="0" normalizeH="0" baseline="0" noProof="0" dirty="0">
                <a:ln>
                  <a:noFill/>
                </a:ln>
                <a:solidFill>
                  <a:prstClr val="black"/>
                </a:solidFill>
                <a:effectLst/>
                <a:uLnTx/>
                <a:uFillTx/>
                <a:latin typeface="Times New Roman" pitchFamily="18" charset="0"/>
                <a:ea typeface="等线" panose="02010600030101010101" pitchFamily="2" charset="-122"/>
                <a:cs typeface="Times New Roman" pitchFamily="18" charset="0"/>
              </a:rPr>
              <a:t>Nat. Phys. </a:t>
            </a:r>
            <a:r>
              <a:rPr kumimoji="0" lang="en-US" altLang="zh-CN" sz="1800" b="0" i="0" u="none" strike="noStrike" kern="1200" cap="none" spc="0" normalizeH="0" baseline="0" noProof="0" dirty="0">
                <a:ln>
                  <a:noFill/>
                </a:ln>
                <a:solidFill>
                  <a:prstClr val="black"/>
                </a:solidFill>
                <a:effectLst/>
                <a:uLnTx/>
                <a:uFillTx/>
                <a:latin typeface="Times New Roman" pitchFamily="18" charset="0"/>
                <a:ea typeface="等线" panose="02010600030101010101" pitchFamily="2" charset="-122"/>
                <a:cs typeface="Times New Roman" pitchFamily="18" charset="0"/>
              </a:rPr>
              <a:t>11, 235 (2015)</a:t>
            </a:r>
            <a:endParaRPr kumimoji="0" lang="zh-CN" altLang="en-US" sz="1800" b="1" i="1" u="none" strike="noStrike" kern="1200" cap="none" spc="0" normalizeH="0" baseline="0" noProof="0" dirty="0">
              <a:ln>
                <a:noFill/>
              </a:ln>
              <a:solidFill>
                <a:srgbClr val="000000"/>
              </a:solidFill>
              <a:effectLst/>
              <a:uLnTx/>
              <a:uFillTx/>
              <a:latin typeface="Times New Roman"/>
              <a:ea typeface="宋体"/>
              <a:cs typeface="+mn-cs"/>
            </a:endParaRPr>
          </a:p>
        </p:txBody>
      </p:sp>
      <p:sp>
        <p:nvSpPr>
          <p:cNvPr id="14" name="Rectangle 2"/>
          <p:cNvSpPr txBox="1">
            <a:spLocks noChangeArrowheads="1"/>
          </p:cNvSpPr>
          <p:nvPr/>
        </p:nvSpPr>
        <p:spPr bwMode="auto">
          <a:xfrm>
            <a:off x="381000" y="228600"/>
            <a:ext cx="8229600" cy="4841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zh-CN" altLang="en-US" sz="3200" b="1" i="0" u="none" strike="noStrike" kern="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mn-cs"/>
              </a:rPr>
              <a:t>操控氢</a:t>
            </a:r>
            <a:r>
              <a:rPr kumimoji="0" lang="zh-CN" altLang="en-US" sz="3200" b="1" kern="0" dirty="0">
                <a:solidFill>
                  <a:prstClr val="black"/>
                </a:solidFill>
                <a:latin typeface="等线" panose="02010600030101010101" pitchFamily="2" charset="-122"/>
                <a:ea typeface="等线" panose="02010600030101010101" pitchFamily="2" charset="-122"/>
              </a:rPr>
              <a:t>原子的转移</a:t>
            </a:r>
            <a:endParaRPr kumimoji="0" lang="en-US" altLang="zh-CN" sz="3200" b="1" i="0" u="none" strike="noStrike" kern="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mn-cs"/>
            </a:endParaRPr>
          </a:p>
        </p:txBody>
      </p:sp>
      <p:pic>
        <p:nvPicPr>
          <p:cNvPr id="15" name="Supplementary Movie 2.mov">
            <a:hlinkClick r:id="" action="ppaction://media"/>
          </p:cNvPr>
          <p:cNvPicPr>
            <a:picLocks noChangeAspect="1"/>
          </p:cNvPicPr>
          <p:nvPr>
            <a:videoFile r:link="rId2"/>
            <p:extLst>
              <p:ext uri="{DAA4B4D4-6D71-4841-9C94-3DE7FCFB9230}">
                <p14:media xmlns:p14="http://schemas.microsoft.com/office/powerpoint/2010/main" r:link="rId1"/>
              </p:ext>
            </p:extLst>
          </p:nvPr>
        </p:nvPicPr>
        <p:blipFill>
          <a:blip r:embed="rId6" cstate="print"/>
          <a:stretch>
            <a:fillRect/>
          </a:stretch>
        </p:blipFill>
        <p:spPr>
          <a:xfrm>
            <a:off x="2819400" y="1447800"/>
            <a:ext cx="5892800" cy="4419600"/>
          </a:xfrm>
          <a:prstGeom prst="rect">
            <a:avLst/>
          </a:prstGeom>
        </p:spPr>
      </p:pic>
      <p:sp>
        <p:nvSpPr>
          <p:cNvPr id="16" name="Line 1">
            <a:extLst>
              <a:ext uri="{FF2B5EF4-FFF2-40B4-BE49-F238E27FC236}">
                <a16:creationId xmlns:a16="http://schemas.microsoft.com/office/drawing/2014/main" id="{D3C04C0E-1BF6-4ED4-B928-676E64E84198}"/>
              </a:ext>
            </a:extLst>
          </p:cNvPr>
          <p:cNvSpPr>
            <a:spLocks noChangeShapeType="1"/>
          </p:cNvSpPr>
          <p:nvPr/>
        </p:nvSpPr>
        <p:spPr bwMode="auto">
          <a:xfrm>
            <a:off x="611981" y="835793"/>
            <a:ext cx="7920037" cy="1588"/>
          </a:xfrm>
          <a:prstGeom prst="line">
            <a:avLst/>
          </a:prstGeom>
          <a:noFill/>
          <a:ln w="50800">
            <a:solidFill>
              <a:srgbClr val="D90B00"/>
            </a:solidFill>
            <a:round/>
            <a:headEnd/>
            <a:tailEn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Tree>
    <p:extLst>
      <p:ext uri="{BB962C8B-B14F-4D97-AF65-F5344CB8AC3E}">
        <p14:creationId xmlns:p14="http://schemas.microsoft.com/office/powerpoint/2010/main" val="3175870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680964"/>
                                        </p:tgtEl>
                                        <p:attrNameLst>
                                          <p:attrName>style.visibility</p:attrName>
                                        </p:attrNameLst>
                                      </p:cBhvr>
                                      <p:to>
                                        <p:strVal val="visible"/>
                                      </p:to>
                                    </p:set>
                                    <p:animEffect transition="in" filter="blinds(horizontal)">
                                      <p:cBhvr>
                                        <p:cTn id="12" dur="500"/>
                                        <p:tgtEl>
                                          <p:spTgt spid="680964"/>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16834"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17" repeatCount="indefinite" fill="remove" display="0">
                  <p:stCondLst>
                    <p:cond delay="indefinite"/>
                  </p:stCondLst>
                </p:cTn>
                <p:tgtEl>
                  <p:spTgt spid="15"/>
                </p:tgtEl>
              </p:cMediaNode>
            </p:video>
            <p:seq concurrent="1" nextAc="seek">
              <p:cTn id="18" restart="whenNotActive" fill="hold" evtFilter="cancelBubble" nodeType="interactiveSeq">
                <p:stCondLst>
                  <p:cond evt="onClick" delay="0">
                    <p:tgtEl>
                      <p:spTgt spid="1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15"/>
                                        </p:tgtEl>
                                      </p:cBhvr>
                                    </p:cmd>
                                  </p:childTnLst>
                                </p:cTn>
                              </p:par>
                            </p:childTnLst>
                          </p:cTn>
                        </p:par>
                      </p:childTnLst>
                    </p:cTn>
                  </p:par>
                </p:childTnLst>
              </p:cTn>
              <p:nextCondLst>
                <p:cond evt="onClick" delay="0">
                  <p:tgtEl>
                    <p:spTgt spid="15"/>
                  </p:tgtEl>
                </p:cond>
              </p:nextCondLst>
            </p:seq>
          </p:childTnLst>
        </p:cTn>
      </p:par>
    </p:tnLst>
    <p:bldLst>
      <p:bldP spid="680964"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矩形 8">
            <a:extLst>
              <a:ext uri="{FF2B5EF4-FFF2-40B4-BE49-F238E27FC236}">
                <a16:creationId xmlns:a16="http://schemas.microsoft.com/office/drawing/2014/main" id="{258F3821-AA71-423B-B049-76489E0E96F6}"/>
              </a:ext>
            </a:extLst>
          </p:cNvPr>
          <p:cNvSpPr/>
          <p:nvPr/>
        </p:nvSpPr>
        <p:spPr>
          <a:xfrm>
            <a:off x="5271120" y="6400800"/>
            <a:ext cx="3415680" cy="33855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1600" b="0" i="0" u="none" strike="noStrike" kern="0" cap="none" spc="0" normalizeH="0" baseline="0" noProof="0" dirty="0">
                <a:ln>
                  <a:noFill/>
                </a:ln>
                <a:solidFill>
                  <a:srgbClr val="000000"/>
                </a:solidFill>
                <a:effectLst/>
                <a:uLnTx/>
                <a:uFillTx/>
                <a:latin typeface="Arial"/>
                <a:ea typeface="宋体"/>
                <a:cs typeface="Times New Roman" pitchFamily="18" charset="0"/>
              </a:rPr>
              <a:t>Tian </a:t>
            </a:r>
            <a:r>
              <a:rPr kumimoji="0" lang="en-US" altLang="zh-CN" sz="1600" b="0" i="1" u="none" strike="noStrike" kern="0" cap="none" spc="0" normalizeH="0" baseline="0" noProof="0" dirty="0">
                <a:ln>
                  <a:noFill/>
                </a:ln>
                <a:solidFill>
                  <a:srgbClr val="000000"/>
                </a:solidFill>
                <a:effectLst/>
                <a:uLnTx/>
                <a:uFillTx/>
                <a:latin typeface="Arial"/>
                <a:ea typeface="宋体"/>
                <a:cs typeface="Times New Roman" pitchFamily="18" charset="0"/>
              </a:rPr>
              <a:t>et al</a:t>
            </a:r>
            <a:r>
              <a:rPr kumimoji="0" lang="en-US" altLang="zh-CN" sz="1600" b="0" i="0" u="none" strike="noStrike" kern="0" cap="none" spc="0" normalizeH="0" baseline="0" noProof="0" dirty="0">
                <a:ln>
                  <a:noFill/>
                </a:ln>
                <a:solidFill>
                  <a:srgbClr val="000000"/>
                </a:solidFill>
                <a:effectLst/>
                <a:uLnTx/>
                <a:uFillTx/>
                <a:latin typeface="Arial"/>
                <a:ea typeface="宋体"/>
                <a:cs typeface="Times New Roman" pitchFamily="18" charset="0"/>
              </a:rPr>
              <a:t>., </a:t>
            </a:r>
            <a:r>
              <a:rPr kumimoji="0" lang="en-US" altLang="zh-CN" sz="1600" b="1" i="1" u="none" strike="noStrike" kern="0" cap="none" spc="0" normalizeH="0" baseline="0" noProof="0" dirty="0">
                <a:ln>
                  <a:noFill/>
                </a:ln>
                <a:solidFill>
                  <a:srgbClr val="000000"/>
                </a:solidFill>
                <a:effectLst/>
                <a:uLnTx/>
                <a:uFillTx/>
                <a:latin typeface="Arial"/>
                <a:ea typeface="宋体"/>
                <a:cs typeface="Times New Roman" pitchFamily="18" charset="0"/>
              </a:rPr>
              <a:t>Science </a:t>
            </a:r>
            <a:r>
              <a:rPr kumimoji="0" lang="en-US" altLang="zh-CN" sz="1600" b="0" i="0" u="none" strike="noStrike" kern="0" cap="none" spc="0" normalizeH="0" baseline="0" noProof="0" dirty="0">
                <a:ln>
                  <a:noFill/>
                </a:ln>
                <a:solidFill>
                  <a:srgbClr val="000000"/>
                </a:solidFill>
                <a:effectLst/>
                <a:uLnTx/>
                <a:uFillTx/>
                <a:latin typeface="Arial"/>
                <a:ea typeface="宋体"/>
                <a:cs typeface="Times New Roman" pitchFamily="18" charset="0"/>
              </a:rPr>
              <a:t>377, 315 (2022)</a:t>
            </a:r>
            <a:endParaRPr kumimoji="0" lang="zh-CN" altLang="en-US" sz="1600" b="0" i="0" u="none" strike="noStrike" kern="0" cap="none" spc="0" normalizeH="0" baseline="0" noProof="0" dirty="0">
              <a:ln>
                <a:noFill/>
              </a:ln>
              <a:solidFill>
                <a:srgbClr val="000000"/>
              </a:solidFill>
              <a:effectLst/>
              <a:uLnTx/>
              <a:uFillTx/>
              <a:latin typeface="Arial"/>
              <a:ea typeface="宋体"/>
              <a:cs typeface="+mn-cs"/>
            </a:endParaRPr>
          </a:p>
        </p:txBody>
      </p:sp>
      <p:pic>
        <p:nvPicPr>
          <p:cNvPr id="3" name="Eigen-Zundel interconversion">
            <a:hlinkClick r:id="" action="ppaction://media"/>
            <a:extLst>
              <a:ext uri="{FF2B5EF4-FFF2-40B4-BE49-F238E27FC236}">
                <a16:creationId xmlns:a16="http://schemas.microsoft.com/office/drawing/2014/main" id="{AD2DBE98-5C3C-4BB7-A152-0C628BBE819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39552" y="1114425"/>
            <a:ext cx="8229600" cy="4629150"/>
          </a:xfrm>
          <a:prstGeom prst="rect">
            <a:avLst/>
          </a:prstGeom>
        </p:spPr>
      </p:pic>
      <p:sp>
        <p:nvSpPr>
          <p:cNvPr id="5" name="Rectangle 2">
            <a:extLst>
              <a:ext uri="{FF2B5EF4-FFF2-40B4-BE49-F238E27FC236}">
                <a16:creationId xmlns:a16="http://schemas.microsoft.com/office/drawing/2014/main" id="{5549B170-29BC-40B5-A84E-D23CAF86D3F8}"/>
              </a:ext>
            </a:extLst>
          </p:cNvPr>
          <p:cNvSpPr txBox="1">
            <a:spLocks noChangeArrowheads="1"/>
          </p:cNvSpPr>
          <p:nvPr/>
        </p:nvSpPr>
        <p:spPr bwMode="auto">
          <a:xfrm>
            <a:off x="381000" y="228600"/>
            <a:ext cx="8229600" cy="4841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zh-CN" altLang="en-US" sz="3200" b="1" i="0" u="none" strike="noStrike" kern="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mn-cs"/>
              </a:rPr>
              <a:t>操控氢原子的转移</a:t>
            </a:r>
            <a:endParaRPr kumimoji="0" lang="en-US" altLang="zh-CN" sz="3200" b="1" i="0" u="none" strike="noStrike" kern="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mn-cs"/>
            </a:endParaRPr>
          </a:p>
        </p:txBody>
      </p:sp>
      <p:sp>
        <p:nvSpPr>
          <p:cNvPr id="7" name="Line 1">
            <a:extLst>
              <a:ext uri="{FF2B5EF4-FFF2-40B4-BE49-F238E27FC236}">
                <a16:creationId xmlns:a16="http://schemas.microsoft.com/office/drawing/2014/main" id="{133F6142-0255-4CCD-A3F6-6AE8F5183AEC}"/>
              </a:ext>
            </a:extLst>
          </p:cNvPr>
          <p:cNvSpPr>
            <a:spLocks noChangeShapeType="1"/>
          </p:cNvSpPr>
          <p:nvPr/>
        </p:nvSpPr>
        <p:spPr bwMode="auto">
          <a:xfrm>
            <a:off x="611981" y="835793"/>
            <a:ext cx="7920037" cy="1588"/>
          </a:xfrm>
          <a:prstGeom prst="line">
            <a:avLst/>
          </a:prstGeom>
          <a:noFill/>
          <a:ln w="50800">
            <a:solidFill>
              <a:srgbClr val="D90B00"/>
            </a:solidFill>
            <a:round/>
            <a:headEnd/>
            <a:tailEn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Tree>
    <p:extLst>
      <p:ext uri="{BB962C8B-B14F-4D97-AF65-F5344CB8AC3E}">
        <p14:creationId xmlns:p14="http://schemas.microsoft.com/office/powerpoint/2010/main" val="1583982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23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8597C4A-353F-479F-987A-11DF7FD57CFA}"/>
              </a:ext>
            </a:extLst>
          </p:cNvPr>
          <p:cNvSpPr>
            <a:spLocks noGrp="1"/>
          </p:cNvSpPr>
          <p:nvPr>
            <p:ph type="title"/>
          </p:nvPr>
        </p:nvSpPr>
        <p:spPr>
          <a:xfrm>
            <a:off x="628650" y="2360866"/>
            <a:ext cx="7886700" cy="1325563"/>
          </a:xfrm>
        </p:spPr>
        <p:txBody>
          <a:bodyPr>
            <a:normAutofit/>
          </a:bodyPr>
          <a:lstStyle/>
          <a:p>
            <a:pPr algn="ctr"/>
            <a:r>
              <a:rPr lang="zh-CN" altLang="en-US" sz="3600" b="1" dirty="0">
                <a:latin typeface="+mn-ea"/>
                <a:ea typeface="+mn-ea"/>
              </a:rPr>
              <a:t>单量子比特的原子级调控</a:t>
            </a:r>
          </a:p>
        </p:txBody>
      </p:sp>
    </p:spTree>
    <p:extLst>
      <p:ext uri="{BB962C8B-B14F-4D97-AF65-F5344CB8AC3E}">
        <p14:creationId xmlns:p14="http://schemas.microsoft.com/office/powerpoint/2010/main" val="342861551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2"/>
          <p:cNvPicPr>
            <a:picLocks noChangeAspect="1" noChangeArrowheads="1"/>
          </p:cNvPicPr>
          <p:nvPr/>
        </p:nvPicPr>
        <p:blipFill>
          <a:blip r:embed="rId2"/>
          <a:srcRect b="1098"/>
          <a:stretch>
            <a:fillRect/>
          </a:stretch>
        </p:blipFill>
        <p:spPr bwMode="auto">
          <a:xfrm>
            <a:off x="230980" y="1827621"/>
            <a:ext cx="8682037" cy="3030220"/>
          </a:xfrm>
          <a:prstGeom prst="rect">
            <a:avLst/>
          </a:prstGeom>
          <a:noFill/>
          <a:ln w="9525">
            <a:noFill/>
            <a:miter lim="800000"/>
            <a:headEnd/>
            <a:tailEnd/>
          </a:ln>
        </p:spPr>
      </p:pic>
      <p:sp>
        <p:nvSpPr>
          <p:cNvPr id="46083" name="Rectangle 5"/>
          <p:cNvSpPr>
            <a:spLocks noChangeArrowheads="1"/>
          </p:cNvSpPr>
          <p:nvPr/>
        </p:nvSpPr>
        <p:spPr bwMode="auto">
          <a:xfrm>
            <a:off x="440531" y="228025"/>
            <a:ext cx="8229600" cy="703263"/>
          </a:xfrm>
          <a:prstGeom prst="rect">
            <a:avLst/>
          </a:prstGeom>
          <a:noFill/>
          <a:ln w="9525">
            <a:noFill/>
            <a:miter lim="800000"/>
            <a:headEnd/>
            <a:tailEnd/>
          </a:ln>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zh-CN" altLang="en-US" sz="3200" b="1" i="0" u="none" strike="noStrike" kern="120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mn-cs"/>
              </a:rPr>
              <a:t>利用</a:t>
            </a:r>
            <a:r>
              <a:rPr kumimoji="0" lang="en-US" altLang="zh-CN" sz="3200" b="1" i="0" u="none" strike="noStrike" kern="120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mn-cs"/>
              </a:rPr>
              <a:t>STM</a:t>
            </a:r>
            <a:r>
              <a:rPr kumimoji="0" lang="zh-CN" altLang="en-US" sz="3200" b="1" i="0" u="none" strike="noStrike" kern="120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mn-cs"/>
              </a:rPr>
              <a:t>在表面上构筑磁性比特</a:t>
            </a:r>
          </a:p>
        </p:txBody>
      </p:sp>
      <p:sp>
        <p:nvSpPr>
          <p:cNvPr id="46084" name="Rectangle 3"/>
          <p:cNvSpPr>
            <a:spLocks noChangeArrowheads="1"/>
          </p:cNvSpPr>
          <p:nvPr/>
        </p:nvSpPr>
        <p:spPr bwMode="auto">
          <a:xfrm>
            <a:off x="6180866" y="5343266"/>
            <a:ext cx="2489265" cy="369332"/>
          </a:xfrm>
          <a:prstGeom prst="rect">
            <a:avLst/>
          </a:prstGeom>
          <a:noFill/>
          <a:ln w="9525">
            <a:noFill/>
            <a:miter lim="800000"/>
            <a:headEnd/>
            <a:tailEnd/>
          </a:ln>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800" b="1" i="1" u="none" strike="noStrike" kern="1200" cap="none" spc="0" normalizeH="0" baseline="0" noProof="0" dirty="0">
                <a:ln>
                  <a:noFill/>
                </a:ln>
                <a:solidFill>
                  <a:srgbClr val="F20000"/>
                </a:solidFill>
                <a:effectLst/>
                <a:uLnTx/>
                <a:uFillTx/>
                <a:latin typeface="Calibri" panose="020F0502020204030204"/>
                <a:ea typeface="等线" panose="02010600030101010101" pitchFamily="2" charset="-122"/>
                <a:cs typeface="+mn-cs"/>
              </a:rPr>
              <a:t>Science</a:t>
            </a:r>
            <a:r>
              <a:rPr kumimoji="0" lang="en-US" altLang="zh-CN" sz="1800" b="0" i="1" u="none" strike="noStrike" kern="1200" cap="none" spc="0" normalizeH="0" baseline="0" noProof="0" dirty="0">
                <a:ln>
                  <a:noFill/>
                </a:ln>
                <a:solidFill>
                  <a:srgbClr val="000066"/>
                </a:solidFill>
                <a:effectLst/>
                <a:uLnTx/>
                <a:uFillTx/>
                <a:latin typeface="Calibri" panose="020F0502020204030204"/>
                <a:ea typeface="等线" panose="02010600030101010101" pitchFamily="2" charset="-122"/>
                <a:cs typeface="+mn-cs"/>
              </a:rPr>
              <a:t> 335, 196 (2012)</a:t>
            </a:r>
          </a:p>
        </p:txBody>
      </p:sp>
      <p:sp>
        <p:nvSpPr>
          <p:cNvPr id="5" name="Line 1">
            <a:extLst>
              <a:ext uri="{FF2B5EF4-FFF2-40B4-BE49-F238E27FC236}">
                <a16:creationId xmlns:a16="http://schemas.microsoft.com/office/drawing/2014/main" id="{48219203-85B0-4064-8E5D-66C7EDAC15AA}"/>
              </a:ext>
            </a:extLst>
          </p:cNvPr>
          <p:cNvSpPr>
            <a:spLocks noChangeShapeType="1"/>
          </p:cNvSpPr>
          <p:nvPr/>
        </p:nvSpPr>
        <p:spPr bwMode="auto">
          <a:xfrm>
            <a:off x="611981" y="835793"/>
            <a:ext cx="7920037" cy="1588"/>
          </a:xfrm>
          <a:prstGeom prst="line">
            <a:avLst/>
          </a:prstGeom>
          <a:noFill/>
          <a:ln w="50800">
            <a:solidFill>
              <a:srgbClr val="D90B00"/>
            </a:solidFill>
            <a:round/>
            <a:headEnd/>
            <a:tailEn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Tree>
    <p:extLst>
      <p:ext uri="{BB962C8B-B14F-4D97-AF65-F5344CB8AC3E}">
        <p14:creationId xmlns:p14="http://schemas.microsoft.com/office/powerpoint/2010/main" val="81874196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34972E6F-FD59-4CB6-A30A-1762C35011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3400" y="1504950"/>
            <a:ext cx="7696200" cy="3848100"/>
          </a:xfrm>
          <a:prstGeom prst="rect">
            <a:avLst/>
          </a:prstGeom>
        </p:spPr>
      </p:pic>
      <p:pic>
        <p:nvPicPr>
          <p:cNvPr id="6" name="图片 5">
            <a:extLst>
              <a:ext uri="{FF2B5EF4-FFF2-40B4-BE49-F238E27FC236}">
                <a16:creationId xmlns:a16="http://schemas.microsoft.com/office/drawing/2014/main" id="{2F9CE934-0FFE-46F8-A7B8-F7B81286E95B}"/>
              </a:ext>
            </a:extLst>
          </p:cNvPr>
          <p:cNvPicPr>
            <a:picLocks noChangeAspect="1"/>
          </p:cNvPicPr>
          <p:nvPr/>
        </p:nvPicPr>
        <p:blipFill>
          <a:blip r:embed="rId3"/>
          <a:stretch>
            <a:fillRect/>
          </a:stretch>
        </p:blipFill>
        <p:spPr>
          <a:xfrm>
            <a:off x="5897630" y="1504950"/>
            <a:ext cx="2910469" cy="2950157"/>
          </a:xfrm>
          <a:prstGeom prst="rect">
            <a:avLst/>
          </a:prstGeom>
        </p:spPr>
      </p:pic>
      <p:sp>
        <p:nvSpPr>
          <p:cNvPr id="7" name="文本框 6">
            <a:extLst>
              <a:ext uri="{FF2B5EF4-FFF2-40B4-BE49-F238E27FC236}">
                <a16:creationId xmlns:a16="http://schemas.microsoft.com/office/drawing/2014/main" id="{DC6AD3F0-6949-44BF-92F1-142E52C18690}"/>
              </a:ext>
            </a:extLst>
          </p:cNvPr>
          <p:cNvSpPr txBox="1"/>
          <p:nvPr/>
        </p:nvSpPr>
        <p:spPr>
          <a:xfrm>
            <a:off x="4642931" y="5617355"/>
            <a:ext cx="4198650"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800" b="0" i="0" u="none" strike="noStrike" kern="1200" cap="none" spc="0" normalizeH="0" baseline="0" noProof="0" dirty="0">
                <a:ln>
                  <a:noFill/>
                </a:ln>
                <a:solidFill>
                  <a:prstClr val="black"/>
                </a:solidFill>
                <a:effectLst/>
                <a:uLnTx/>
                <a:uFillTx/>
                <a:latin typeface="Calibri" panose="020F0502020204030204"/>
                <a:ea typeface="等线" panose="02010600030101010101" pitchFamily="2" charset="-122"/>
                <a:cs typeface="+mn-cs"/>
              </a:rPr>
              <a:t>IBM Almaden, Science 350, 417 (2015)</a:t>
            </a:r>
            <a:endParaRPr kumimoji="0" lang="zh-CN" altLang="en-US" sz="1800" b="0" i="0" u="none" strike="noStrike" kern="1200" cap="none" spc="0" normalizeH="0" baseline="0" noProof="0" dirty="0">
              <a:ln>
                <a:noFill/>
              </a:ln>
              <a:solidFill>
                <a:prstClr val="black"/>
              </a:solidFill>
              <a:effectLst/>
              <a:uLnTx/>
              <a:uFillTx/>
              <a:latin typeface="Calibri" panose="020F0502020204030204"/>
              <a:ea typeface="等线" panose="02010600030101010101" pitchFamily="2" charset="-122"/>
              <a:cs typeface="+mn-cs"/>
            </a:endParaRPr>
          </a:p>
        </p:txBody>
      </p:sp>
      <p:sp>
        <p:nvSpPr>
          <p:cNvPr id="8" name="文本框 7">
            <a:extLst>
              <a:ext uri="{FF2B5EF4-FFF2-40B4-BE49-F238E27FC236}">
                <a16:creationId xmlns:a16="http://schemas.microsoft.com/office/drawing/2014/main" id="{114051A4-588D-42F6-87CC-704AC361593B}"/>
              </a:ext>
            </a:extLst>
          </p:cNvPr>
          <p:cNvSpPr txBox="1"/>
          <p:nvPr/>
        </p:nvSpPr>
        <p:spPr>
          <a:xfrm>
            <a:off x="6642306" y="1162514"/>
            <a:ext cx="1587294"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l-GR" altLang="zh-CN" sz="2000" b="0" i="0" u="none" strike="noStrike" kern="1200" cap="none" spc="0" normalizeH="0" baseline="0" noProof="0" dirty="0">
                <a:ln>
                  <a:noFill/>
                </a:ln>
                <a:solidFill>
                  <a:srgbClr val="000099"/>
                </a:solidFill>
                <a:effectLst/>
                <a:uLnTx/>
                <a:uFillTx/>
                <a:latin typeface="Arial" panose="020B0604020202020204" pitchFamily="34" charset="0"/>
                <a:ea typeface="宋体" panose="02010600030101010101" pitchFamily="2" charset="-122"/>
                <a:cs typeface="Times New Roman" panose="02020603050405020304" pitchFamily="18" charset="0"/>
              </a:rPr>
              <a:t>Δ</a:t>
            </a:r>
            <a:r>
              <a:rPr kumimoji="0" lang="en-US" altLang="zh-CN" sz="2000" b="0" i="0" u="none" strike="noStrike" kern="1200" cap="none" spc="0" normalizeH="0" baseline="0" noProof="0" dirty="0">
                <a:ln>
                  <a:noFill/>
                </a:ln>
                <a:solidFill>
                  <a:srgbClr val="000099"/>
                </a:solidFill>
                <a:effectLst/>
                <a:uLnTx/>
                <a:uFillTx/>
                <a:latin typeface="Arial" panose="020B0604020202020204" pitchFamily="34" charset="0"/>
                <a:ea typeface="宋体" panose="02010600030101010101" pitchFamily="2" charset="-122"/>
                <a:cs typeface="Times New Roman" panose="02020603050405020304" pitchFamily="18" charset="0"/>
              </a:rPr>
              <a:t>E =</a:t>
            </a:r>
            <a:r>
              <a:rPr kumimoji="0" lang="en-US" altLang="zh-CN" sz="2000" b="0" i="0" u="none" strike="noStrike" kern="1200" cap="none" spc="0" normalizeH="0" baseline="0" noProof="0" dirty="0">
                <a:ln>
                  <a:noFill/>
                </a:ln>
                <a:solidFill>
                  <a:srgbClr val="000099"/>
                </a:solidFill>
                <a:effectLst/>
                <a:uLnTx/>
                <a:uFillTx/>
                <a:latin typeface="Calibri" panose="020F0502020204030204"/>
                <a:ea typeface="等线" panose="02010600030101010101" pitchFamily="2" charset="-122"/>
                <a:cs typeface="+mn-cs"/>
              </a:rPr>
              <a:t>15 </a:t>
            </a:r>
            <a:r>
              <a:rPr kumimoji="0" lang="en-US" altLang="zh-CN" sz="2000" b="0" i="0" u="none" strike="noStrike" kern="1200" cap="none" spc="0" normalizeH="0" baseline="0" noProof="0" dirty="0" err="1">
                <a:ln>
                  <a:noFill/>
                </a:ln>
                <a:solidFill>
                  <a:srgbClr val="000099"/>
                </a:solidFill>
                <a:effectLst/>
                <a:uLnTx/>
                <a:uFillTx/>
                <a:latin typeface="Calibri" panose="020F0502020204030204"/>
                <a:ea typeface="等线" panose="02010600030101010101" pitchFamily="2" charset="-122"/>
                <a:cs typeface="+mn-cs"/>
              </a:rPr>
              <a:t>neV</a:t>
            </a:r>
            <a:endParaRPr kumimoji="0" lang="zh-CN" altLang="en-US" sz="2000" b="0" i="0" u="none" strike="noStrike" kern="1200" cap="none" spc="0" normalizeH="0" baseline="0" noProof="0" dirty="0">
              <a:ln>
                <a:noFill/>
              </a:ln>
              <a:solidFill>
                <a:srgbClr val="000099"/>
              </a:solidFill>
              <a:effectLst/>
              <a:uLnTx/>
              <a:uFillTx/>
              <a:latin typeface="Calibri" panose="020F0502020204030204"/>
              <a:ea typeface="等线" panose="02010600030101010101" pitchFamily="2" charset="-122"/>
              <a:cs typeface="+mn-cs"/>
            </a:endParaRPr>
          </a:p>
        </p:txBody>
      </p:sp>
      <p:sp>
        <p:nvSpPr>
          <p:cNvPr id="9" name="Rectangle 2">
            <a:extLst>
              <a:ext uri="{FF2B5EF4-FFF2-40B4-BE49-F238E27FC236}">
                <a16:creationId xmlns:a16="http://schemas.microsoft.com/office/drawing/2014/main" id="{0EEE9E4E-05EF-4DCA-861B-493B507CA2D4}"/>
              </a:ext>
            </a:extLst>
          </p:cNvPr>
          <p:cNvSpPr txBox="1">
            <a:spLocks noChangeArrowheads="1"/>
          </p:cNvSpPr>
          <p:nvPr/>
        </p:nvSpPr>
        <p:spPr>
          <a:xfrm>
            <a:off x="611981" y="224307"/>
            <a:ext cx="8229600" cy="792162"/>
          </a:xfrm>
          <a:prstGeom prst="rect">
            <a:avLst/>
          </a:prstGeom>
        </p:spPr>
        <p:txBody>
          <a:bodyPr/>
          <a:lstStyle>
            <a:lvl1pPr algn="l" rtl="0" fontAlgn="base">
              <a:spcBef>
                <a:spcPct val="0"/>
              </a:spcBef>
              <a:spcAft>
                <a:spcPct val="0"/>
              </a:spcAft>
              <a:defRPr sz="4200">
                <a:solidFill>
                  <a:schemeClr val="tx2"/>
                </a:solidFill>
                <a:latin typeface="+mj-lt"/>
                <a:ea typeface="+mj-ea"/>
                <a:cs typeface="+mj-cs"/>
              </a:defRPr>
            </a:lvl1pPr>
            <a:lvl2pPr algn="l" rtl="0" fontAlgn="base">
              <a:spcBef>
                <a:spcPct val="0"/>
              </a:spcBef>
              <a:spcAft>
                <a:spcPct val="0"/>
              </a:spcAft>
              <a:defRPr sz="4200">
                <a:solidFill>
                  <a:schemeClr val="tx2"/>
                </a:solidFill>
                <a:latin typeface="Garamond" pitchFamily="18" charset="0"/>
                <a:ea typeface="宋体" charset="-122"/>
              </a:defRPr>
            </a:lvl2pPr>
            <a:lvl3pPr algn="l" rtl="0" fontAlgn="base">
              <a:spcBef>
                <a:spcPct val="0"/>
              </a:spcBef>
              <a:spcAft>
                <a:spcPct val="0"/>
              </a:spcAft>
              <a:defRPr sz="4200">
                <a:solidFill>
                  <a:schemeClr val="tx2"/>
                </a:solidFill>
                <a:latin typeface="Garamond" pitchFamily="18" charset="0"/>
                <a:ea typeface="宋体" charset="-122"/>
              </a:defRPr>
            </a:lvl3pPr>
            <a:lvl4pPr algn="l" rtl="0" fontAlgn="base">
              <a:spcBef>
                <a:spcPct val="0"/>
              </a:spcBef>
              <a:spcAft>
                <a:spcPct val="0"/>
              </a:spcAft>
              <a:defRPr sz="4200">
                <a:solidFill>
                  <a:schemeClr val="tx2"/>
                </a:solidFill>
                <a:latin typeface="Garamond" pitchFamily="18" charset="0"/>
                <a:ea typeface="宋体" charset="-122"/>
              </a:defRPr>
            </a:lvl4pPr>
            <a:lvl5pPr algn="l" rtl="0" fontAlgn="base">
              <a:spcBef>
                <a:spcPct val="0"/>
              </a:spcBef>
              <a:spcAft>
                <a:spcPct val="0"/>
              </a:spcAft>
              <a:defRPr sz="4200">
                <a:solidFill>
                  <a:schemeClr val="tx2"/>
                </a:solidFill>
                <a:latin typeface="Garamond" pitchFamily="18" charset="0"/>
                <a:ea typeface="宋体" charset="-122"/>
              </a:defRPr>
            </a:lvl5pPr>
            <a:lvl6pPr marL="457200" algn="l" rtl="0" fontAlgn="base">
              <a:spcBef>
                <a:spcPct val="0"/>
              </a:spcBef>
              <a:spcAft>
                <a:spcPct val="0"/>
              </a:spcAft>
              <a:defRPr sz="4200">
                <a:solidFill>
                  <a:schemeClr val="tx2"/>
                </a:solidFill>
                <a:latin typeface="Garamond" pitchFamily="18" charset="0"/>
                <a:ea typeface="宋体" charset="-122"/>
              </a:defRPr>
            </a:lvl6pPr>
            <a:lvl7pPr marL="914400" algn="l" rtl="0" fontAlgn="base">
              <a:spcBef>
                <a:spcPct val="0"/>
              </a:spcBef>
              <a:spcAft>
                <a:spcPct val="0"/>
              </a:spcAft>
              <a:defRPr sz="4200">
                <a:solidFill>
                  <a:schemeClr val="tx2"/>
                </a:solidFill>
                <a:latin typeface="Garamond" pitchFamily="18" charset="0"/>
                <a:ea typeface="宋体" charset="-122"/>
              </a:defRPr>
            </a:lvl7pPr>
            <a:lvl8pPr marL="1371600" algn="l" rtl="0" fontAlgn="base">
              <a:spcBef>
                <a:spcPct val="0"/>
              </a:spcBef>
              <a:spcAft>
                <a:spcPct val="0"/>
              </a:spcAft>
              <a:defRPr sz="4200">
                <a:solidFill>
                  <a:schemeClr val="tx2"/>
                </a:solidFill>
                <a:latin typeface="Garamond" pitchFamily="18" charset="0"/>
                <a:ea typeface="宋体" charset="-122"/>
              </a:defRPr>
            </a:lvl8pPr>
            <a:lvl9pPr marL="1828800" algn="l" rtl="0" fontAlgn="base">
              <a:spcBef>
                <a:spcPct val="0"/>
              </a:spcBef>
              <a:spcAft>
                <a:spcPct val="0"/>
              </a:spcAft>
              <a:defRPr sz="4200">
                <a:solidFill>
                  <a:schemeClr val="tx2"/>
                </a:solidFill>
                <a:latin typeface="Garamond" pitchFamily="18" charset="0"/>
                <a:ea typeface="宋体" charset="-122"/>
              </a:defRPr>
            </a:lvl9pP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zh-CN" altLang="en-US" sz="3200" b="1" i="0" u="none" strike="noStrike" kern="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mj-cs"/>
              </a:rPr>
              <a:t>利用</a:t>
            </a:r>
            <a:r>
              <a:rPr kumimoji="0" lang="en-US" altLang="zh-CN" sz="3200" b="1" i="0" u="none" strike="noStrike" kern="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mj-cs"/>
              </a:rPr>
              <a:t>STM</a:t>
            </a:r>
            <a:r>
              <a:rPr kumimoji="0" lang="zh-CN" altLang="en-US" sz="3200" b="1" i="0" u="none" strike="noStrike" kern="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mj-cs"/>
              </a:rPr>
              <a:t>操控单自旋比特的磁共振</a:t>
            </a:r>
          </a:p>
        </p:txBody>
      </p:sp>
      <p:sp>
        <p:nvSpPr>
          <p:cNvPr id="14" name="Text Box 15">
            <a:extLst>
              <a:ext uri="{FF2B5EF4-FFF2-40B4-BE49-F238E27FC236}">
                <a16:creationId xmlns:a16="http://schemas.microsoft.com/office/drawing/2014/main" id="{80590C0D-4E93-4BA4-A0E2-1D713E320302}"/>
              </a:ext>
            </a:extLst>
          </p:cNvPr>
          <p:cNvSpPr txBox="1">
            <a:spLocks noChangeArrowheads="1"/>
          </p:cNvSpPr>
          <p:nvPr/>
        </p:nvSpPr>
        <p:spPr bwMode="auto">
          <a:xfrm>
            <a:off x="1818453" y="2749195"/>
            <a:ext cx="407484" cy="46166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5400">
                <a:solidFill>
                  <a:srgbClr val="0000FF"/>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Helvetica Neue"/>
                <a:ea typeface="+mn-ea"/>
                <a:cs typeface="+mn-cs"/>
              </a:rPr>
              <a:t>B</a:t>
            </a:r>
            <a:endParaRPr kumimoji="0" lang="en-US" sz="2400" b="1" i="0" u="none" strike="noStrike" kern="1200" cap="none" spc="0" normalizeH="0" baseline="-25000" noProof="0" dirty="0">
              <a:ln>
                <a:noFill/>
              </a:ln>
              <a:solidFill>
                <a:prstClr val="white"/>
              </a:solidFill>
              <a:effectLst/>
              <a:uLnTx/>
              <a:uFillTx/>
              <a:latin typeface="Helvetica Neue"/>
              <a:ea typeface="+mn-ea"/>
              <a:cs typeface="+mn-cs"/>
            </a:endParaRPr>
          </a:p>
        </p:txBody>
      </p:sp>
      <p:sp>
        <p:nvSpPr>
          <p:cNvPr id="32" name="Right Arrow 5">
            <a:extLst>
              <a:ext uri="{FF2B5EF4-FFF2-40B4-BE49-F238E27FC236}">
                <a16:creationId xmlns:a16="http://schemas.microsoft.com/office/drawing/2014/main" id="{59AFB601-25AA-4E86-99F4-43ADF9CD8C41}"/>
              </a:ext>
            </a:extLst>
          </p:cNvPr>
          <p:cNvSpPr/>
          <p:nvPr/>
        </p:nvSpPr>
        <p:spPr bwMode="auto">
          <a:xfrm rot="20655596">
            <a:off x="2429337" y="2766144"/>
            <a:ext cx="957493" cy="371110"/>
          </a:xfrm>
          <a:prstGeom prst="rightArrow">
            <a:avLst>
              <a:gd name="adj1" fmla="val 38746"/>
              <a:gd name="adj2" fmla="val 84344"/>
            </a:avLst>
          </a:prstGeom>
          <a:noFill/>
          <a:ln w="25400" cap="flat" cmpd="sng" algn="ctr">
            <a:solidFill>
              <a:schemeClr val="accent3"/>
            </a:solidFill>
            <a:prstDash val="solid"/>
            <a:round/>
            <a:headEnd type="none" w="med" len="med"/>
            <a:tailEnd type="none" w="med" len="med"/>
          </a:ln>
          <a:effectLst/>
          <a:extLst/>
        </p:spPr>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Helvetica Neue"/>
              <a:ea typeface="+mn-ea"/>
              <a:cs typeface="+mn-cs"/>
            </a:endParaRPr>
          </a:p>
        </p:txBody>
      </p:sp>
      <p:sp>
        <p:nvSpPr>
          <p:cNvPr id="33" name="文本框 32">
            <a:extLst>
              <a:ext uri="{FF2B5EF4-FFF2-40B4-BE49-F238E27FC236}">
                <a16:creationId xmlns:a16="http://schemas.microsoft.com/office/drawing/2014/main" id="{38FF6B4C-F0E7-4066-858A-C3D54156FFC7}"/>
              </a:ext>
            </a:extLst>
          </p:cNvPr>
          <p:cNvSpPr txBox="1"/>
          <p:nvPr/>
        </p:nvSpPr>
        <p:spPr>
          <a:xfrm>
            <a:off x="1560024" y="948463"/>
            <a:ext cx="1673856"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2400" b="0" i="0" u="none" strike="noStrike" kern="1200" cap="none" spc="0" normalizeH="0" baseline="0" noProof="0" dirty="0">
                <a:ln>
                  <a:noFill/>
                </a:ln>
                <a:solidFill>
                  <a:prstClr val="black"/>
                </a:solidFill>
                <a:effectLst/>
                <a:uLnTx/>
                <a:uFillTx/>
                <a:latin typeface="Calibri" panose="020F0502020204030204"/>
                <a:ea typeface="等线" panose="02010600030101010101" pitchFamily="2" charset="-122"/>
                <a:cs typeface="+mn-cs"/>
              </a:rPr>
              <a:t>RF voltage</a:t>
            </a:r>
            <a:endParaRPr kumimoji="0" lang="zh-CN" altLang="en-US" sz="2400" b="0" i="0" u="none" strike="noStrike" kern="1200" cap="none" spc="0" normalizeH="0" baseline="0" noProof="0" dirty="0">
              <a:ln>
                <a:noFill/>
              </a:ln>
              <a:solidFill>
                <a:prstClr val="black"/>
              </a:solidFill>
              <a:effectLst/>
              <a:uLnTx/>
              <a:uFillTx/>
              <a:latin typeface="Calibri" panose="020F0502020204030204"/>
              <a:ea typeface="等线" panose="02010600030101010101" pitchFamily="2" charset="-122"/>
              <a:cs typeface="+mn-cs"/>
            </a:endParaRPr>
          </a:p>
        </p:txBody>
      </p:sp>
      <p:cxnSp>
        <p:nvCxnSpPr>
          <p:cNvPr id="35" name="连接符: 肘形 34">
            <a:extLst>
              <a:ext uri="{FF2B5EF4-FFF2-40B4-BE49-F238E27FC236}">
                <a16:creationId xmlns:a16="http://schemas.microsoft.com/office/drawing/2014/main" id="{264B5932-7885-40A4-BAD3-F2A28EA7D471}"/>
              </a:ext>
            </a:extLst>
          </p:cNvPr>
          <p:cNvCxnSpPr>
            <a:stCxn id="33" idx="3"/>
            <a:endCxn id="4" idx="0"/>
          </p:cNvCxnSpPr>
          <p:nvPr/>
        </p:nvCxnSpPr>
        <p:spPr>
          <a:xfrm>
            <a:off x="3233880" y="1179296"/>
            <a:ext cx="1147620" cy="325654"/>
          </a:xfrm>
          <a:prstGeom prst="bentConnector2">
            <a:avLst/>
          </a:prstGeom>
          <a:ln>
            <a:tailEnd type="triangle"/>
          </a:ln>
        </p:spPr>
        <p:style>
          <a:lnRef idx="3">
            <a:schemeClr val="dk1"/>
          </a:lnRef>
          <a:fillRef idx="0">
            <a:schemeClr val="dk1"/>
          </a:fillRef>
          <a:effectRef idx="2">
            <a:schemeClr val="dk1"/>
          </a:effectRef>
          <a:fontRef idx="minor">
            <a:schemeClr val="tx1"/>
          </a:fontRef>
        </p:style>
      </p:cxnSp>
      <p:sp>
        <p:nvSpPr>
          <p:cNvPr id="2" name="文本框 1">
            <a:extLst>
              <a:ext uri="{FF2B5EF4-FFF2-40B4-BE49-F238E27FC236}">
                <a16:creationId xmlns:a16="http://schemas.microsoft.com/office/drawing/2014/main" id="{77505F65-DBC1-40FF-9FBB-55A13C30ED51}"/>
              </a:ext>
            </a:extLst>
          </p:cNvPr>
          <p:cNvSpPr txBox="1"/>
          <p:nvPr/>
        </p:nvSpPr>
        <p:spPr>
          <a:xfrm>
            <a:off x="342543" y="6054813"/>
            <a:ext cx="4108817"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zh-CN" altLang="en-US" sz="1800" b="1" i="0" u="none" strike="noStrike" kern="1200" cap="none" spc="0" normalizeH="0" baseline="0" noProof="0" dirty="0">
                <a:ln>
                  <a:noFill/>
                </a:ln>
                <a:solidFill>
                  <a:srgbClr val="AA1215"/>
                </a:solidFill>
                <a:effectLst/>
                <a:uLnTx/>
                <a:uFillTx/>
                <a:latin typeface="Calibri" panose="020F0502020204030204"/>
                <a:ea typeface="等线" panose="02010600030101010101" pitchFamily="2" charset="-122"/>
                <a:cs typeface="+mn-cs"/>
              </a:rPr>
              <a:t>关键问题：超高真空，低温，相干性差</a:t>
            </a:r>
          </a:p>
        </p:txBody>
      </p:sp>
      <p:sp>
        <p:nvSpPr>
          <p:cNvPr id="12" name="Line 1">
            <a:extLst>
              <a:ext uri="{FF2B5EF4-FFF2-40B4-BE49-F238E27FC236}">
                <a16:creationId xmlns:a16="http://schemas.microsoft.com/office/drawing/2014/main" id="{FCCB289A-C6FE-4C59-9886-84155FE34324}"/>
              </a:ext>
            </a:extLst>
          </p:cNvPr>
          <p:cNvSpPr>
            <a:spLocks noChangeShapeType="1"/>
          </p:cNvSpPr>
          <p:nvPr/>
        </p:nvSpPr>
        <p:spPr bwMode="auto">
          <a:xfrm>
            <a:off x="611981" y="835793"/>
            <a:ext cx="7920037" cy="1588"/>
          </a:xfrm>
          <a:prstGeom prst="line">
            <a:avLst/>
          </a:prstGeom>
          <a:noFill/>
          <a:ln w="50800">
            <a:solidFill>
              <a:srgbClr val="D90B00"/>
            </a:solidFill>
            <a:round/>
            <a:headEnd/>
            <a:tailEn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Tree>
    <p:extLst>
      <p:ext uri="{BB962C8B-B14F-4D97-AF65-F5344CB8AC3E}">
        <p14:creationId xmlns:p14="http://schemas.microsoft.com/office/powerpoint/2010/main" val="29644426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a:extLst>
              <a:ext uri="{FF2B5EF4-FFF2-40B4-BE49-F238E27FC236}">
                <a16:creationId xmlns:a16="http://schemas.microsoft.com/office/drawing/2014/main" id="{B7DB927C-B58B-4FEE-AA58-029E240019BF}"/>
              </a:ext>
            </a:extLst>
          </p:cNvPr>
          <p:cNvPicPr>
            <a:picLocks noChangeAspect="1"/>
          </p:cNvPicPr>
          <p:nvPr/>
        </p:nvPicPr>
        <p:blipFill>
          <a:blip r:embed="rId2"/>
          <a:stretch>
            <a:fillRect/>
          </a:stretch>
        </p:blipFill>
        <p:spPr>
          <a:xfrm>
            <a:off x="1819772" y="903370"/>
            <a:ext cx="4882686" cy="4787815"/>
          </a:xfrm>
          <a:prstGeom prst="rect">
            <a:avLst/>
          </a:prstGeom>
        </p:spPr>
      </p:pic>
      <p:sp>
        <p:nvSpPr>
          <p:cNvPr id="3" name="Rectangle 2">
            <a:extLst>
              <a:ext uri="{FF2B5EF4-FFF2-40B4-BE49-F238E27FC236}">
                <a16:creationId xmlns:a16="http://schemas.microsoft.com/office/drawing/2014/main" id="{96A92314-DB7E-4ED3-894F-CF5A0FAB6291}"/>
              </a:ext>
            </a:extLst>
          </p:cNvPr>
          <p:cNvSpPr txBox="1">
            <a:spLocks noChangeArrowheads="1"/>
          </p:cNvSpPr>
          <p:nvPr/>
        </p:nvSpPr>
        <p:spPr>
          <a:xfrm>
            <a:off x="611981" y="224307"/>
            <a:ext cx="8229600" cy="792162"/>
          </a:xfrm>
          <a:prstGeom prst="rect">
            <a:avLst/>
          </a:prstGeom>
        </p:spPr>
        <p:txBody>
          <a:bodyPr/>
          <a:lstStyle>
            <a:lvl1pPr algn="l" rtl="0" fontAlgn="base">
              <a:spcBef>
                <a:spcPct val="0"/>
              </a:spcBef>
              <a:spcAft>
                <a:spcPct val="0"/>
              </a:spcAft>
              <a:defRPr sz="4200">
                <a:solidFill>
                  <a:schemeClr val="tx2"/>
                </a:solidFill>
                <a:latin typeface="+mj-lt"/>
                <a:ea typeface="+mj-ea"/>
                <a:cs typeface="+mj-cs"/>
              </a:defRPr>
            </a:lvl1pPr>
            <a:lvl2pPr algn="l" rtl="0" fontAlgn="base">
              <a:spcBef>
                <a:spcPct val="0"/>
              </a:spcBef>
              <a:spcAft>
                <a:spcPct val="0"/>
              </a:spcAft>
              <a:defRPr sz="4200">
                <a:solidFill>
                  <a:schemeClr val="tx2"/>
                </a:solidFill>
                <a:latin typeface="Garamond" pitchFamily="18" charset="0"/>
                <a:ea typeface="宋体" charset="-122"/>
              </a:defRPr>
            </a:lvl2pPr>
            <a:lvl3pPr algn="l" rtl="0" fontAlgn="base">
              <a:spcBef>
                <a:spcPct val="0"/>
              </a:spcBef>
              <a:spcAft>
                <a:spcPct val="0"/>
              </a:spcAft>
              <a:defRPr sz="4200">
                <a:solidFill>
                  <a:schemeClr val="tx2"/>
                </a:solidFill>
                <a:latin typeface="Garamond" pitchFamily="18" charset="0"/>
                <a:ea typeface="宋体" charset="-122"/>
              </a:defRPr>
            </a:lvl3pPr>
            <a:lvl4pPr algn="l" rtl="0" fontAlgn="base">
              <a:spcBef>
                <a:spcPct val="0"/>
              </a:spcBef>
              <a:spcAft>
                <a:spcPct val="0"/>
              </a:spcAft>
              <a:defRPr sz="4200">
                <a:solidFill>
                  <a:schemeClr val="tx2"/>
                </a:solidFill>
                <a:latin typeface="Garamond" pitchFamily="18" charset="0"/>
                <a:ea typeface="宋体" charset="-122"/>
              </a:defRPr>
            </a:lvl4pPr>
            <a:lvl5pPr algn="l" rtl="0" fontAlgn="base">
              <a:spcBef>
                <a:spcPct val="0"/>
              </a:spcBef>
              <a:spcAft>
                <a:spcPct val="0"/>
              </a:spcAft>
              <a:defRPr sz="4200">
                <a:solidFill>
                  <a:schemeClr val="tx2"/>
                </a:solidFill>
                <a:latin typeface="Garamond" pitchFamily="18" charset="0"/>
                <a:ea typeface="宋体" charset="-122"/>
              </a:defRPr>
            </a:lvl5pPr>
            <a:lvl6pPr marL="457200" algn="l" rtl="0" fontAlgn="base">
              <a:spcBef>
                <a:spcPct val="0"/>
              </a:spcBef>
              <a:spcAft>
                <a:spcPct val="0"/>
              </a:spcAft>
              <a:defRPr sz="4200">
                <a:solidFill>
                  <a:schemeClr val="tx2"/>
                </a:solidFill>
                <a:latin typeface="Garamond" pitchFamily="18" charset="0"/>
                <a:ea typeface="宋体" charset="-122"/>
              </a:defRPr>
            </a:lvl6pPr>
            <a:lvl7pPr marL="914400" algn="l" rtl="0" fontAlgn="base">
              <a:spcBef>
                <a:spcPct val="0"/>
              </a:spcBef>
              <a:spcAft>
                <a:spcPct val="0"/>
              </a:spcAft>
              <a:defRPr sz="4200">
                <a:solidFill>
                  <a:schemeClr val="tx2"/>
                </a:solidFill>
                <a:latin typeface="Garamond" pitchFamily="18" charset="0"/>
                <a:ea typeface="宋体" charset="-122"/>
              </a:defRPr>
            </a:lvl7pPr>
            <a:lvl8pPr marL="1371600" algn="l" rtl="0" fontAlgn="base">
              <a:spcBef>
                <a:spcPct val="0"/>
              </a:spcBef>
              <a:spcAft>
                <a:spcPct val="0"/>
              </a:spcAft>
              <a:defRPr sz="4200">
                <a:solidFill>
                  <a:schemeClr val="tx2"/>
                </a:solidFill>
                <a:latin typeface="Garamond" pitchFamily="18" charset="0"/>
                <a:ea typeface="宋体" charset="-122"/>
              </a:defRPr>
            </a:lvl8pPr>
            <a:lvl9pPr marL="1828800" algn="l" rtl="0" fontAlgn="base">
              <a:spcBef>
                <a:spcPct val="0"/>
              </a:spcBef>
              <a:spcAft>
                <a:spcPct val="0"/>
              </a:spcAft>
              <a:defRPr sz="4200">
                <a:solidFill>
                  <a:schemeClr val="tx2"/>
                </a:solidFill>
                <a:latin typeface="Garamond" pitchFamily="18" charset="0"/>
                <a:ea typeface="宋体" charset="-122"/>
              </a:defRPr>
            </a:lvl9pP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zh-CN" altLang="en-US" sz="3200" b="1" i="0" u="none" strike="noStrike" kern="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mj-cs"/>
              </a:rPr>
              <a:t>利用</a:t>
            </a:r>
            <a:r>
              <a:rPr kumimoji="0" lang="en-US" altLang="zh-CN" sz="3200" b="1" i="0" u="none" strike="noStrike" kern="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mj-cs"/>
              </a:rPr>
              <a:t>STM</a:t>
            </a:r>
            <a:r>
              <a:rPr kumimoji="0" lang="zh-CN" altLang="en-US" sz="3200" b="1" i="0" u="none" strike="noStrike" kern="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mj-cs"/>
              </a:rPr>
              <a:t>操控自旋量子比特的耦合</a:t>
            </a:r>
          </a:p>
        </p:txBody>
      </p:sp>
      <p:sp>
        <p:nvSpPr>
          <p:cNvPr id="4" name="Line 1">
            <a:extLst>
              <a:ext uri="{FF2B5EF4-FFF2-40B4-BE49-F238E27FC236}">
                <a16:creationId xmlns:a16="http://schemas.microsoft.com/office/drawing/2014/main" id="{D4C270AF-D3E9-4F2A-BAFB-B074E42AAC8F}"/>
              </a:ext>
            </a:extLst>
          </p:cNvPr>
          <p:cNvSpPr>
            <a:spLocks noChangeShapeType="1"/>
          </p:cNvSpPr>
          <p:nvPr/>
        </p:nvSpPr>
        <p:spPr bwMode="auto">
          <a:xfrm>
            <a:off x="611981" y="835793"/>
            <a:ext cx="7920037" cy="1588"/>
          </a:xfrm>
          <a:prstGeom prst="line">
            <a:avLst/>
          </a:prstGeom>
          <a:noFill/>
          <a:ln w="50800">
            <a:solidFill>
              <a:srgbClr val="D90B00"/>
            </a:solidFill>
            <a:round/>
            <a:headEnd/>
            <a:tailEn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6" name="矩形 5">
            <a:extLst>
              <a:ext uri="{FF2B5EF4-FFF2-40B4-BE49-F238E27FC236}">
                <a16:creationId xmlns:a16="http://schemas.microsoft.com/office/drawing/2014/main" id="{2920AFDF-14AC-43D1-954F-1A5D118A7C18}"/>
              </a:ext>
            </a:extLst>
          </p:cNvPr>
          <p:cNvSpPr/>
          <p:nvPr/>
        </p:nvSpPr>
        <p:spPr>
          <a:xfrm>
            <a:off x="5603665" y="6364606"/>
            <a:ext cx="3427541" cy="369332"/>
          </a:xfrm>
          <a:prstGeom prst="rect">
            <a:avLst/>
          </a:prstGeom>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800" b="0" i="0" u="none" strike="noStrike" kern="120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mn-cs"/>
              </a:rPr>
              <a:t>He </a:t>
            </a:r>
            <a:r>
              <a:rPr kumimoji="0" lang="en-US" altLang="zh-CN" sz="1800" b="0" i="1" u="none" strike="noStrike" kern="120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mn-cs"/>
              </a:rPr>
              <a:t>et al</a:t>
            </a:r>
            <a:r>
              <a:rPr kumimoji="0" lang="en-US" altLang="zh-CN" sz="1800" b="0" i="0" u="none" strike="noStrike" kern="120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mn-cs"/>
              </a:rPr>
              <a:t>., </a:t>
            </a:r>
            <a:r>
              <a:rPr kumimoji="0" lang="en-US" altLang="zh-CN" sz="1800" b="1" i="1" u="none" strike="noStrike" kern="1200" cap="none" spc="0" normalizeH="0" baseline="0" noProof="0" dirty="0">
                <a:ln>
                  <a:noFill/>
                </a:ln>
                <a:solidFill>
                  <a:srgbClr val="4472C4">
                    <a:lumMod val="75000"/>
                  </a:srgbClr>
                </a:solidFill>
                <a:effectLst/>
                <a:uLnTx/>
                <a:uFillTx/>
                <a:latin typeface="等线" panose="02010600030101010101" pitchFamily="2" charset="-122"/>
                <a:ea typeface="等线" panose="02010600030101010101" pitchFamily="2" charset="-122"/>
                <a:cs typeface="+mn-cs"/>
              </a:rPr>
              <a:t>Nature</a:t>
            </a:r>
            <a:r>
              <a:rPr kumimoji="0" lang="en-US" altLang="zh-CN" sz="1800" b="0" i="0" u="none" strike="noStrike" kern="120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mn-cs"/>
              </a:rPr>
              <a:t> 571, 371 (2019)</a:t>
            </a:r>
          </a:p>
        </p:txBody>
      </p:sp>
      <p:sp>
        <p:nvSpPr>
          <p:cNvPr id="7" name="文本框 6">
            <a:extLst>
              <a:ext uri="{FF2B5EF4-FFF2-40B4-BE49-F238E27FC236}">
                <a16:creationId xmlns:a16="http://schemas.microsoft.com/office/drawing/2014/main" id="{9BC38524-304A-4CDB-AD72-90884D947B7D}"/>
              </a:ext>
            </a:extLst>
          </p:cNvPr>
          <p:cNvSpPr txBox="1"/>
          <p:nvPr/>
        </p:nvSpPr>
        <p:spPr>
          <a:xfrm>
            <a:off x="1022047" y="5913812"/>
            <a:ext cx="7466029" cy="3693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zh-CN" altLang="en-US" sz="1800" b="1" i="0" u="none" strike="noStrike" kern="1200" cap="none" spc="0" normalizeH="0" baseline="0" noProof="0" dirty="0">
                <a:ln>
                  <a:noFill/>
                </a:ln>
                <a:solidFill>
                  <a:srgbClr val="AA1215"/>
                </a:solidFill>
                <a:effectLst/>
                <a:uLnTx/>
                <a:uFillTx/>
                <a:latin typeface="Calibri" panose="020F0502020204030204"/>
                <a:ea typeface="等线" panose="02010600030101010101" pitchFamily="2" charset="-122"/>
                <a:cs typeface="+mn-cs"/>
              </a:rPr>
              <a:t>通过原子级精度控制两个量子比特的耦合实现了皮秒量级的量子门操作</a:t>
            </a:r>
          </a:p>
        </p:txBody>
      </p:sp>
      <p:sp>
        <p:nvSpPr>
          <p:cNvPr id="8" name="文本框 7">
            <a:extLst>
              <a:ext uri="{FF2B5EF4-FFF2-40B4-BE49-F238E27FC236}">
                <a16:creationId xmlns:a16="http://schemas.microsoft.com/office/drawing/2014/main" id="{36FF0CE1-AE6D-439A-824D-3207DCB2FD74}"/>
              </a:ext>
            </a:extLst>
          </p:cNvPr>
          <p:cNvSpPr txBox="1"/>
          <p:nvPr/>
        </p:nvSpPr>
        <p:spPr>
          <a:xfrm>
            <a:off x="7324228" y="2782669"/>
            <a:ext cx="1212879" cy="92333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zh-CN" altLang="en-US" sz="1800" b="1" i="0" u="none" strike="noStrike" kern="1200" cap="none" spc="0" normalizeH="0" baseline="0" noProof="0" dirty="0">
                <a:ln>
                  <a:noFill/>
                </a:ln>
                <a:solidFill>
                  <a:srgbClr val="AA1215"/>
                </a:solidFill>
                <a:effectLst/>
                <a:uLnTx/>
                <a:uFillTx/>
                <a:latin typeface="Calibri" panose="020F0502020204030204"/>
                <a:ea typeface="等线" panose="02010600030101010101" pitchFamily="2" charset="-122"/>
                <a:cs typeface="+mn-cs"/>
              </a:rPr>
              <a:t>关键问题：极低温（</a:t>
            </a:r>
            <a:r>
              <a:rPr kumimoji="0" lang="en-US" altLang="zh-CN" sz="1800" b="1" i="0" u="none" strike="noStrike" kern="1200" cap="none" spc="0" normalizeH="0" baseline="0" noProof="0" dirty="0">
                <a:ln>
                  <a:noFill/>
                </a:ln>
                <a:solidFill>
                  <a:srgbClr val="AA1215"/>
                </a:solidFill>
                <a:effectLst/>
                <a:uLnTx/>
                <a:uFillTx/>
                <a:latin typeface="Calibri" panose="020F0502020204030204"/>
                <a:ea typeface="等线" panose="02010600030101010101" pitchFamily="2" charset="-122"/>
                <a:cs typeface="+mn-cs"/>
              </a:rPr>
              <a:t>50 </a:t>
            </a:r>
            <a:r>
              <a:rPr kumimoji="0" lang="en-US" altLang="zh-CN" sz="1800" b="1" i="0" u="none" strike="noStrike" kern="1200" cap="none" spc="0" normalizeH="0" baseline="0" noProof="0" dirty="0" err="1">
                <a:ln>
                  <a:noFill/>
                </a:ln>
                <a:solidFill>
                  <a:srgbClr val="AA1215"/>
                </a:solidFill>
                <a:effectLst/>
                <a:uLnTx/>
                <a:uFillTx/>
                <a:latin typeface="Calibri" panose="020F0502020204030204"/>
                <a:ea typeface="等线" panose="02010600030101010101" pitchFamily="2" charset="-122"/>
                <a:cs typeface="+mn-cs"/>
              </a:rPr>
              <a:t>mK</a:t>
            </a:r>
            <a:r>
              <a:rPr kumimoji="0" lang="zh-CN" altLang="en-US" sz="1800" b="1" i="0" u="none" strike="noStrike" kern="1200" cap="none" spc="0" normalizeH="0" baseline="0" noProof="0" dirty="0">
                <a:ln>
                  <a:noFill/>
                </a:ln>
                <a:solidFill>
                  <a:srgbClr val="AA1215"/>
                </a:solidFill>
                <a:effectLst/>
                <a:uLnTx/>
                <a:uFillTx/>
                <a:latin typeface="Calibri" panose="020F0502020204030204"/>
                <a:ea typeface="等线" panose="02010600030101010101" pitchFamily="2" charset="-122"/>
                <a:cs typeface="+mn-cs"/>
              </a:rPr>
              <a:t>）</a:t>
            </a:r>
          </a:p>
        </p:txBody>
      </p:sp>
    </p:spTree>
    <p:extLst>
      <p:ext uri="{BB962C8B-B14F-4D97-AF65-F5344CB8AC3E}">
        <p14:creationId xmlns:p14="http://schemas.microsoft.com/office/powerpoint/2010/main" val="188457166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 name="图形 59">
            <a:extLst>
              <a:ext uri="{FF2B5EF4-FFF2-40B4-BE49-F238E27FC236}">
                <a16:creationId xmlns:a16="http://schemas.microsoft.com/office/drawing/2014/main" id="{8E478627-72AA-4E80-9C5A-AE427EAEE43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38389" y="1216918"/>
            <a:ext cx="3160067" cy="2413595"/>
          </a:xfrm>
          <a:prstGeom prst="rect">
            <a:avLst/>
          </a:prstGeom>
        </p:spPr>
      </p:pic>
      <p:sp>
        <p:nvSpPr>
          <p:cNvPr id="11" name="任意多边形: 形状 10">
            <a:extLst>
              <a:ext uri="{FF2B5EF4-FFF2-40B4-BE49-F238E27FC236}">
                <a16:creationId xmlns:a16="http://schemas.microsoft.com/office/drawing/2014/main" id="{4879978C-89D8-43C6-BCC8-E82C44CDB5F2}"/>
              </a:ext>
            </a:extLst>
          </p:cNvPr>
          <p:cNvSpPr/>
          <p:nvPr/>
        </p:nvSpPr>
        <p:spPr>
          <a:xfrm>
            <a:off x="3681040" y="2674044"/>
            <a:ext cx="1620000" cy="47110"/>
          </a:xfrm>
          <a:custGeom>
            <a:avLst/>
            <a:gdLst>
              <a:gd name="connsiteX0" fmla="*/ 14288 w 1314450"/>
              <a:gd name="connsiteY0" fmla="*/ 14287 h 28575"/>
              <a:gd name="connsiteX1" fmla="*/ 1307783 w 1314450"/>
              <a:gd name="connsiteY1" fmla="*/ 14287 h 28575"/>
            </a:gdLst>
            <a:ahLst/>
            <a:cxnLst>
              <a:cxn ang="0">
                <a:pos x="connsiteX0" y="connsiteY0"/>
              </a:cxn>
              <a:cxn ang="0">
                <a:pos x="connsiteX1" y="connsiteY1"/>
              </a:cxn>
            </a:cxnLst>
            <a:rect l="l" t="t" r="r" b="b"/>
            <a:pathLst>
              <a:path w="1314450" h="28575">
                <a:moveTo>
                  <a:pt x="14288" y="14287"/>
                </a:moveTo>
                <a:lnTo>
                  <a:pt x="1307783" y="14287"/>
                </a:lnTo>
              </a:path>
            </a:pathLst>
          </a:custGeom>
          <a:ln w="19050" cap="flat">
            <a:solidFill>
              <a:srgbClr val="000000"/>
            </a:solid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12" name="任意多边形: 形状 11">
            <a:extLst>
              <a:ext uri="{FF2B5EF4-FFF2-40B4-BE49-F238E27FC236}">
                <a16:creationId xmlns:a16="http://schemas.microsoft.com/office/drawing/2014/main" id="{44755771-2DB1-46EC-83CF-BD36E26C7C05}"/>
              </a:ext>
            </a:extLst>
          </p:cNvPr>
          <p:cNvSpPr/>
          <p:nvPr/>
        </p:nvSpPr>
        <p:spPr>
          <a:xfrm>
            <a:off x="3681040" y="2273606"/>
            <a:ext cx="1620000" cy="31407"/>
          </a:xfrm>
          <a:custGeom>
            <a:avLst/>
            <a:gdLst>
              <a:gd name="connsiteX0" fmla="*/ 14288 w 1314450"/>
              <a:gd name="connsiteY0" fmla="*/ 14287 h 19050"/>
              <a:gd name="connsiteX1" fmla="*/ 1307783 w 1314450"/>
              <a:gd name="connsiteY1" fmla="*/ 14287 h 19050"/>
            </a:gdLst>
            <a:ahLst/>
            <a:cxnLst>
              <a:cxn ang="0">
                <a:pos x="connsiteX0" y="connsiteY0"/>
              </a:cxn>
              <a:cxn ang="0">
                <a:pos x="connsiteX1" y="connsiteY1"/>
              </a:cxn>
            </a:cxnLst>
            <a:rect l="l" t="t" r="r" b="b"/>
            <a:pathLst>
              <a:path w="1314450" h="19050">
                <a:moveTo>
                  <a:pt x="14288" y="14287"/>
                </a:moveTo>
                <a:lnTo>
                  <a:pt x="1307783" y="14287"/>
                </a:lnTo>
              </a:path>
            </a:pathLst>
          </a:custGeom>
          <a:ln w="19050" cap="flat">
            <a:solidFill>
              <a:srgbClr val="000000"/>
            </a:solid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13" name="任意多边形: 形状 12">
            <a:extLst>
              <a:ext uri="{FF2B5EF4-FFF2-40B4-BE49-F238E27FC236}">
                <a16:creationId xmlns:a16="http://schemas.microsoft.com/office/drawing/2014/main" id="{F0B1DEDB-CE95-4E4A-AEE0-B60215AC122D}"/>
              </a:ext>
            </a:extLst>
          </p:cNvPr>
          <p:cNvSpPr/>
          <p:nvPr/>
        </p:nvSpPr>
        <p:spPr>
          <a:xfrm>
            <a:off x="3681040" y="2226496"/>
            <a:ext cx="1620000" cy="47110"/>
          </a:xfrm>
          <a:custGeom>
            <a:avLst/>
            <a:gdLst>
              <a:gd name="connsiteX0" fmla="*/ 14288 w 1314450"/>
              <a:gd name="connsiteY0" fmla="*/ 14287 h 28575"/>
              <a:gd name="connsiteX1" fmla="*/ 1307783 w 1314450"/>
              <a:gd name="connsiteY1" fmla="*/ 14287 h 28575"/>
            </a:gdLst>
            <a:ahLst/>
            <a:cxnLst>
              <a:cxn ang="0">
                <a:pos x="connsiteX0" y="connsiteY0"/>
              </a:cxn>
              <a:cxn ang="0">
                <a:pos x="connsiteX1" y="connsiteY1"/>
              </a:cxn>
            </a:cxnLst>
            <a:rect l="l" t="t" r="r" b="b"/>
            <a:pathLst>
              <a:path w="1314450" h="28575">
                <a:moveTo>
                  <a:pt x="14288" y="14287"/>
                </a:moveTo>
                <a:lnTo>
                  <a:pt x="1307783" y="14287"/>
                </a:lnTo>
              </a:path>
            </a:pathLst>
          </a:custGeom>
          <a:ln w="19050" cap="flat">
            <a:solidFill>
              <a:srgbClr val="000000"/>
            </a:solid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grpSp>
        <p:nvGrpSpPr>
          <p:cNvPr id="99" name="组合 98">
            <a:extLst>
              <a:ext uri="{FF2B5EF4-FFF2-40B4-BE49-F238E27FC236}">
                <a16:creationId xmlns:a16="http://schemas.microsoft.com/office/drawing/2014/main" id="{735CA53B-8B75-4994-9769-7473CF018AC7}"/>
              </a:ext>
            </a:extLst>
          </p:cNvPr>
          <p:cNvGrpSpPr/>
          <p:nvPr/>
        </p:nvGrpSpPr>
        <p:grpSpPr>
          <a:xfrm>
            <a:off x="3827603" y="2018031"/>
            <a:ext cx="125628" cy="3522682"/>
            <a:chOff x="4240664" y="1987974"/>
            <a:chExt cx="125628" cy="3522682"/>
          </a:xfrm>
        </p:grpSpPr>
        <p:sp>
          <p:nvSpPr>
            <p:cNvPr id="14" name="任意多边形: 形状 13">
              <a:extLst>
                <a:ext uri="{FF2B5EF4-FFF2-40B4-BE49-F238E27FC236}">
                  <a16:creationId xmlns:a16="http://schemas.microsoft.com/office/drawing/2014/main" id="{39384F04-760B-4ABE-9F19-C9FD4063C2AD}"/>
                </a:ext>
              </a:extLst>
            </p:cNvPr>
            <p:cNvSpPr/>
            <p:nvPr/>
          </p:nvSpPr>
          <p:spPr>
            <a:xfrm>
              <a:off x="4273905" y="2196439"/>
              <a:ext cx="45719" cy="3314217"/>
            </a:xfrm>
            <a:custGeom>
              <a:avLst/>
              <a:gdLst>
                <a:gd name="connsiteX0" fmla="*/ 21431 w 38100"/>
                <a:gd name="connsiteY0" fmla="*/ 2165509 h 2181225"/>
                <a:gd name="connsiteX1" fmla="*/ 21431 w 38100"/>
                <a:gd name="connsiteY1" fmla="*/ 21431 h 2181225"/>
              </a:gdLst>
              <a:ahLst/>
              <a:cxnLst>
                <a:cxn ang="0">
                  <a:pos x="connsiteX0" y="connsiteY0"/>
                </a:cxn>
                <a:cxn ang="0">
                  <a:pos x="connsiteX1" y="connsiteY1"/>
                </a:cxn>
              </a:cxnLst>
              <a:rect l="l" t="t" r="r" b="b"/>
              <a:pathLst>
                <a:path w="38100" h="2181225">
                  <a:moveTo>
                    <a:pt x="21431" y="2165509"/>
                  </a:moveTo>
                  <a:lnTo>
                    <a:pt x="21431" y="21431"/>
                  </a:lnTo>
                </a:path>
              </a:pathLst>
            </a:custGeom>
            <a:ln w="28575" cap="flat">
              <a:solidFill>
                <a:srgbClr val="8CC63F"/>
              </a:solid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15" name="任意多边形: 形状 14">
              <a:extLst>
                <a:ext uri="{FF2B5EF4-FFF2-40B4-BE49-F238E27FC236}">
                  <a16:creationId xmlns:a16="http://schemas.microsoft.com/office/drawing/2014/main" id="{7A7E05F9-AD61-4717-B53D-62DC26E3E813}"/>
                </a:ext>
              </a:extLst>
            </p:cNvPr>
            <p:cNvSpPr/>
            <p:nvPr/>
          </p:nvSpPr>
          <p:spPr>
            <a:xfrm>
              <a:off x="4240664" y="1987974"/>
              <a:ext cx="125628" cy="219849"/>
            </a:xfrm>
            <a:custGeom>
              <a:avLst/>
              <a:gdLst>
                <a:gd name="connsiteX0" fmla="*/ 73819 w 76200"/>
                <a:gd name="connsiteY0" fmla="*/ 130969 h 133350"/>
                <a:gd name="connsiteX1" fmla="*/ 40481 w 76200"/>
                <a:gd name="connsiteY1" fmla="*/ 7144 h 133350"/>
                <a:gd name="connsiteX2" fmla="*/ 7144 w 76200"/>
                <a:gd name="connsiteY2" fmla="*/ 130969 h 133350"/>
              </a:gdLst>
              <a:ahLst/>
              <a:cxnLst>
                <a:cxn ang="0">
                  <a:pos x="connsiteX0" y="connsiteY0"/>
                </a:cxn>
                <a:cxn ang="0">
                  <a:pos x="connsiteX1" y="connsiteY1"/>
                </a:cxn>
                <a:cxn ang="0">
                  <a:pos x="connsiteX2" y="connsiteY2"/>
                </a:cxn>
              </a:cxnLst>
              <a:rect l="l" t="t" r="r" b="b"/>
              <a:pathLst>
                <a:path w="76200" h="133350">
                  <a:moveTo>
                    <a:pt x="73819" y="130969"/>
                  </a:moveTo>
                  <a:lnTo>
                    <a:pt x="40481" y="7144"/>
                  </a:lnTo>
                  <a:lnTo>
                    <a:pt x="7144" y="130969"/>
                  </a:lnTo>
                  <a:close/>
                </a:path>
              </a:pathLst>
            </a:custGeom>
            <a:solidFill>
              <a:srgbClr val="8CC63F"/>
            </a:solid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grpSp>
      <p:sp>
        <p:nvSpPr>
          <p:cNvPr id="20" name="任意多边形: 形状 19">
            <a:extLst>
              <a:ext uri="{FF2B5EF4-FFF2-40B4-BE49-F238E27FC236}">
                <a16:creationId xmlns:a16="http://schemas.microsoft.com/office/drawing/2014/main" id="{CFA3C852-8127-48C2-BE65-98CD335346E9}"/>
              </a:ext>
            </a:extLst>
          </p:cNvPr>
          <p:cNvSpPr/>
          <p:nvPr/>
        </p:nvSpPr>
        <p:spPr>
          <a:xfrm>
            <a:off x="4051415" y="2651807"/>
            <a:ext cx="62814" cy="2716701"/>
          </a:xfrm>
          <a:custGeom>
            <a:avLst/>
            <a:gdLst>
              <a:gd name="connsiteX0" fmla="*/ 21431 w 38100"/>
              <a:gd name="connsiteY0" fmla="*/ 1629251 h 1647825"/>
              <a:gd name="connsiteX1" fmla="*/ 21431 w 38100"/>
              <a:gd name="connsiteY1" fmla="*/ 21431 h 1647825"/>
            </a:gdLst>
            <a:ahLst/>
            <a:cxnLst>
              <a:cxn ang="0">
                <a:pos x="connsiteX0" y="connsiteY0"/>
              </a:cxn>
              <a:cxn ang="0">
                <a:pos x="connsiteX1" y="connsiteY1"/>
              </a:cxn>
            </a:cxnLst>
            <a:rect l="l" t="t" r="r" b="b"/>
            <a:pathLst>
              <a:path w="38100" h="1647825">
                <a:moveTo>
                  <a:pt x="21431" y="1629251"/>
                </a:moveTo>
                <a:lnTo>
                  <a:pt x="21431" y="21431"/>
                </a:lnTo>
              </a:path>
            </a:pathLst>
          </a:custGeom>
          <a:ln w="28575" cap="flat">
            <a:solidFill>
              <a:srgbClr val="FF0000"/>
            </a:solid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21" name="任意多边形: 形状 20">
            <a:extLst>
              <a:ext uri="{FF2B5EF4-FFF2-40B4-BE49-F238E27FC236}">
                <a16:creationId xmlns:a16="http://schemas.microsoft.com/office/drawing/2014/main" id="{F3E30D21-3276-45BA-8D16-7C39BE76A37C}"/>
              </a:ext>
            </a:extLst>
          </p:cNvPr>
          <p:cNvSpPr/>
          <p:nvPr/>
        </p:nvSpPr>
        <p:spPr>
          <a:xfrm>
            <a:off x="4025901" y="5292856"/>
            <a:ext cx="125628" cy="219849"/>
          </a:xfrm>
          <a:custGeom>
            <a:avLst/>
            <a:gdLst>
              <a:gd name="connsiteX0" fmla="*/ 73819 w 76200"/>
              <a:gd name="connsiteY0" fmla="*/ 7144 h 133350"/>
              <a:gd name="connsiteX1" fmla="*/ 40481 w 76200"/>
              <a:gd name="connsiteY1" fmla="*/ 130969 h 133350"/>
              <a:gd name="connsiteX2" fmla="*/ 7144 w 76200"/>
              <a:gd name="connsiteY2" fmla="*/ 7144 h 133350"/>
            </a:gdLst>
            <a:ahLst/>
            <a:cxnLst>
              <a:cxn ang="0">
                <a:pos x="connsiteX0" y="connsiteY0"/>
              </a:cxn>
              <a:cxn ang="0">
                <a:pos x="connsiteX1" y="connsiteY1"/>
              </a:cxn>
              <a:cxn ang="0">
                <a:pos x="connsiteX2" y="connsiteY2"/>
              </a:cxn>
            </a:cxnLst>
            <a:rect l="l" t="t" r="r" b="b"/>
            <a:pathLst>
              <a:path w="76200" h="133350">
                <a:moveTo>
                  <a:pt x="73819" y="7144"/>
                </a:moveTo>
                <a:lnTo>
                  <a:pt x="40481" y="130969"/>
                </a:lnTo>
                <a:lnTo>
                  <a:pt x="7144" y="7144"/>
                </a:lnTo>
                <a:close/>
              </a:path>
            </a:pathLst>
          </a:custGeom>
          <a:solidFill>
            <a:srgbClr val="FF0000"/>
          </a:solid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grpSp>
        <p:nvGrpSpPr>
          <p:cNvPr id="100" name="组合 99">
            <a:extLst>
              <a:ext uri="{FF2B5EF4-FFF2-40B4-BE49-F238E27FC236}">
                <a16:creationId xmlns:a16="http://schemas.microsoft.com/office/drawing/2014/main" id="{DB0BFF25-6829-4C64-9E82-9297E2108B86}"/>
              </a:ext>
            </a:extLst>
          </p:cNvPr>
          <p:cNvGrpSpPr/>
          <p:nvPr/>
        </p:nvGrpSpPr>
        <p:grpSpPr>
          <a:xfrm>
            <a:off x="4722671" y="2256244"/>
            <a:ext cx="125628" cy="2460791"/>
            <a:chOff x="5132849" y="2231350"/>
            <a:chExt cx="125628" cy="2460791"/>
          </a:xfrm>
        </p:grpSpPr>
        <p:sp>
          <p:nvSpPr>
            <p:cNvPr id="27" name="任意多边形: 形状 26">
              <a:extLst>
                <a:ext uri="{FF2B5EF4-FFF2-40B4-BE49-F238E27FC236}">
                  <a16:creationId xmlns:a16="http://schemas.microsoft.com/office/drawing/2014/main" id="{6A2E2449-F49B-4398-9FFA-43F14850BDCF}"/>
                </a:ext>
              </a:extLst>
            </p:cNvPr>
            <p:cNvSpPr/>
            <p:nvPr/>
          </p:nvSpPr>
          <p:spPr>
            <a:xfrm>
              <a:off x="5164712" y="2231350"/>
              <a:ext cx="55670" cy="2315098"/>
            </a:xfrm>
            <a:custGeom>
              <a:avLst/>
              <a:gdLst>
                <a:gd name="connsiteX0" fmla="*/ 21431 w 38100"/>
                <a:gd name="connsiteY0" fmla="*/ 1619726 h 1638300"/>
                <a:gd name="connsiteX1" fmla="*/ 21431 w 38100"/>
                <a:gd name="connsiteY1" fmla="*/ 21431 h 1638300"/>
              </a:gdLst>
              <a:ahLst/>
              <a:cxnLst>
                <a:cxn ang="0">
                  <a:pos x="connsiteX0" y="connsiteY0"/>
                </a:cxn>
                <a:cxn ang="0">
                  <a:pos x="connsiteX1" y="connsiteY1"/>
                </a:cxn>
              </a:cxnLst>
              <a:rect l="l" t="t" r="r" b="b"/>
              <a:pathLst>
                <a:path w="38100" h="1638300">
                  <a:moveTo>
                    <a:pt x="21431" y="1619726"/>
                  </a:moveTo>
                  <a:lnTo>
                    <a:pt x="21431" y="21431"/>
                  </a:lnTo>
                </a:path>
              </a:pathLst>
            </a:custGeom>
            <a:ln w="28575" cap="flat">
              <a:solidFill>
                <a:srgbClr val="FF0000"/>
              </a:solid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28" name="任意多边形: 形状 27">
              <a:extLst>
                <a:ext uri="{FF2B5EF4-FFF2-40B4-BE49-F238E27FC236}">
                  <a16:creationId xmlns:a16="http://schemas.microsoft.com/office/drawing/2014/main" id="{D721C693-76D7-4B3F-9BDA-825A6393BCC8}"/>
                </a:ext>
              </a:extLst>
            </p:cNvPr>
            <p:cNvSpPr/>
            <p:nvPr/>
          </p:nvSpPr>
          <p:spPr>
            <a:xfrm>
              <a:off x="5132849" y="4472292"/>
              <a:ext cx="125628" cy="219849"/>
            </a:xfrm>
            <a:custGeom>
              <a:avLst/>
              <a:gdLst>
                <a:gd name="connsiteX0" fmla="*/ 73819 w 76200"/>
                <a:gd name="connsiteY0" fmla="*/ 7144 h 133350"/>
                <a:gd name="connsiteX1" fmla="*/ 40481 w 76200"/>
                <a:gd name="connsiteY1" fmla="*/ 130969 h 133350"/>
                <a:gd name="connsiteX2" fmla="*/ 7144 w 76200"/>
                <a:gd name="connsiteY2" fmla="*/ 7144 h 133350"/>
              </a:gdLst>
              <a:ahLst/>
              <a:cxnLst>
                <a:cxn ang="0">
                  <a:pos x="connsiteX0" y="connsiteY0"/>
                </a:cxn>
                <a:cxn ang="0">
                  <a:pos x="connsiteX1" y="connsiteY1"/>
                </a:cxn>
                <a:cxn ang="0">
                  <a:pos x="connsiteX2" y="connsiteY2"/>
                </a:cxn>
              </a:cxnLst>
              <a:rect l="l" t="t" r="r" b="b"/>
              <a:pathLst>
                <a:path w="76200" h="133350">
                  <a:moveTo>
                    <a:pt x="73819" y="7144"/>
                  </a:moveTo>
                  <a:lnTo>
                    <a:pt x="40481" y="130969"/>
                  </a:lnTo>
                  <a:lnTo>
                    <a:pt x="7144" y="7144"/>
                  </a:lnTo>
                  <a:close/>
                </a:path>
              </a:pathLst>
            </a:custGeom>
            <a:solidFill>
              <a:srgbClr val="FF0000"/>
            </a:solid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grpSp>
      <p:grpSp>
        <p:nvGrpSpPr>
          <p:cNvPr id="98" name="组合 97">
            <a:extLst>
              <a:ext uri="{FF2B5EF4-FFF2-40B4-BE49-F238E27FC236}">
                <a16:creationId xmlns:a16="http://schemas.microsoft.com/office/drawing/2014/main" id="{775BE4C3-8A9F-4CCA-B2C8-39B39531193A}"/>
              </a:ext>
            </a:extLst>
          </p:cNvPr>
          <p:cNvGrpSpPr/>
          <p:nvPr/>
        </p:nvGrpSpPr>
        <p:grpSpPr>
          <a:xfrm>
            <a:off x="4517459" y="1701854"/>
            <a:ext cx="125628" cy="3039233"/>
            <a:chOff x="4930520" y="1671797"/>
            <a:chExt cx="125628" cy="3039233"/>
          </a:xfrm>
        </p:grpSpPr>
        <p:sp>
          <p:nvSpPr>
            <p:cNvPr id="30" name="任意多边形: 形状 29">
              <a:extLst>
                <a:ext uri="{FF2B5EF4-FFF2-40B4-BE49-F238E27FC236}">
                  <a16:creationId xmlns:a16="http://schemas.microsoft.com/office/drawing/2014/main" id="{94D73CA3-558F-48FE-985E-EFF716240ECF}"/>
                </a:ext>
              </a:extLst>
            </p:cNvPr>
            <p:cNvSpPr/>
            <p:nvPr/>
          </p:nvSpPr>
          <p:spPr>
            <a:xfrm>
              <a:off x="4970475" y="1849120"/>
              <a:ext cx="45719" cy="2861910"/>
            </a:xfrm>
            <a:custGeom>
              <a:avLst/>
              <a:gdLst>
                <a:gd name="connsiteX0" fmla="*/ 21431 w 38100"/>
                <a:gd name="connsiteY0" fmla="*/ 2175986 h 2190750"/>
                <a:gd name="connsiteX1" fmla="*/ 21431 w 38100"/>
                <a:gd name="connsiteY1" fmla="*/ 21431 h 2190750"/>
              </a:gdLst>
              <a:ahLst/>
              <a:cxnLst>
                <a:cxn ang="0">
                  <a:pos x="connsiteX0" y="connsiteY0"/>
                </a:cxn>
                <a:cxn ang="0">
                  <a:pos x="connsiteX1" y="connsiteY1"/>
                </a:cxn>
              </a:cxnLst>
              <a:rect l="l" t="t" r="r" b="b"/>
              <a:pathLst>
                <a:path w="38100" h="2190750">
                  <a:moveTo>
                    <a:pt x="21431" y="2175986"/>
                  </a:moveTo>
                  <a:lnTo>
                    <a:pt x="21431" y="21431"/>
                  </a:lnTo>
                </a:path>
              </a:pathLst>
            </a:custGeom>
            <a:ln w="28575" cap="flat">
              <a:solidFill>
                <a:srgbClr val="8CC63F"/>
              </a:solid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31" name="任意多边形: 形状 30">
              <a:extLst>
                <a:ext uri="{FF2B5EF4-FFF2-40B4-BE49-F238E27FC236}">
                  <a16:creationId xmlns:a16="http://schemas.microsoft.com/office/drawing/2014/main" id="{F6F1A331-0C65-46D3-A59D-2DB82A787AE2}"/>
                </a:ext>
              </a:extLst>
            </p:cNvPr>
            <p:cNvSpPr/>
            <p:nvPr/>
          </p:nvSpPr>
          <p:spPr>
            <a:xfrm>
              <a:off x="4930520" y="1671797"/>
              <a:ext cx="125628" cy="219849"/>
            </a:xfrm>
            <a:custGeom>
              <a:avLst/>
              <a:gdLst>
                <a:gd name="connsiteX0" fmla="*/ 73819 w 76200"/>
                <a:gd name="connsiteY0" fmla="*/ 130969 h 133350"/>
                <a:gd name="connsiteX1" fmla="*/ 40481 w 76200"/>
                <a:gd name="connsiteY1" fmla="*/ 7144 h 133350"/>
                <a:gd name="connsiteX2" fmla="*/ 7144 w 76200"/>
                <a:gd name="connsiteY2" fmla="*/ 130969 h 133350"/>
              </a:gdLst>
              <a:ahLst/>
              <a:cxnLst>
                <a:cxn ang="0">
                  <a:pos x="connsiteX0" y="connsiteY0"/>
                </a:cxn>
                <a:cxn ang="0">
                  <a:pos x="connsiteX1" y="connsiteY1"/>
                </a:cxn>
                <a:cxn ang="0">
                  <a:pos x="connsiteX2" y="connsiteY2"/>
                </a:cxn>
              </a:cxnLst>
              <a:rect l="l" t="t" r="r" b="b"/>
              <a:pathLst>
                <a:path w="76200" h="133350">
                  <a:moveTo>
                    <a:pt x="73819" y="130969"/>
                  </a:moveTo>
                  <a:lnTo>
                    <a:pt x="40481" y="7144"/>
                  </a:lnTo>
                  <a:lnTo>
                    <a:pt x="7144" y="130969"/>
                  </a:lnTo>
                  <a:close/>
                </a:path>
              </a:pathLst>
            </a:custGeom>
            <a:solidFill>
              <a:srgbClr val="8CC63F"/>
            </a:solid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grpSp>
      <p:sp>
        <p:nvSpPr>
          <p:cNvPr id="33" name="任意多边形: 形状 32">
            <a:extLst>
              <a:ext uri="{FF2B5EF4-FFF2-40B4-BE49-F238E27FC236}">
                <a16:creationId xmlns:a16="http://schemas.microsoft.com/office/drawing/2014/main" id="{25573A32-91D3-43F0-99EE-BBC8C0AD1BAE}"/>
              </a:ext>
            </a:extLst>
          </p:cNvPr>
          <p:cNvSpPr/>
          <p:nvPr/>
        </p:nvSpPr>
        <p:spPr>
          <a:xfrm>
            <a:off x="5318554" y="3787984"/>
            <a:ext cx="731511" cy="45719"/>
          </a:xfrm>
          <a:custGeom>
            <a:avLst/>
            <a:gdLst>
              <a:gd name="connsiteX0" fmla="*/ 14288 w 457200"/>
              <a:gd name="connsiteY0" fmla="*/ 14287 h 28575"/>
              <a:gd name="connsiteX1" fmla="*/ 442913 w 457200"/>
              <a:gd name="connsiteY1" fmla="*/ 14287 h 28575"/>
            </a:gdLst>
            <a:ahLst/>
            <a:cxnLst>
              <a:cxn ang="0">
                <a:pos x="connsiteX0" y="connsiteY0"/>
              </a:cxn>
              <a:cxn ang="0">
                <a:pos x="connsiteX1" y="connsiteY1"/>
              </a:cxn>
            </a:cxnLst>
            <a:rect l="l" t="t" r="r" b="b"/>
            <a:pathLst>
              <a:path w="457200" h="28575">
                <a:moveTo>
                  <a:pt x="14288" y="14287"/>
                </a:moveTo>
                <a:lnTo>
                  <a:pt x="442913" y="14287"/>
                </a:lnTo>
              </a:path>
            </a:pathLst>
          </a:custGeom>
          <a:ln w="19050" cap="flat">
            <a:solidFill>
              <a:srgbClr val="000000"/>
            </a:solid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0" name="任意多边形: 形状 39">
            <a:extLst>
              <a:ext uri="{FF2B5EF4-FFF2-40B4-BE49-F238E27FC236}">
                <a16:creationId xmlns:a16="http://schemas.microsoft.com/office/drawing/2014/main" id="{2FC7BDF6-AD7D-44E7-AACD-B0CC31759D77}"/>
              </a:ext>
            </a:extLst>
          </p:cNvPr>
          <p:cNvSpPr/>
          <p:nvPr/>
        </p:nvSpPr>
        <p:spPr>
          <a:xfrm>
            <a:off x="3595360" y="1497722"/>
            <a:ext cx="15703" cy="15703"/>
          </a:xfrm>
          <a:custGeom>
            <a:avLst/>
            <a:gdLst/>
            <a:ahLst/>
            <a:cxnLst/>
            <a:rect l="l" t="t" r="r" b="b"/>
            <a:pathLst>
              <a:path w="9525" h="9525"/>
            </a:pathLst>
          </a:custGeom>
          <a:noFill/>
          <a:ln w="9525" cap="flat">
            <a:solidFill>
              <a:srgbClr val="0071BC"/>
            </a:solid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1" name="任意多边形: 形状 40">
            <a:extLst>
              <a:ext uri="{FF2B5EF4-FFF2-40B4-BE49-F238E27FC236}">
                <a16:creationId xmlns:a16="http://schemas.microsoft.com/office/drawing/2014/main" id="{B0F61FD3-56EB-4F1B-B5ED-972C11FAE112}"/>
              </a:ext>
            </a:extLst>
          </p:cNvPr>
          <p:cNvSpPr/>
          <p:nvPr/>
        </p:nvSpPr>
        <p:spPr>
          <a:xfrm>
            <a:off x="3595360" y="1497722"/>
            <a:ext cx="15703" cy="15703"/>
          </a:xfrm>
          <a:custGeom>
            <a:avLst/>
            <a:gdLst/>
            <a:ahLst/>
            <a:cxnLst/>
            <a:rect l="l" t="t" r="r" b="b"/>
            <a:pathLst>
              <a:path w="9525" h="9525"/>
            </a:pathLst>
          </a:custGeom>
          <a:noFill/>
          <a:ln w="9525" cap="flat">
            <a:solidFill>
              <a:srgbClr val="0071BC"/>
            </a:solid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pic>
        <p:nvPicPr>
          <p:cNvPr id="47" name="图形 46">
            <a:extLst>
              <a:ext uri="{FF2B5EF4-FFF2-40B4-BE49-F238E27FC236}">
                <a16:creationId xmlns:a16="http://schemas.microsoft.com/office/drawing/2014/main" id="{158D57A8-C427-4AAC-BE8F-7D63EBF0BF9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63628" y="4503847"/>
            <a:ext cx="418419" cy="406464"/>
          </a:xfrm>
          <a:prstGeom prst="rect">
            <a:avLst/>
          </a:prstGeom>
        </p:spPr>
      </p:pic>
      <p:pic>
        <p:nvPicPr>
          <p:cNvPr id="48" name="图形 47">
            <a:extLst>
              <a:ext uri="{FF2B5EF4-FFF2-40B4-BE49-F238E27FC236}">
                <a16:creationId xmlns:a16="http://schemas.microsoft.com/office/drawing/2014/main" id="{C4670526-3E7D-45A3-9C43-DB023DA024B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183689" y="5187786"/>
            <a:ext cx="537966" cy="549921"/>
          </a:xfrm>
          <a:prstGeom prst="rect">
            <a:avLst/>
          </a:prstGeom>
        </p:spPr>
      </p:pic>
      <p:pic>
        <p:nvPicPr>
          <p:cNvPr id="51" name="图形 50">
            <a:extLst>
              <a:ext uri="{FF2B5EF4-FFF2-40B4-BE49-F238E27FC236}">
                <a16:creationId xmlns:a16="http://schemas.microsoft.com/office/drawing/2014/main" id="{ED919685-6789-4C04-B6E1-475D1CC2219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6900462" y="3647674"/>
            <a:ext cx="895350" cy="723900"/>
          </a:xfrm>
          <a:prstGeom prst="rect">
            <a:avLst/>
          </a:prstGeom>
        </p:spPr>
      </p:pic>
      <p:grpSp>
        <p:nvGrpSpPr>
          <p:cNvPr id="115" name="组合 114">
            <a:extLst>
              <a:ext uri="{FF2B5EF4-FFF2-40B4-BE49-F238E27FC236}">
                <a16:creationId xmlns:a16="http://schemas.microsoft.com/office/drawing/2014/main" id="{6D1A07C6-43E1-400D-9115-52D563CD7600}"/>
              </a:ext>
            </a:extLst>
          </p:cNvPr>
          <p:cNvGrpSpPr/>
          <p:nvPr/>
        </p:nvGrpSpPr>
        <p:grpSpPr>
          <a:xfrm>
            <a:off x="6576878" y="4498834"/>
            <a:ext cx="1366147" cy="1085912"/>
            <a:chOff x="6738479" y="4468777"/>
            <a:chExt cx="1366147" cy="1085912"/>
          </a:xfrm>
        </p:grpSpPr>
        <p:pic>
          <p:nvPicPr>
            <p:cNvPr id="50" name="图形 49">
              <a:extLst>
                <a:ext uri="{FF2B5EF4-FFF2-40B4-BE49-F238E27FC236}">
                  <a16:creationId xmlns:a16="http://schemas.microsoft.com/office/drawing/2014/main" id="{9A8ED1EB-A83B-45B8-BB73-0B847DD695A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6738479" y="4468777"/>
              <a:ext cx="1366147" cy="1085912"/>
            </a:xfrm>
            <a:prstGeom prst="rect">
              <a:avLst/>
            </a:prstGeom>
          </p:spPr>
        </p:pic>
        <mc:AlternateContent xmlns:mc="http://schemas.openxmlformats.org/markup-compatibility/2006" xmlns:a14="http://schemas.microsoft.com/office/drawing/2010/main">
          <mc:Choice Requires="a14">
            <p:sp>
              <p:nvSpPr>
                <p:cNvPr id="52" name="文本框 51">
                  <a:extLst>
                    <a:ext uri="{FF2B5EF4-FFF2-40B4-BE49-F238E27FC236}">
                      <a16:creationId xmlns:a16="http://schemas.microsoft.com/office/drawing/2014/main" id="{FA327CDE-711E-4DC8-AE5B-B382C9407B09}"/>
                    </a:ext>
                  </a:extLst>
                </p:cNvPr>
                <p:cNvSpPr txBox="1"/>
                <p:nvPr/>
              </p:nvSpPr>
              <p:spPr>
                <a:xfrm>
                  <a:off x="7044359" y="4638024"/>
                  <a:ext cx="449162" cy="276999"/>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200" b="0" i="0" u="none" strike="noStrike" kern="1200" cap="none" spc="0" normalizeH="0" baseline="0" noProof="0" dirty="0">
                      <a:ln>
                        <a:noFill/>
                      </a:ln>
                      <a:solidFill>
                        <a:prstClr val="white">
                          <a:lumMod val="65000"/>
                        </a:prstClr>
                      </a:solidFill>
                      <a:effectLst/>
                      <a:uLnTx/>
                      <a:uFillTx/>
                      <a:latin typeface="Arial" panose="020B0604020202020204" pitchFamily="34" charset="0"/>
                      <a:ea typeface="等线" panose="02010600030101010101" pitchFamily="2" charset="-122"/>
                      <a:cs typeface="Arial" panose="020B0604020202020204" pitchFamily="34" charset="0"/>
                    </a:rPr>
                    <a:t>2</a:t>
                  </a:r>
                  <a14:m>
                    <m:oMath xmlns:m="http://schemas.openxmlformats.org/officeDocument/2006/math">
                      <m:r>
                        <m:rPr>
                          <m:nor/>
                        </m:rPr>
                        <a:rPr kumimoji="0" lang="zh-CN" altLang="en-US" sz="1200" b="0" i="0" u="none" strike="noStrike" kern="1200" cap="none" spc="0" normalizeH="0" baseline="0" noProof="0" smtClean="0">
                          <a:ln>
                            <a:noFill/>
                          </a:ln>
                          <a:solidFill>
                            <a:prstClr val="white">
                              <a:lumMod val="65000"/>
                            </a:prstClr>
                          </a:solidFill>
                          <a:effectLst/>
                          <a:uLnTx/>
                          <a:uFillTx/>
                          <a:latin typeface="Arial" panose="020B0604020202020204" pitchFamily="34" charset="0"/>
                          <a:ea typeface="等线" panose="02010600030101010101" pitchFamily="2" charset="-122"/>
                          <a:cs typeface="Arial" panose="020B0604020202020204" pitchFamily="34" charset="0"/>
                        </a:rPr>
                        <m:t>γ</m:t>
                      </m:r>
                      <m:r>
                        <m:rPr>
                          <m:nor/>
                        </m:rPr>
                        <a:rPr kumimoji="0" lang="en-US" altLang="zh-CN" sz="1200" b="0" i="0" u="none" strike="noStrike" kern="1200" cap="none" spc="0" normalizeH="0" baseline="0" noProof="0">
                          <a:ln>
                            <a:noFill/>
                          </a:ln>
                          <a:solidFill>
                            <a:prstClr val="white">
                              <a:lumMod val="65000"/>
                            </a:prstClr>
                          </a:solidFill>
                          <a:effectLst/>
                          <a:uLnTx/>
                          <a:uFillTx/>
                          <a:latin typeface="Arial" panose="020B0604020202020204" pitchFamily="34" charset="0"/>
                          <a:ea typeface="等线" panose="02010600030101010101" pitchFamily="2" charset="-122"/>
                          <a:cs typeface="Arial" panose="020B0604020202020204" pitchFamily="34" charset="0"/>
                        </a:rPr>
                        <m:t>B</m:t>
                      </m:r>
                    </m:oMath>
                  </a14:m>
                  <a:endParaRPr kumimoji="0" lang="zh-CN" altLang="en-US" sz="1200" b="0" i="0" u="none" strike="noStrike" kern="1200" cap="none" spc="0" normalizeH="0" baseline="0" noProof="0" dirty="0">
                    <a:ln>
                      <a:noFill/>
                    </a:ln>
                    <a:solidFill>
                      <a:prstClr val="white">
                        <a:lumMod val="65000"/>
                      </a:prstClr>
                    </a:solidFill>
                    <a:effectLst/>
                    <a:uLnTx/>
                    <a:uFillTx/>
                    <a:latin typeface="Arial" panose="020B0604020202020204" pitchFamily="34" charset="0"/>
                    <a:ea typeface="等线" panose="02010600030101010101" pitchFamily="2" charset="-122"/>
                    <a:cs typeface="Arial" panose="020B0604020202020204" pitchFamily="34" charset="0"/>
                  </a:endParaRPr>
                </a:p>
              </p:txBody>
            </p:sp>
          </mc:Choice>
          <mc:Fallback xmlns="">
            <p:sp>
              <p:nvSpPr>
                <p:cNvPr id="52" name="文本框 51">
                  <a:extLst>
                    <a:ext uri="{FF2B5EF4-FFF2-40B4-BE49-F238E27FC236}">
                      <a16:creationId xmlns:a16="http://schemas.microsoft.com/office/drawing/2014/main" id="{FA327CDE-711E-4DC8-AE5B-B382C9407B09}"/>
                    </a:ext>
                  </a:extLst>
                </p:cNvPr>
                <p:cNvSpPr txBox="1">
                  <a:spLocks noRot="1" noChangeAspect="1" noMove="1" noResize="1" noEditPoints="1" noAdjustHandles="1" noChangeArrowheads="1" noChangeShapeType="1" noTextEdit="1"/>
                </p:cNvSpPr>
                <p:nvPr/>
              </p:nvSpPr>
              <p:spPr>
                <a:xfrm>
                  <a:off x="7044359" y="4638024"/>
                  <a:ext cx="449162" cy="276999"/>
                </a:xfrm>
                <a:prstGeom prst="rect">
                  <a:avLst/>
                </a:prstGeom>
                <a:blipFill>
                  <a:blip r:embed="rId12"/>
                  <a:stretch>
                    <a:fillRect l="-1370" t="-4444" b="-15556"/>
                  </a:stretch>
                </a:blipFill>
              </p:spPr>
              <p:txBody>
                <a:bodyPr/>
                <a:lstStyle/>
                <a:p>
                  <a:r>
                    <a:rPr lang="zh-CN" altLang="en-US">
                      <a:noFill/>
                    </a:rPr>
                    <a:t> </a:t>
                  </a:r>
                </a:p>
              </p:txBody>
            </p:sp>
          </mc:Fallback>
        </mc:AlternateContent>
        <p:pic>
          <p:nvPicPr>
            <p:cNvPr id="53" name="图形 52">
              <a:extLst>
                <a:ext uri="{FF2B5EF4-FFF2-40B4-BE49-F238E27FC236}">
                  <a16:creationId xmlns:a16="http://schemas.microsoft.com/office/drawing/2014/main" id="{2EDFEFFF-1CDD-4DFA-A91E-5F4AE67C5739}"/>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7770922" y="4713127"/>
              <a:ext cx="142696" cy="244622"/>
            </a:xfrm>
            <a:prstGeom prst="rect">
              <a:avLst/>
            </a:prstGeom>
          </p:spPr>
        </p:pic>
        <p:pic>
          <p:nvPicPr>
            <p:cNvPr id="54" name="图形 53">
              <a:extLst>
                <a:ext uri="{FF2B5EF4-FFF2-40B4-BE49-F238E27FC236}">
                  <a16:creationId xmlns:a16="http://schemas.microsoft.com/office/drawing/2014/main" id="{8688071A-6A1E-499E-8C15-091EC907ED56}"/>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6980523" y="5197510"/>
              <a:ext cx="163081" cy="244622"/>
            </a:xfrm>
            <a:prstGeom prst="rect">
              <a:avLst/>
            </a:prstGeom>
          </p:spPr>
        </p:pic>
      </p:grpSp>
      <p:sp>
        <p:nvSpPr>
          <p:cNvPr id="55" name="文本框 54">
            <a:extLst>
              <a:ext uri="{FF2B5EF4-FFF2-40B4-BE49-F238E27FC236}">
                <a16:creationId xmlns:a16="http://schemas.microsoft.com/office/drawing/2014/main" id="{CA875685-5B31-4D02-B3B6-69553326FD0C}"/>
              </a:ext>
            </a:extLst>
          </p:cNvPr>
          <p:cNvSpPr txBox="1"/>
          <p:nvPr/>
        </p:nvSpPr>
        <p:spPr>
          <a:xfrm>
            <a:off x="1329060" y="1303433"/>
            <a:ext cx="1279584" cy="27699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200" b="1" i="0" u="none" strike="noStrike" kern="1200" cap="none" spc="0" normalizeH="0" baseline="0" noProof="0" dirty="0">
                <a:ln>
                  <a:noFill/>
                </a:ln>
                <a:solidFill>
                  <a:prstClr val="black"/>
                </a:solidFill>
                <a:effectLst/>
                <a:uLnTx/>
                <a:uFillTx/>
                <a:latin typeface="Arial" panose="020B0604020202020204" pitchFamily="34" charset="0"/>
                <a:ea typeface="等线" panose="02010600030101010101" pitchFamily="2" charset="-122"/>
                <a:cs typeface="Arial" panose="020B0604020202020204" pitchFamily="34" charset="0"/>
              </a:rPr>
              <a:t>Diamond</a:t>
            </a:r>
            <a:endParaRPr kumimoji="0" lang="zh-CN" altLang="en-US" sz="1200" b="1" i="0" u="none" strike="noStrike" kern="1200" cap="none" spc="0" normalizeH="0" baseline="0" noProof="0" dirty="0">
              <a:ln>
                <a:noFill/>
              </a:ln>
              <a:solidFill>
                <a:prstClr val="black"/>
              </a:solidFill>
              <a:effectLst/>
              <a:uLnTx/>
              <a:uFillTx/>
              <a:latin typeface="Arial" panose="020B0604020202020204" pitchFamily="34" charset="0"/>
              <a:ea typeface="等线" panose="02010600030101010101" pitchFamily="2" charset="-122"/>
              <a:cs typeface="Arial" panose="020B0604020202020204" pitchFamily="34" charset="0"/>
            </a:endParaRPr>
          </a:p>
        </p:txBody>
      </p:sp>
      <p:sp>
        <p:nvSpPr>
          <p:cNvPr id="56" name="文本框 55">
            <a:extLst>
              <a:ext uri="{FF2B5EF4-FFF2-40B4-BE49-F238E27FC236}">
                <a16:creationId xmlns:a16="http://schemas.microsoft.com/office/drawing/2014/main" id="{D5510CF4-7BFE-4BEC-8473-0D053E1E1B32}"/>
              </a:ext>
            </a:extLst>
          </p:cNvPr>
          <p:cNvSpPr txBox="1"/>
          <p:nvPr/>
        </p:nvSpPr>
        <p:spPr>
          <a:xfrm>
            <a:off x="994137" y="5570245"/>
            <a:ext cx="1746092" cy="27699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200" b="1" i="0" u="none" strike="noStrike" kern="1200" cap="none" spc="0" normalizeH="0" baseline="0" noProof="0" dirty="0">
                <a:ln>
                  <a:noFill/>
                </a:ln>
                <a:solidFill>
                  <a:prstClr val="black"/>
                </a:solidFill>
                <a:effectLst/>
                <a:uLnTx/>
                <a:uFillTx/>
                <a:latin typeface="Arial" panose="020B0604020202020204" pitchFamily="34" charset="0"/>
                <a:ea typeface="等线" panose="02010600030101010101" pitchFamily="2" charset="-122"/>
                <a:cs typeface="Arial" panose="020B0604020202020204" pitchFamily="34" charset="0"/>
              </a:rPr>
              <a:t>Atomic-size defect</a:t>
            </a:r>
            <a:endParaRPr kumimoji="0" lang="zh-CN" altLang="en-US" sz="1200" b="1" i="0" u="none" strike="noStrike" kern="1200" cap="none" spc="0" normalizeH="0" baseline="0" noProof="0" dirty="0">
              <a:ln>
                <a:noFill/>
              </a:ln>
              <a:solidFill>
                <a:prstClr val="black"/>
              </a:solidFill>
              <a:effectLst/>
              <a:uLnTx/>
              <a:uFillTx/>
              <a:latin typeface="Arial" panose="020B0604020202020204" pitchFamily="34" charset="0"/>
              <a:ea typeface="等线" panose="02010600030101010101" pitchFamily="2" charset="-122"/>
              <a:cs typeface="Arial" panose="020B0604020202020204" pitchFamily="34" charset="0"/>
            </a:endParaRPr>
          </a:p>
        </p:txBody>
      </p:sp>
      <p:grpSp>
        <p:nvGrpSpPr>
          <p:cNvPr id="58" name="组合 57">
            <a:extLst>
              <a:ext uri="{FF2B5EF4-FFF2-40B4-BE49-F238E27FC236}">
                <a16:creationId xmlns:a16="http://schemas.microsoft.com/office/drawing/2014/main" id="{7D055013-E6F1-4343-863F-98087CE298B2}"/>
              </a:ext>
            </a:extLst>
          </p:cNvPr>
          <p:cNvGrpSpPr/>
          <p:nvPr/>
        </p:nvGrpSpPr>
        <p:grpSpPr>
          <a:xfrm>
            <a:off x="659126" y="2240028"/>
            <a:ext cx="2158029" cy="3153884"/>
            <a:chOff x="954648" y="2160527"/>
            <a:chExt cx="2341280" cy="3421698"/>
          </a:xfrm>
        </p:grpSpPr>
        <p:cxnSp>
          <p:nvCxnSpPr>
            <p:cNvPr id="67" name="直接连接符 66">
              <a:extLst>
                <a:ext uri="{FF2B5EF4-FFF2-40B4-BE49-F238E27FC236}">
                  <a16:creationId xmlns:a16="http://schemas.microsoft.com/office/drawing/2014/main" id="{1064A1BB-0A3C-47B1-9AE5-1385CB8F2BB6}"/>
                </a:ext>
              </a:extLst>
            </p:cNvPr>
            <p:cNvCxnSpPr>
              <a:cxnSpLocks/>
            </p:cNvCxnSpPr>
            <p:nvPr/>
          </p:nvCxnSpPr>
          <p:spPr>
            <a:xfrm>
              <a:off x="2317307" y="2160527"/>
              <a:ext cx="923286" cy="1451911"/>
            </a:xfrm>
            <a:prstGeom prst="line">
              <a:avLst/>
            </a:prstGeom>
            <a:ln w="19050">
              <a:solidFill>
                <a:schemeClr val="bg1">
                  <a:lumMod val="75000"/>
                </a:schemeClr>
              </a:solidFill>
              <a:prstDash val="dash"/>
            </a:ln>
          </p:spPr>
          <p:style>
            <a:lnRef idx="1">
              <a:schemeClr val="accent1"/>
            </a:lnRef>
            <a:fillRef idx="0">
              <a:schemeClr val="accent1"/>
            </a:fillRef>
            <a:effectRef idx="0">
              <a:schemeClr val="accent1"/>
            </a:effectRef>
            <a:fontRef idx="minor">
              <a:schemeClr val="tx1"/>
            </a:fontRef>
          </p:style>
        </p:cxnSp>
        <p:sp>
          <p:nvSpPr>
            <p:cNvPr id="68" name="矩形: 圆角 67">
              <a:extLst>
                <a:ext uri="{FF2B5EF4-FFF2-40B4-BE49-F238E27FC236}">
                  <a16:creationId xmlns:a16="http://schemas.microsoft.com/office/drawing/2014/main" id="{3C050669-6DD0-40EE-8E20-5D58E86355DB}"/>
                </a:ext>
              </a:extLst>
            </p:cNvPr>
            <p:cNvSpPr/>
            <p:nvPr/>
          </p:nvSpPr>
          <p:spPr>
            <a:xfrm>
              <a:off x="954648" y="3497791"/>
              <a:ext cx="2341280" cy="2078083"/>
            </a:xfrm>
            <a:prstGeom prst="roundRect">
              <a:avLst/>
            </a:prstGeom>
            <a:noFill/>
            <a:ln w="19050">
              <a:solidFill>
                <a:schemeClr val="bg1">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等线" panose="02010600030101010101" pitchFamily="2" charset="-122"/>
                <a:cs typeface="+mn-cs"/>
              </a:endParaRPr>
            </a:p>
          </p:txBody>
        </p:sp>
        <p:cxnSp>
          <p:nvCxnSpPr>
            <p:cNvPr id="69" name="直接连接符 68">
              <a:extLst>
                <a:ext uri="{FF2B5EF4-FFF2-40B4-BE49-F238E27FC236}">
                  <a16:creationId xmlns:a16="http://schemas.microsoft.com/office/drawing/2014/main" id="{B0FF3724-F65C-471A-AE09-45D35AF69F65}"/>
                </a:ext>
              </a:extLst>
            </p:cNvPr>
            <p:cNvCxnSpPr>
              <a:cxnSpLocks/>
            </p:cNvCxnSpPr>
            <p:nvPr/>
          </p:nvCxnSpPr>
          <p:spPr>
            <a:xfrm flipH="1">
              <a:off x="1035251" y="2160527"/>
              <a:ext cx="997927" cy="1451911"/>
            </a:xfrm>
            <a:prstGeom prst="line">
              <a:avLst/>
            </a:prstGeom>
            <a:ln w="19050">
              <a:solidFill>
                <a:schemeClr val="bg1">
                  <a:lumMod val="75000"/>
                </a:schemeClr>
              </a:solidFill>
              <a:prstDash val="dash"/>
            </a:ln>
          </p:spPr>
          <p:style>
            <a:lnRef idx="1">
              <a:schemeClr val="accent1"/>
            </a:lnRef>
            <a:fillRef idx="0">
              <a:schemeClr val="accent1"/>
            </a:fillRef>
            <a:effectRef idx="0">
              <a:schemeClr val="accent1"/>
            </a:effectRef>
            <a:fontRef idx="minor">
              <a:schemeClr val="tx1"/>
            </a:fontRef>
          </p:style>
        </p:cxnSp>
        <p:pic>
          <p:nvPicPr>
            <p:cNvPr id="70" name="图形 69">
              <a:extLst>
                <a:ext uri="{FF2B5EF4-FFF2-40B4-BE49-F238E27FC236}">
                  <a16:creationId xmlns:a16="http://schemas.microsoft.com/office/drawing/2014/main" id="{36B72AA8-E821-4C4F-9185-B2C4376B6C7C}"/>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1078597" y="3614698"/>
              <a:ext cx="2104266" cy="1967527"/>
            </a:xfrm>
            <a:prstGeom prst="rect">
              <a:avLst/>
            </a:prstGeom>
          </p:spPr>
        </p:pic>
      </p:grpSp>
      <p:sp>
        <p:nvSpPr>
          <p:cNvPr id="61" name="等腰三角形 60">
            <a:extLst>
              <a:ext uri="{FF2B5EF4-FFF2-40B4-BE49-F238E27FC236}">
                <a16:creationId xmlns:a16="http://schemas.microsoft.com/office/drawing/2014/main" id="{84BE65B4-C127-4F71-9EFD-F0DB2F06ABB7}"/>
              </a:ext>
            </a:extLst>
          </p:cNvPr>
          <p:cNvSpPr/>
          <p:nvPr/>
        </p:nvSpPr>
        <p:spPr>
          <a:xfrm rot="7029049">
            <a:off x="1028151" y="1259223"/>
            <a:ext cx="350451" cy="1323682"/>
          </a:xfrm>
          <a:prstGeom prst="triangle">
            <a:avLst/>
          </a:prstGeom>
          <a:gradFill>
            <a:gsLst>
              <a:gs pos="0">
                <a:schemeClr val="bg1"/>
              </a:gs>
              <a:gs pos="54000">
                <a:srgbClr val="81EF79">
                  <a:alpha val="45882"/>
                </a:srgbClr>
              </a:gs>
              <a:gs pos="22000">
                <a:srgbClr val="E2FEE3"/>
              </a:gs>
              <a:gs pos="100000">
                <a:srgbClr val="1EE80E">
                  <a:alpha val="48000"/>
                </a:srgbClr>
              </a:gs>
            </a:gsLst>
            <a:lin ang="16200000" scaled="0"/>
          </a:gradFill>
          <a:ln>
            <a:noFill/>
          </a:ln>
          <a:effectLst>
            <a:glow>
              <a:srgbClr val="90D789">
                <a:alpha val="34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等线" panose="02010600030101010101" pitchFamily="2" charset="-122"/>
              <a:cs typeface="+mn-cs"/>
            </a:endParaRPr>
          </a:p>
        </p:txBody>
      </p:sp>
      <p:grpSp>
        <p:nvGrpSpPr>
          <p:cNvPr id="62" name="组合 61">
            <a:extLst>
              <a:ext uri="{FF2B5EF4-FFF2-40B4-BE49-F238E27FC236}">
                <a16:creationId xmlns:a16="http://schemas.microsoft.com/office/drawing/2014/main" id="{3D84E605-FFEF-486B-B351-571B58AD6A22}"/>
              </a:ext>
            </a:extLst>
          </p:cNvPr>
          <p:cNvGrpSpPr/>
          <p:nvPr/>
        </p:nvGrpSpPr>
        <p:grpSpPr>
          <a:xfrm rot="14666538">
            <a:off x="2135969" y="1857149"/>
            <a:ext cx="155554" cy="407272"/>
            <a:chOff x="3885076" y="3209618"/>
            <a:chExt cx="168763" cy="441856"/>
          </a:xfrm>
          <a:effectLst>
            <a:glow>
              <a:srgbClr val="FF6E6E"/>
            </a:glow>
          </a:effectLst>
        </p:grpSpPr>
        <p:pic>
          <p:nvPicPr>
            <p:cNvPr id="63" name="图形 62">
              <a:extLst>
                <a:ext uri="{FF2B5EF4-FFF2-40B4-BE49-F238E27FC236}">
                  <a16:creationId xmlns:a16="http://schemas.microsoft.com/office/drawing/2014/main" id="{9FFA66FF-F82C-48C9-9C1C-DC1163422A19}"/>
                </a:ext>
              </a:extLst>
            </p:cNvPr>
            <p:cNvPicPr>
              <a:picLocks noChangeAspect="1"/>
            </p:cNvPicPr>
            <p:nvPr/>
          </p:nvPicPr>
          <p:blipFill>
            <a:blip r:embed="rId19">
              <a:extLst>
                <a:ext uri="{96DAC541-7B7A-43D3-8B79-37D633B846F1}">
                  <asvg:svgBlip xmlns:asvg="http://schemas.microsoft.com/office/drawing/2016/SVG/main" r:embed="rId20"/>
                </a:ext>
              </a:extLst>
            </a:blip>
            <a:stretch>
              <a:fillRect/>
            </a:stretch>
          </p:blipFill>
          <p:spPr>
            <a:xfrm>
              <a:off x="3885076" y="3209618"/>
              <a:ext cx="168763" cy="337526"/>
            </a:xfrm>
            <a:prstGeom prst="rect">
              <a:avLst/>
            </a:prstGeom>
          </p:spPr>
        </p:pic>
        <p:sp>
          <p:nvSpPr>
            <p:cNvPr id="64" name="矩形 63">
              <a:extLst>
                <a:ext uri="{FF2B5EF4-FFF2-40B4-BE49-F238E27FC236}">
                  <a16:creationId xmlns:a16="http://schemas.microsoft.com/office/drawing/2014/main" id="{C15F5D3A-FD21-40F2-A12F-B91BC5F45E21}"/>
                </a:ext>
              </a:extLst>
            </p:cNvPr>
            <p:cNvSpPr/>
            <p:nvPr/>
          </p:nvSpPr>
          <p:spPr>
            <a:xfrm rot="2654769">
              <a:off x="3944754" y="3497623"/>
              <a:ext cx="50863" cy="72782"/>
            </a:xfrm>
            <a:prstGeom prst="rect">
              <a:avLst/>
            </a:prstGeom>
            <a:solidFill>
              <a:srgbClr val="75E8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等线" panose="02010600030101010101" pitchFamily="2" charset="-122"/>
                <a:cs typeface="+mn-cs"/>
              </a:endParaRPr>
            </a:p>
          </p:txBody>
        </p:sp>
        <p:pic>
          <p:nvPicPr>
            <p:cNvPr id="65" name="图形 64">
              <a:extLst>
                <a:ext uri="{FF2B5EF4-FFF2-40B4-BE49-F238E27FC236}">
                  <a16:creationId xmlns:a16="http://schemas.microsoft.com/office/drawing/2014/main" id="{F0F7B6FC-25E1-4F97-A270-177838B99C93}"/>
                </a:ext>
              </a:extLst>
            </p:cNvPr>
            <p:cNvPicPr>
              <a:picLocks noChangeAspect="1"/>
            </p:cNvPicPr>
            <p:nvPr/>
          </p:nvPicPr>
          <p:blipFill>
            <a:blip r:embed="rId21">
              <a:extLst>
                <a:ext uri="{96DAC541-7B7A-43D3-8B79-37D633B846F1}">
                  <asvg:svgBlip xmlns:asvg="http://schemas.microsoft.com/office/drawing/2016/SVG/main" r:embed="rId22"/>
                </a:ext>
              </a:extLst>
            </a:blip>
            <a:stretch>
              <a:fillRect/>
            </a:stretch>
          </p:blipFill>
          <p:spPr>
            <a:xfrm>
              <a:off x="3960000" y="3502800"/>
              <a:ext cx="56254" cy="56254"/>
            </a:xfrm>
            <a:prstGeom prst="rect">
              <a:avLst/>
            </a:prstGeom>
          </p:spPr>
        </p:pic>
        <p:pic>
          <p:nvPicPr>
            <p:cNvPr id="66" name="图形 65">
              <a:extLst>
                <a:ext uri="{FF2B5EF4-FFF2-40B4-BE49-F238E27FC236}">
                  <a16:creationId xmlns:a16="http://schemas.microsoft.com/office/drawing/2014/main" id="{9C808FED-6D5A-4299-A873-D6A7FBEEC400}"/>
                </a:ext>
              </a:extLst>
            </p:cNvPr>
            <p:cNvPicPr>
              <a:picLocks noChangeAspect="1"/>
            </p:cNvPicPr>
            <p:nvPr/>
          </p:nvPicPr>
          <p:blipFill>
            <a:blip r:embed="rId23">
              <a:extLst>
                <a:ext uri="{96DAC541-7B7A-43D3-8B79-37D633B846F1}">
                  <asvg:svgBlip xmlns:asvg="http://schemas.microsoft.com/office/drawing/2016/SVG/main" r:embed="rId24"/>
                </a:ext>
              </a:extLst>
            </a:blip>
            <a:stretch>
              <a:fillRect/>
            </a:stretch>
          </p:blipFill>
          <p:spPr>
            <a:xfrm>
              <a:off x="3948695" y="3538966"/>
              <a:ext cx="56254" cy="112508"/>
            </a:xfrm>
            <a:prstGeom prst="rect">
              <a:avLst/>
            </a:prstGeom>
          </p:spPr>
        </p:pic>
      </p:grpSp>
      <p:sp>
        <p:nvSpPr>
          <p:cNvPr id="71" name="文本框 70">
            <a:extLst>
              <a:ext uri="{FF2B5EF4-FFF2-40B4-BE49-F238E27FC236}">
                <a16:creationId xmlns:a16="http://schemas.microsoft.com/office/drawing/2014/main" id="{1B1433F6-B43D-4937-8C70-C786F70E9868}"/>
              </a:ext>
            </a:extLst>
          </p:cNvPr>
          <p:cNvSpPr txBox="1"/>
          <p:nvPr/>
        </p:nvSpPr>
        <p:spPr>
          <a:xfrm>
            <a:off x="1158472" y="5814049"/>
            <a:ext cx="1416714" cy="27699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200" b="1" i="0" u="none" strike="noStrike" kern="1200" cap="none" spc="0" normalizeH="0" baseline="0" noProof="0" dirty="0">
                <a:ln>
                  <a:noFill/>
                </a:ln>
                <a:solidFill>
                  <a:prstClr val="black"/>
                </a:solidFill>
                <a:effectLst/>
                <a:uLnTx/>
                <a:uFillTx/>
                <a:latin typeface="Arial" panose="020B0604020202020204" pitchFamily="34" charset="0"/>
                <a:ea typeface="等线" panose="02010600030101010101" pitchFamily="2" charset="-122"/>
                <a:cs typeface="Arial" panose="020B0604020202020204" pitchFamily="34" charset="0"/>
              </a:rPr>
              <a:t>Spin-1 system</a:t>
            </a:r>
            <a:endParaRPr kumimoji="0" lang="zh-CN" altLang="en-US" sz="1200" b="1" i="0" u="none" strike="noStrike" kern="1200" cap="none" spc="0" normalizeH="0" baseline="0" noProof="0" dirty="0">
              <a:ln>
                <a:noFill/>
              </a:ln>
              <a:solidFill>
                <a:prstClr val="black"/>
              </a:solidFill>
              <a:effectLst/>
              <a:uLnTx/>
              <a:uFillTx/>
              <a:latin typeface="Arial" panose="020B0604020202020204" pitchFamily="34" charset="0"/>
              <a:ea typeface="等线" panose="02010600030101010101" pitchFamily="2" charset="-122"/>
              <a:cs typeface="Arial" panose="020B0604020202020204" pitchFamily="34" charset="0"/>
            </a:endParaRPr>
          </a:p>
        </p:txBody>
      </p:sp>
      <p:grpSp>
        <p:nvGrpSpPr>
          <p:cNvPr id="114" name="组合 113">
            <a:extLst>
              <a:ext uri="{FF2B5EF4-FFF2-40B4-BE49-F238E27FC236}">
                <a16:creationId xmlns:a16="http://schemas.microsoft.com/office/drawing/2014/main" id="{BDCAEA37-B296-462B-839E-5FC15E81A5C9}"/>
              </a:ext>
            </a:extLst>
          </p:cNvPr>
          <p:cNvGrpSpPr/>
          <p:nvPr/>
        </p:nvGrpSpPr>
        <p:grpSpPr>
          <a:xfrm>
            <a:off x="3734431" y="4546876"/>
            <a:ext cx="1642548" cy="1212664"/>
            <a:chOff x="4147492" y="4516819"/>
            <a:chExt cx="1642548" cy="1212664"/>
          </a:xfrm>
        </p:grpSpPr>
        <p:sp>
          <p:nvSpPr>
            <p:cNvPr id="8" name="任意多边形: 形状 7">
              <a:extLst>
                <a:ext uri="{FF2B5EF4-FFF2-40B4-BE49-F238E27FC236}">
                  <a16:creationId xmlns:a16="http://schemas.microsoft.com/office/drawing/2014/main" id="{34BD0688-F0A6-4C0B-89A3-9AC1C1137C29}"/>
                </a:ext>
              </a:extLst>
            </p:cNvPr>
            <p:cNvSpPr/>
            <p:nvPr/>
          </p:nvSpPr>
          <p:spPr>
            <a:xfrm>
              <a:off x="4147492" y="5502020"/>
              <a:ext cx="1620000" cy="47110"/>
            </a:xfrm>
            <a:custGeom>
              <a:avLst/>
              <a:gdLst>
                <a:gd name="connsiteX0" fmla="*/ 14288 w 1314450"/>
                <a:gd name="connsiteY0" fmla="*/ 14288 h 28575"/>
                <a:gd name="connsiteX1" fmla="*/ 1307783 w 1314450"/>
                <a:gd name="connsiteY1" fmla="*/ 14288 h 28575"/>
              </a:gdLst>
              <a:ahLst/>
              <a:cxnLst>
                <a:cxn ang="0">
                  <a:pos x="connsiteX0" y="connsiteY0"/>
                </a:cxn>
                <a:cxn ang="0">
                  <a:pos x="connsiteX1" y="connsiteY1"/>
                </a:cxn>
              </a:cxnLst>
              <a:rect l="l" t="t" r="r" b="b"/>
              <a:pathLst>
                <a:path w="1314450" h="28575">
                  <a:moveTo>
                    <a:pt x="14288" y="14288"/>
                  </a:moveTo>
                  <a:lnTo>
                    <a:pt x="1307783" y="14288"/>
                  </a:lnTo>
                </a:path>
              </a:pathLst>
            </a:custGeom>
            <a:ln w="19050" cap="flat">
              <a:solidFill>
                <a:srgbClr val="000000"/>
              </a:solid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9" name="任意多边形: 形状 8">
              <a:extLst>
                <a:ext uri="{FF2B5EF4-FFF2-40B4-BE49-F238E27FC236}">
                  <a16:creationId xmlns:a16="http://schemas.microsoft.com/office/drawing/2014/main" id="{0428E033-5981-43FE-BEDC-D1A8C663A142}"/>
                </a:ext>
              </a:extLst>
            </p:cNvPr>
            <p:cNvSpPr/>
            <p:nvPr/>
          </p:nvSpPr>
          <p:spPr>
            <a:xfrm>
              <a:off x="4147492" y="4753862"/>
              <a:ext cx="1620000" cy="47110"/>
            </a:xfrm>
            <a:custGeom>
              <a:avLst/>
              <a:gdLst>
                <a:gd name="connsiteX0" fmla="*/ 14288 w 1314450"/>
                <a:gd name="connsiteY0" fmla="*/ 14288 h 28575"/>
                <a:gd name="connsiteX1" fmla="*/ 1307783 w 1314450"/>
                <a:gd name="connsiteY1" fmla="*/ 14288 h 28575"/>
              </a:gdLst>
              <a:ahLst/>
              <a:cxnLst>
                <a:cxn ang="0">
                  <a:pos x="connsiteX0" y="connsiteY0"/>
                </a:cxn>
                <a:cxn ang="0">
                  <a:pos x="connsiteX1" y="connsiteY1"/>
                </a:cxn>
              </a:cxnLst>
              <a:rect l="l" t="t" r="r" b="b"/>
              <a:pathLst>
                <a:path w="1314450" h="28575">
                  <a:moveTo>
                    <a:pt x="14288" y="14288"/>
                  </a:moveTo>
                  <a:lnTo>
                    <a:pt x="1307783" y="14288"/>
                  </a:lnTo>
                </a:path>
              </a:pathLst>
            </a:custGeom>
            <a:ln w="19050" cap="flat">
              <a:solidFill>
                <a:srgbClr val="000000"/>
              </a:solid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10" name="任意多边形: 形状 9">
              <a:extLst>
                <a:ext uri="{FF2B5EF4-FFF2-40B4-BE49-F238E27FC236}">
                  <a16:creationId xmlns:a16="http://schemas.microsoft.com/office/drawing/2014/main" id="{F3487C10-B8EE-4B7F-9C07-064411738DE0}"/>
                </a:ext>
              </a:extLst>
            </p:cNvPr>
            <p:cNvSpPr/>
            <p:nvPr/>
          </p:nvSpPr>
          <p:spPr>
            <a:xfrm>
              <a:off x="4147492" y="4718944"/>
              <a:ext cx="1620000" cy="47110"/>
            </a:xfrm>
            <a:custGeom>
              <a:avLst/>
              <a:gdLst>
                <a:gd name="connsiteX0" fmla="*/ 14288 w 1314450"/>
                <a:gd name="connsiteY0" fmla="*/ 14288 h 28575"/>
                <a:gd name="connsiteX1" fmla="*/ 1307783 w 1314450"/>
                <a:gd name="connsiteY1" fmla="*/ 14288 h 28575"/>
              </a:gdLst>
              <a:ahLst/>
              <a:cxnLst>
                <a:cxn ang="0">
                  <a:pos x="connsiteX0" y="connsiteY0"/>
                </a:cxn>
                <a:cxn ang="0">
                  <a:pos x="connsiteX1" y="connsiteY1"/>
                </a:cxn>
              </a:cxnLst>
              <a:rect l="l" t="t" r="r" b="b"/>
              <a:pathLst>
                <a:path w="1314450" h="28575">
                  <a:moveTo>
                    <a:pt x="14288" y="14288"/>
                  </a:moveTo>
                  <a:lnTo>
                    <a:pt x="1307783" y="14288"/>
                  </a:lnTo>
                </a:path>
              </a:pathLst>
            </a:custGeom>
            <a:ln w="19050" cap="flat">
              <a:solidFill>
                <a:srgbClr val="000000"/>
              </a:solid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mc:AlternateContent xmlns:mc="http://schemas.openxmlformats.org/markup-compatibility/2006" xmlns:a14="http://schemas.microsoft.com/office/drawing/2010/main">
          <mc:Choice Requires="a14">
            <p:sp>
              <p:nvSpPr>
                <p:cNvPr id="76" name="文本框 75">
                  <a:extLst>
                    <a:ext uri="{FF2B5EF4-FFF2-40B4-BE49-F238E27FC236}">
                      <a16:creationId xmlns:a16="http://schemas.microsoft.com/office/drawing/2014/main" id="{736C7CFF-C8D2-45DF-92D4-E405940072EF}"/>
                    </a:ext>
                  </a:extLst>
                </p:cNvPr>
                <p:cNvSpPr txBox="1"/>
                <p:nvPr/>
              </p:nvSpPr>
              <p:spPr>
                <a:xfrm>
                  <a:off x="5302010" y="5544817"/>
                  <a:ext cx="429605" cy="184666"/>
                </a:xfrm>
                <a:prstGeom prst="rect">
                  <a:avLst/>
                </a:prstGeom>
                <a:noFill/>
              </p:spPr>
              <p:txBody>
                <a:bodyPr wrap="none" lIns="0" tIns="0" rIns="0" b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altLang="zh-CN" sz="1200" b="0" i="1" u="none" strike="noStrike" kern="1200" cap="none" spc="0" normalizeH="0" baseline="0" noProof="0" smtClean="0">
                                <a:ln>
                                  <a:noFill/>
                                </a:ln>
                                <a:solidFill>
                                  <a:prstClr val="black"/>
                                </a:solidFill>
                                <a:effectLst/>
                                <a:uLnTx/>
                                <a:uFillTx/>
                                <a:latin typeface="Cambria Math" panose="02040503050406030204" pitchFamily="18" charset="0"/>
                                <a:cs typeface="+mn-cs"/>
                              </a:rPr>
                            </m:ctrlPr>
                          </m:sSubPr>
                          <m:e>
                            <m:r>
                              <m:rPr>
                                <m:nor/>
                              </m:rPr>
                              <a:rPr kumimoji="0" lang="en-US" altLang="zh-CN" sz="1200" b="0" i="0" u="none" strike="noStrike" kern="1200" cap="none" spc="0" normalizeH="0" baseline="0" noProof="0" smtClean="0">
                                <a:ln>
                                  <a:noFill/>
                                </a:ln>
                                <a:solidFill>
                                  <a:prstClr val="black"/>
                                </a:solidFill>
                                <a:effectLst/>
                                <a:uLnTx/>
                                <a:uFillTx/>
                                <a:latin typeface="Arial" panose="020B0604020202020204" pitchFamily="34" charset="0"/>
                                <a:ea typeface="等线" panose="02010600030101010101" pitchFamily="2" charset="-122"/>
                                <a:cs typeface="Arial" panose="020B0604020202020204" pitchFamily="34" charset="0"/>
                              </a:rPr>
                              <m:t>m</m:t>
                            </m:r>
                          </m:e>
                          <m:sub>
                            <m:r>
                              <m:rPr>
                                <m:nor/>
                              </m:rPr>
                              <a:rPr kumimoji="0" lang="en-US" altLang="zh-CN" sz="1200" b="0" i="0" u="none" strike="noStrike" kern="1200" cap="none" spc="0" normalizeH="0" baseline="0" noProof="0" smtClean="0">
                                <a:ln>
                                  <a:noFill/>
                                </a:ln>
                                <a:solidFill>
                                  <a:prstClr val="black"/>
                                </a:solidFill>
                                <a:effectLst/>
                                <a:uLnTx/>
                                <a:uFillTx/>
                                <a:latin typeface="Arial" panose="020B0604020202020204" pitchFamily="34" charset="0"/>
                                <a:ea typeface="等线" panose="02010600030101010101" pitchFamily="2" charset="-122"/>
                                <a:cs typeface="Arial" panose="020B0604020202020204" pitchFamily="34" charset="0"/>
                              </a:rPr>
                              <m:t>s</m:t>
                            </m:r>
                          </m:sub>
                        </m:sSub>
                        <m:r>
                          <m:rPr>
                            <m:nor/>
                          </m:rPr>
                          <a:rPr kumimoji="0" lang="en-US" altLang="zh-CN" sz="1200" b="0" i="0" u="none" strike="noStrike" kern="1200" cap="none" spc="0" normalizeH="0" baseline="0" noProof="0" smtClean="0">
                            <a:ln>
                              <a:noFill/>
                            </a:ln>
                            <a:solidFill>
                              <a:prstClr val="black"/>
                            </a:solidFill>
                            <a:effectLst/>
                            <a:uLnTx/>
                            <a:uFillTx/>
                            <a:latin typeface="Arial" panose="020B0604020202020204" pitchFamily="34" charset="0"/>
                            <a:ea typeface="等线" panose="02010600030101010101" pitchFamily="2" charset="-122"/>
                            <a:cs typeface="Arial" panose="020B0604020202020204" pitchFamily="34" charset="0"/>
                          </a:rPr>
                          <m:t>=0</m:t>
                        </m:r>
                      </m:oMath>
                    </m:oMathPara>
                  </a14:m>
                  <a:endParaRPr kumimoji="0" lang="zh-CN" altLang="en-US" sz="1200" b="0" i="0" u="none" strike="noStrike" kern="1200" cap="none" spc="0" normalizeH="0" baseline="0" noProof="0" dirty="0">
                    <a:ln>
                      <a:noFill/>
                    </a:ln>
                    <a:solidFill>
                      <a:prstClr val="black"/>
                    </a:solidFill>
                    <a:effectLst/>
                    <a:uLnTx/>
                    <a:uFillTx/>
                    <a:latin typeface="Arial" panose="020B0604020202020204" pitchFamily="34" charset="0"/>
                    <a:ea typeface="等线" panose="02010600030101010101" pitchFamily="2" charset="-122"/>
                    <a:cs typeface="Arial" panose="020B0604020202020204" pitchFamily="34" charset="0"/>
                  </a:endParaRPr>
                </a:p>
              </p:txBody>
            </p:sp>
          </mc:Choice>
          <mc:Fallback xmlns="">
            <p:sp>
              <p:nvSpPr>
                <p:cNvPr id="76" name="文本框 75">
                  <a:extLst>
                    <a:ext uri="{FF2B5EF4-FFF2-40B4-BE49-F238E27FC236}">
                      <a16:creationId xmlns:a16="http://schemas.microsoft.com/office/drawing/2014/main" id="{736C7CFF-C8D2-45DF-92D4-E405940072EF}"/>
                    </a:ext>
                  </a:extLst>
                </p:cNvPr>
                <p:cNvSpPr txBox="1">
                  <a:spLocks noRot="1" noChangeAspect="1" noMove="1" noResize="1" noEditPoints="1" noAdjustHandles="1" noChangeArrowheads="1" noChangeShapeType="1" noTextEdit="1"/>
                </p:cNvSpPr>
                <p:nvPr/>
              </p:nvSpPr>
              <p:spPr>
                <a:xfrm>
                  <a:off x="5302010" y="5544817"/>
                  <a:ext cx="429605" cy="184666"/>
                </a:xfrm>
                <a:prstGeom prst="rect">
                  <a:avLst/>
                </a:prstGeom>
                <a:blipFill>
                  <a:blip r:embed="rId25"/>
                  <a:stretch>
                    <a:fillRect l="-4286" r="-10000" b="-20000"/>
                  </a:stretch>
                </a:blipFill>
              </p:spPr>
              <p:txBody>
                <a:bodyPr/>
                <a:lstStyle/>
                <a:p>
                  <a:r>
                    <a:rPr lang="zh-CN" altLang="en-US">
                      <a:noFill/>
                    </a:rPr>
                    <a:t> </a:t>
                  </a:r>
                </a:p>
              </p:txBody>
            </p:sp>
          </mc:Fallback>
        </mc:AlternateContent>
        <mc:AlternateContent xmlns:mc="http://schemas.openxmlformats.org/markup-compatibility/2006" xmlns:a14="http://schemas.microsoft.com/office/drawing/2010/main">
          <mc:Choice Requires="a14">
            <p:sp>
              <p:nvSpPr>
                <p:cNvPr id="77" name="文本框 76">
                  <a:extLst>
                    <a:ext uri="{FF2B5EF4-FFF2-40B4-BE49-F238E27FC236}">
                      <a16:creationId xmlns:a16="http://schemas.microsoft.com/office/drawing/2014/main" id="{B7698373-804F-4545-9F08-468555D32DF8}"/>
                    </a:ext>
                  </a:extLst>
                </p:cNvPr>
                <p:cNvSpPr txBox="1"/>
                <p:nvPr/>
              </p:nvSpPr>
              <p:spPr>
                <a:xfrm>
                  <a:off x="5245019" y="4516819"/>
                  <a:ext cx="545021" cy="184666"/>
                </a:xfrm>
                <a:prstGeom prst="rect">
                  <a:avLst/>
                </a:prstGeom>
                <a:noFill/>
              </p:spPr>
              <p:txBody>
                <a:bodyPr wrap="none" lIns="0" tIns="0" rIns="0" b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altLang="zh-CN" sz="1200" b="0" i="1" u="none" strike="noStrike" kern="1200" cap="none" spc="0" normalizeH="0" baseline="0" noProof="0">
                                <a:ln>
                                  <a:noFill/>
                                </a:ln>
                                <a:solidFill>
                                  <a:prstClr val="black"/>
                                </a:solidFill>
                                <a:effectLst/>
                                <a:uLnTx/>
                                <a:uFillTx/>
                                <a:latin typeface="Cambria Math" panose="02040503050406030204" pitchFamily="18" charset="0"/>
                                <a:cs typeface="+mn-cs"/>
                              </a:rPr>
                            </m:ctrlPr>
                          </m:sSubPr>
                          <m:e>
                            <m:r>
                              <m:rPr>
                                <m:nor/>
                              </m:rPr>
                              <a:rPr kumimoji="0" lang="en-US" altLang="zh-CN" sz="1200" b="0" i="0" u="none" strike="noStrike" kern="1200" cap="none" spc="0" normalizeH="0" baseline="0" noProof="0">
                                <a:ln>
                                  <a:noFill/>
                                </a:ln>
                                <a:solidFill>
                                  <a:prstClr val="black"/>
                                </a:solidFill>
                                <a:effectLst/>
                                <a:uLnTx/>
                                <a:uFillTx/>
                                <a:latin typeface="Arial" panose="020B0604020202020204" pitchFamily="34" charset="0"/>
                                <a:ea typeface="等线" panose="02010600030101010101" pitchFamily="2" charset="-122"/>
                                <a:cs typeface="Arial" panose="020B0604020202020204" pitchFamily="34" charset="0"/>
                              </a:rPr>
                              <m:t>m</m:t>
                            </m:r>
                          </m:e>
                          <m:sub>
                            <m:r>
                              <m:rPr>
                                <m:nor/>
                              </m:rPr>
                              <a:rPr kumimoji="0" lang="en-US" altLang="zh-CN" sz="1200" b="0" i="0" u="none" strike="noStrike" kern="1200" cap="none" spc="0" normalizeH="0" baseline="0" noProof="0">
                                <a:ln>
                                  <a:noFill/>
                                </a:ln>
                                <a:solidFill>
                                  <a:prstClr val="black"/>
                                </a:solidFill>
                                <a:effectLst/>
                                <a:uLnTx/>
                                <a:uFillTx/>
                                <a:latin typeface="Arial" panose="020B0604020202020204" pitchFamily="34" charset="0"/>
                                <a:ea typeface="等线" panose="02010600030101010101" pitchFamily="2" charset="-122"/>
                                <a:cs typeface="Arial" panose="020B0604020202020204" pitchFamily="34" charset="0"/>
                              </a:rPr>
                              <m:t>s</m:t>
                            </m:r>
                          </m:sub>
                        </m:sSub>
                        <m:r>
                          <m:rPr>
                            <m:nor/>
                          </m:rPr>
                          <a:rPr kumimoji="0" lang="en-US" altLang="zh-CN" sz="1200" b="0" i="0" u="none" strike="noStrike" kern="1200" cap="none" spc="0" normalizeH="0" baseline="0" noProof="0" smtClean="0">
                            <a:ln>
                              <a:noFill/>
                            </a:ln>
                            <a:solidFill>
                              <a:prstClr val="black"/>
                            </a:solidFill>
                            <a:effectLst/>
                            <a:uLnTx/>
                            <a:uFillTx/>
                            <a:latin typeface="Arial" panose="020B0604020202020204" pitchFamily="34" charset="0"/>
                            <a:ea typeface="等线" panose="02010600030101010101" pitchFamily="2" charset="-122"/>
                            <a:cs typeface="Arial" panose="020B0604020202020204" pitchFamily="34" charset="0"/>
                          </a:rPr>
                          <m:t>=</m:t>
                        </m:r>
                        <m:r>
                          <m:rPr>
                            <m:nor/>
                          </m:rPr>
                          <a:rPr kumimoji="0" lang="en-US" altLang="zh-CN" sz="1200" b="0" i="0" u="none" strike="noStrike" kern="1200" cap="none" spc="0" normalizeH="0" baseline="0" noProof="0" smtClean="0">
                            <a:ln>
                              <a:noFill/>
                            </a:ln>
                            <a:solidFill>
                              <a:prstClr val="black"/>
                            </a:solidFill>
                            <a:effectLst/>
                            <a:uLnTx/>
                            <a:uFillTx/>
                            <a:latin typeface="Arial" panose="020B0604020202020204" pitchFamily="34" charset="0"/>
                            <a:ea typeface="Cambria Math" panose="02040503050406030204" pitchFamily="18" charset="0"/>
                            <a:cs typeface="Arial" panose="020B0604020202020204" pitchFamily="34" charset="0"/>
                          </a:rPr>
                          <m:t>±</m:t>
                        </m:r>
                        <m:r>
                          <m:rPr>
                            <m:nor/>
                          </m:rPr>
                          <a:rPr kumimoji="0" lang="en-US" altLang="zh-CN" sz="1200" b="0" i="0" u="none" strike="noStrike" kern="1200" cap="none" spc="0" normalizeH="0" baseline="0" noProof="0" smtClean="0">
                            <a:ln>
                              <a:noFill/>
                            </a:ln>
                            <a:solidFill>
                              <a:prstClr val="black"/>
                            </a:solidFill>
                            <a:effectLst/>
                            <a:uLnTx/>
                            <a:uFillTx/>
                            <a:latin typeface="Arial" panose="020B0604020202020204" pitchFamily="34" charset="0"/>
                            <a:ea typeface="等线" panose="02010600030101010101" pitchFamily="2" charset="-122"/>
                            <a:cs typeface="Arial" panose="020B0604020202020204" pitchFamily="34" charset="0"/>
                          </a:rPr>
                          <m:t>1</m:t>
                        </m:r>
                      </m:oMath>
                    </m:oMathPara>
                  </a14:m>
                  <a:endParaRPr kumimoji="0" lang="zh-CN" altLang="en-US" sz="1600" b="0" i="0" u="none" strike="noStrike" kern="1200" cap="none" spc="0" normalizeH="0" baseline="0" noProof="0" dirty="0">
                    <a:ln>
                      <a:noFill/>
                    </a:ln>
                    <a:solidFill>
                      <a:prstClr val="black"/>
                    </a:solidFill>
                    <a:effectLst/>
                    <a:uLnTx/>
                    <a:uFillTx/>
                    <a:latin typeface="Arial" panose="020B0604020202020204" pitchFamily="34" charset="0"/>
                    <a:ea typeface="等线" panose="02010600030101010101" pitchFamily="2" charset="-122"/>
                    <a:cs typeface="Arial" panose="020B0604020202020204" pitchFamily="34" charset="0"/>
                  </a:endParaRPr>
                </a:p>
              </p:txBody>
            </p:sp>
          </mc:Choice>
          <mc:Fallback xmlns="">
            <p:sp>
              <p:nvSpPr>
                <p:cNvPr id="77" name="文本框 76">
                  <a:extLst>
                    <a:ext uri="{FF2B5EF4-FFF2-40B4-BE49-F238E27FC236}">
                      <a16:creationId xmlns:a16="http://schemas.microsoft.com/office/drawing/2014/main" id="{B7698373-804F-4545-9F08-468555D32DF8}"/>
                    </a:ext>
                  </a:extLst>
                </p:cNvPr>
                <p:cNvSpPr txBox="1">
                  <a:spLocks noRot="1" noChangeAspect="1" noMove="1" noResize="1" noEditPoints="1" noAdjustHandles="1" noChangeArrowheads="1" noChangeShapeType="1" noTextEdit="1"/>
                </p:cNvSpPr>
                <p:nvPr/>
              </p:nvSpPr>
              <p:spPr>
                <a:xfrm>
                  <a:off x="5245019" y="4516819"/>
                  <a:ext cx="545021" cy="184666"/>
                </a:xfrm>
                <a:prstGeom prst="rect">
                  <a:avLst/>
                </a:prstGeom>
                <a:blipFill>
                  <a:blip r:embed="rId26"/>
                  <a:stretch>
                    <a:fillRect l="-3333" r="-6667" b="-26667"/>
                  </a:stretch>
                </a:blipFill>
              </p:spPr>
              <p:txBody>
                <a:bodyPr/>
                <a:lstStyle/>
                <a:p>
                  <a:r>
                    <a:rPr lang="zh-CN" altLang="en-US">
                      <a:noFill/>
                    </a:rPr>
                    <a:t> </a:t>
                  </a:r>
                </a:p>
              </p:txBody>
            </p:sp>
          </mc:Fallback>
        </mc:AlternateContent>
        <p:sp>
          <p:nvSpPr>
            <p:cNvPr id="78" name="文本框 77">
              <a:extLst>
                <a:ext uri="{FF2B5EF4-FFF2-40B4-BE49-F238E27FC236}">
                  <a16:creationId xmlns:a16="http://schemas.microsoft.com/office/drawing/2014/main" id="{100E74EB-5C58-4B03-BB58-603271FDC9D3}"/>
                </a:ext>
              </a:extLst>
            </p:cNvPr>
            <p:cNvSpPr txBox="1"/>
            <p:nvPr/>
          </p:nvSpPr>
          <p:spPr>
            <a:xfrm>
              <a:off x="4792764" y="5007537"/>
              <a:ext cx="833883" cy="276999"/>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200" b="0" i="0" u="none" strike="noStrike" kern="1200" cap="none" spc="0" normalizeH="0" baseline="0" noProof="0" dirty="0">
                  <a:ln>
                    <a:noFill/>
                  </a:ln>
                  <a:solidFill>
                    <a:prstClr val="white">
                      <a:lumMod val="65000"/>
                    </a:prstClr>
                  </a:solidFill>
                  <a:effectLst/>
                  <a:uLnTx/>
                  <a:uFillTx/>
                  <a:latin typeface="Arial" panose="020B0604020202020204" pitchFamily="34" charset="0"/>
                  <a:ea typeface="等线" panose="02010600030101010101" pitchFamily="2" charset="-122"/>
                  <a:cs typeface="Arial" panose="020B0604020202020204" pitchFamily="34" charset="0"/>
                </a:rPr>
                <a:t>2.87 GHz</a:t>
              </a:r>
              <a:endParaRPr kumimoji="0" lang="zh-CN" altLang="en-US" sz="1200" b="0" i="0" u="none" strike="noStrike" kern="1200" cap="none" spc="0" normalizeH="0" baseline="0" noProof="0" dirty="0">
                <a:ln>
                  <a:noFill/>
                </a:ln>
                <a:solidFill>
                  <a:prstClr val="white">
                    <a:lumMod val="65000"/>
                  </a:prstClr>
                </a:solidFill>
                <a:effectLst/>
                <a:uLnTx/>
                <a:uFillTx/>
                <a:latin typeface="Arial" panose="020B0604020202020204" pitchFamily="34" charset="0"/>
                <a:ea typeface="等线" panose="02010600030101010101" pitchFamily="2" charset="-122"/>
                <a:cs typeface="Arial" panose="020B0604020202020204" pitchFamily="34" charset="0"/>
              </a:endParaRPr>
            </a:p>
          </p:txBody>
        </p:sp>
        <p:pic>
          <p:nvPicPr>
            <p:cNvPr id="79" name="图形 78">
              <a:extLst>
                <a:ext uri="{FF2B5EF4-FFF2-40B4-BE49-F238E27FC236}">
                  <a16:creationId xmlns:a16="http://schemas.microsoft.com/office/drawing/2014/main" id="{407B381F-FA36-4ECC-8914-95BE4E29A2EE}"/>
                </a:ext>
              </a:extLst>
            </p:cNvPr>
            <p:cNvPicPr>
              <a:picLocks noChangeAspect="1"/>
            </p:cNvPicPr>
            <p:nvPr/>
          </p:nvPicPr>
          <p:blipFill>
            <a:blip r:embed="rId27">
              <a:extLst>
                <a:ext uri="{96DAC541-7B7A-43D3-8B79-37D633B846F1}">
                  <asvg:svgBlip xmlns:asvg="http://schemas.microsoft.com/office/drawing/2016/SVG/main" r:embed="rId28"/>
                </a:ext>
              </a:extLst>
            </a:blip>
            <a:stretch>
              <a:fillRect/>
            </a:stretch>
          </p:blipFill>
          <p:spPr>
            <a:xfrm>
              <a:off x="4819203" y="4820344"/>
              <a:ext cx="48364" cy="628735"/>
            </a:xfrm>
            <a:prstGeom prst="rect">
              <a:avLst/>
            </a:prstGeom>
          </p:spPr>
        </p:pic>
      </p:grpSp>
      <p:cxnSp>
        <p:nvCxnSpPr>
          <p:cNvPr id="88" name="直接箭头连接符 87">
            <a:extLst>
              <a:ext uri="{FF2B5EF4-FFF2-40B4-BE49-F238E27FC236}">
                <a16:creationId xmlns:a16="http://schemas.microsoft.com/office/drawing/2014/main" id="{289D0B25-4A8D-488A-90BF-AAABDFD052E6}"/>
              </a:ext>
            </a:extLst>
          </p:cNvPr>
          <p:cNvCxnSpPr>
            <a:cxnSpLocks/>
            <a:stCxn id="12" idx="1"/>
          </p:cNvCxnSpPr>
          <p:nvPr/>
        </p:nvCxnSpPr>
        <p:spPr>
          <a:xfrm>
            <a:off x="5292823" y="2297160"/>
            <a:ext cx="364212" cy="1422219"/>
          </a:xfrm>
          <a:prstGeom prst="straightConnector1">
            <a:avLst/>
          </a:prstGeom>
          <a:ln w="28575">
            <a:solidFill>
              <a:schemeClr val="accent4">
                <a:lumMod val="50000"/>
                <a:alpha val="55000"/>
              </a:schemeClr>
            </a:solidFill>
            <a:tailEnd type="triangle" w="med" len="lg"/>
          </a:ln>
        </p:spPr>
        <p:style>
          <a:lnRef idx="1">
            <a:schemeClr val="accent1"/>
          </a:lnRef>
          <a:fillRef idx="0">
            <a:schemeClr val="accent1"/>
          </a:fillRef>
          <a:effectRef idx="0">
            <a:schemeClr val="accent1"/>
          </a:effectRef>
          <a:fontRef idx="minor">
            <a:schemeClr val="tx1"/>
          </a:fontRef>
        </p:style>
      </p:cxnSp>
      <p:cxnSp>
        <p:nvCxnSpPr>
          <p:cNvPr id="90" name="直接箭头连接符 89">
            <a:extLst>
              <a:ext uri="{FF2B5EF4-FFF2-40B4-BE49-F238E27FC236}">
                <a16:creationId xmlns:a16="http://schemas.microsoft.com/office/drawing/2014/main" id="{D0A5214B-3BD8-4B0B-9829-F6C95CBCFB12}"/>
              </a:ext>
            </a:extLst>
          </p:cNvPr>
          <p:cNvCxnSpPr>
            <a:cxnSpLocks/>
          </p:cNvCxnSpPr>
          <p:nvPr/>
        </p:nvCxnSpPr>
        <p:spPr>
          <a:xfrm flipH="1">
            <a:off x="5174431" y="3880636"/>
            <a:ext cx="486433" cy="1618770"/>
          </a:xfrm>
          <a:prstGeom prst="straightConnector1">
            <a:avLst/>
          </a:prstGeom>
          <a:ln w="28575">
            <a:solidFill>
              <a:schemeClr val="accent4">
                <a:lumMod val="50000"/>
                <a:alpha val="55000"/>
              </a:schemeClr>
            </a:solidFill>
            <a:tailEnd type="triangle" w="med" len="lg"/>
          </a:ln>
        </p:spPr>
        <p:style>
          <a:lnRef idx="1">
            <a:schemeClr val="accent1"/>
          </a:lnRef>
          <a:fillRef idx="0">
            <a:schemeClr val="accent1"/>
          </a:fillRef>
          <a:effectRef idx="0">
            <a:schemeClr val="accent1"/>
          </a:effectRef>
          <a:fontRef idx="minor">
            <a:schemeClr val="tx1"/>
          </a:fontRef>
        </p:style>
      </p:cxnSp>
      <p:grpSp>
        <p:nvGrpSpPr>
          <p:cNvPr id="94" name="图形 48">
            <a:extLst>
              <a:ext uri="{FF2B5EF4-FFF2-40B4-BE49-F238E27FC236}">
                <a16:creationId xmlns:a16="http://schemas.microsoft.com/office/drawing/2014/main" id="{BD755E65-8B47-4106-B928-671BB54478A0}"/>
              </a:ext>
            </a:extLst>
          </p:cNvPr>
          <p:cNvGrpSpPr/>
          <p:nvPr/>
        </p:nvGrpSpPr>
        <p:grpSpPr>
          <a:xfrm>
            <a:off x="5318554" y="4497525"/>
            <a:ext cx="1258324" cy="1081662"/>
            <a:chOff x="5731615" y="4467468"/>
            <a:chExt cx="1258324" cy="1081662"/>
          </a:xfrm>
        </p:grpSpPr>
        <p:sp>
          <p:nvSpPr>
            <p:cNvPr id="95" name="任意多边形: 形状 94">
              <a:extLst>
                <a:ext uri="{FF2B5EF4-FFF2-40B4-BE49-F238E27FC236}">
                  <a16:creationId xmlns:a16="http://schemas.microsoft.com/office/drawing/2014/main" id="{0F1849D0-87C7-46BD-884D-73B056F7DC17}"/>
                </a:ext>
              </a:extLst>
            </p:cNvPr>
            <p:cNvSpPr/>
            <p:nvPr/>
          </p:nvSpPr>
          <p:spPr>
            <a:xfrm>
              <a:off x="5790040" y="5500672"/>
              <a:ext cx="1199898" cy="48458"/>
            </a:xfrm>
            <a:custGeom>
              <a:avLst/>
              <a:gdLst>
                <a:gd name="connsiteX0" fmla="*/ 25934 w 946350"/>
                <a:gd name="connsiteY0" fmla="*/ 25126 h 52897"/>
                <a:gd name="connsiteX1" fmla="*/ 937706 w 946350"/>
                <a:gd name="connsiteY1" fmla="*/ 37469 h 52897"/>
              </a:gdLst>
              <a:ahLst/>
              <a:cxnLst>
                <a:cxn ang="0">
                  <a:pos x="connsiteX0" y="connsiteY0"/>
                </a:cxn>
                <a:cxn ang="0">
                  <a:pos x="connsiteX1" y="connsiteY1"/>
                </a:cxn>
              </a:cxnLst>
              <a:rect l="l" t="t" r="r" b="b"/>
              <a:pathLst>
                <a:path w="946350" h="52897">
                  <a:moveTo>
                    <a:pt x="25934" y="25126"/>
                  </a:moveTo>
                  <a:lnTo>
                    <a:pt x="937706" y="37469"/>
                  </a:lnTo>
                </a:path>
              </a:pathLst>
            </a:custGeom>
            <a:ln w="18098" cap="flat">
              <a:solidFill>
                <a:srgbClr val="999999"/>
              </a:solidFill>
              <a:custDash>
                <a:ds d="225000" sp="225000"/>
              </a:custDash>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96" name="任意多边形: 形状 95">
              <a:extLst>
                <a:ext uri="{FF2B5EF4-FFF2-40B4-BE49-F238E27FC236}">
                  <a16:creationId xmlns:a16="http://schemas.microsoft.com/office/drawing/2014/main" id="{52E4B721-C80F-43B5-A0F8-47C826BEC550}"/>
                </a:ext>
              </a:extLst>
            </p:cNvPr>
            <p:cNvSpPr/>
            <p:nvPr/>
          </p:nvSpPr>
          <p:spPr>
            <a:xfrm>
              <a:off x="5731615" y="4467468"/>
              <a:ext cx="1258324" cy="286394"/>
            </a:xfrm>
            <a:custGeom>
              <a:avLst/>
              <a:gdLst>
                <a:gd name="connsiteX0" fmla="*/ 25934 w 855354"/>
                <a:gd name="connsiteY0" fmla="*/ 268456 h 282120"/>
                <a:gd name="connsiteX1" fmla="*/ 837611 w 855354"/>
                <a:gd name="connsiteY1" fmla="*/ 25126 h 282120"/>
              </a:gdLst>
              <a:ahLst/>
              <a:cxnLst>
                <a:cxn ang="0">
                  <a:pos x="connsiteX0" y="connsiteY0"/>
                </a:cxn>
                <a:cxn ang="0">
                  <a:pos x="connsiteX1" y="connsiteY1"/>
                </a:cxn>
              </a:cxnLst>
              <a:rect l="l" t="t" r="r" b="b"/>
              <a:pathLst>
                <a:path w="855354" h="282120">
                  <a:moveTo>
                    <a:pt x="25934" y="268456"/>
                  </a:moveTo>
                  <a:lnTo>
                    <a:pt x="837611" y="25126"/>
                  </a:lnTo>
                </a:path>
              </a:pathLst>
            </a:custGeom>
            <a:ln w="18098" cap="flat">
              <a:solidFill>
                <a:srgbClr val="999999"/>
              </a:solidFill>
              <a:custDash>
                <a:ds d="225000" sp="225000"/>
              </a:custDash>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97" name="任意多边形: 形状 96">
              <a:extLst>
                <a:ext uri="{FF2B5EF4-FFF2-40B4-BE49-F238E27FC236}">
                  <a16:creationId xmlns:a16="http://schemas.microsoft.com/office/drawing/2014/main" id="{A66EB271-DACC-4EA3-AB18-FC49A8C3A348}"/>
                </a:ext>
              </a:extLst>
            </p:cNvPr>
            <p:cNvSpPr/>
            <p:nvPr/>
          </p:nvSpPr>
          <p:spPr>
            <a:xfrm>
              <a:off x="5731615" y="4732808"/>
              <a:ext cx="1258323" cy="324989"/>
            </a:xfrm>
            <a:custGeom>
              <a:avLst/>
              <a:gdLst>
                <a:gd name="connsiteX0" fmla="*/ 837611 w 855354"/>
                <a:gd name="connsiteY0" fmla="*/ 268456 h 282120"/>
                <a:gd name="connsiteX1" fmla="*/ 25934 w 855354"/>
                <a:gd name="connsiteY1" fmla="*/ 25126 h 282120"/>
              </a:gdLst>
              <a:ahLst/>
              <a:cxnLst>
                <a:cxn ang="0">
                  <a:pos x="connsiteX0" y="connsiteY0"/>
                </a:cxn>
                <a:cxn ang="0">
                  <a:pos x="connsiteX1" y="connsiteY1"/>
                </a:cxn>
              </a:cxnLst>
              <a:rect l="l" t="t" r="r" b="b"/>
              <a:pathLst>
                <a:path w="855354" h="282120">
                  <a:moveTo>
                    <a:pt x="837611" y="268456"/>
                  </a:moveTo>
                  <a:lnTo>
                    <a:pt x="25934" y="25126"/>
                  </a:lnTo>
                </a:path>
              </a:pathLst>
            </a:custGeom>
            <a:ln w="18098" cap="flat">
              <a:solidFill>
                <a:srgbClr val="999999"/>
              </a:solidFill>
              <a:custDash>
                <a:ds d="225000" sp="225000"/>
              </a:custDash>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grpSp>
      <p:cxnSp>
        <p:nvCxnSpPr>
          <p:cNvPr id="102" name="直接箭头连接符 101">
            <a:extLst>
              <a:ext uri="{FF2B5EF4-FFF2-40B4-BE49-F238E27FC236}">
                <a16:creationId xmlns:a16="http://schemas.microsoft.com/office/drawing/2014/main" id="{646947C8-C8DA-43DF-9B14-352B156AA46A}"/>
              </a:ext>
            </a:extLst>
          </p:cNvPr>
          <p:cNvCxnSpPr>
            <a:cxnSpLocks/>
          </p:cNvCxnSpPr>
          <p:nvPr/>
        </p:nvCxnSpPr>
        <p:spPr>
          <a:xfrm>
            <a:off x="3961420" y="2124131"/>
            <a:ext cx="119789" cy="545041"/>
          </a:xfrm>
          <a:prstGeom prst="straightConnector1">
            <a:avLst/>
          </a:prstGeom>
          <a:ln w="12700">
            <a:solidFill>
              <a:schemeClr val="bg1">
                <a:lumMod val="65000"/>
              </a:schemeClr>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03" name="直接箭头连接符 102">
            <a:extLst>
              <a:ext uri="{FF2B5EF4-FFF2-40B4-BE49-F238E27FC236}">
                <a16:creationId xmlns:a16="http://schemas.microsoft.com/office/drawing/2014/main" id="{1A5CA4E9-26A6-49CF-9805-AA8CFBECACCC}"/>
              </a:ext>
            </a:extLst>
          </p:cNvPr>
          <p:cNvCxnSpPr>
            <a:cxnSpLocks/>
          </p:cNvCxnSpPr>
          <p:nvPr/>
        </p:nvCxnSpPr>
        <p:spPr>
          <a:xfrm>
            <a:off x="4651276" y="1804592"/>
            <a:ext cx="145368" cy="478038"/>
          </a:xfrm>
          <a:prstGeom prst="straightConnector1">
            <a:avLst/>
          </a:prstGeom>
          <a:ln w="12700">
            <a:solidFill>
              <a:schemeClr val="bg1">
                <a:lumMod val="65000"/>
              </a:schemeClr>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111" name="文本框 110">
            <a:extLst>
              <a:ext uri="{FF2B5EF4-FFF2-40B4-BE49-F238E27FC236}">
                <a16:creationId xmlns:a16="http://schemas.microsoft.com/office/drawing/2014/main" id="{FB18388F-F41A-4917-A70B-4FEA46DB5317}"/>
              </a:ext>
            </a:extLst>
          </p:cNvPr>
          <p:cNvSpPr txBox="1"/>
          <p:nvPr/>
        </p:nvSpPr>
        <p:spPr>
          <a:xfrm>
            <a:off x="3703843" y="1827091"/>
            <a:ext cx="726481" cy="307777"/>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400" b="0" i="0" u="none" strike="noStrike" kern="1200" cap="none" spc="0" normalizeH="0" baseline="0" noProof="0" dirty="0">
                <a:ln>
                  <a:noFill/>
                </a:ln>
                <a:solidFill>
                  <a:srgbClr val="C00000"/>
                </a:solidFill>
                <a:effectLst/>
                <a:uLnTx/>
                <a:uFillTx/>
                <a:latin typeface="Arial" panose="020B0604020202020204" pitchFamily="34" charset="0"/>
                <a:ea typeface="等线" panose="02010600030101010101" pitchFamily="2" charset="-122"/>
                <a:cs typeface="Arial" panose="020B0604020202020204" pitchFamily="34" charset="0"/>
              </a:rPr>
              <a:t>~10 ns</a:t>
            </a:r>
            <a:endParaRPr kumimoji="0" lang="zh-CN" altLang="en-US" sz="1400" b="0" i="0" u="none" strike="noStrike" kern="1200" cap="none" spc="0" normalizeH="0" baseline="0" noProof="0" dirty="0">
              <a:ln>
                <a:noFill/>
              </a:ln>
              <a:solidFill>
                <a:srgbClr val="C00000"/>
              </a:solidFill>
              <a:effectLst/>
              <a:uLnTx/>
              <a:uFillTx/>
              <a:latin typeface="Arial" panose="020B0604020202020204" pitchFamily="34" charset="0"/>
              <a:ea typeface="等线" panose="02010600030101010101" pitchFamily="2" charset="-122"/>
              <a:cs typeface="Arial" panose="020B0604020202020204" pitchFamily="34" charset="0"/>
            </a:endParaRPr>
          </a:p>
        </p:txBody>
      </p:sp>
      <p:sp>
        <p:nvSpPr>
          <p:cNvPr id="112" name="文本框 111">
            <a:extLst>
              <a:ext uri="{FF2B5EF4-FFF2-40B4-BE49-F238E27FC236}">
                <a16:creationId xmlns:a16="http://schemas.microsoft.com/office/drawing/2014/main" id="{DE1940E9-E9E0-4B99-81D5-D4D1CB80635E}"/>
              </a:ext>
            </a:extLst>
          </p:cNvPr>
          <p:cNvSpPr txBox="1"/>
          <p:nvPr/>
        </p:nvSpPr>
        <p:spPr>
          <a:xfrm>
            <a:off x="4605282" y="1614144"/>
            <a:ext cx="726481" cy="307777"/>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400" b="0" i="0" u="none" strike="noStrike" kern="1200" cap="none" spc="0" normalizeH="0" baseline="0" noProof="0" dirty="0">
                <a:ln>
                  <a:noFill/>
                </a:ln>
                <a:solidFill>
                  <a:srgbClr val="C00000"/>
                </a:solidFill>
                <a:effectLst/>
                <a:uLnTx/>
                <a:uFillTx/>
                <a:latin typeface="Arial" panose="020B0604020202020204" pitchFamily="34" charset="0"/>
                <a:ea typeface="等线" panose="02010600030101010101" pitchFamily="2" charset="-122"/>
                <a:cs typeface="Arial" panose="020B0604020202020204" pitchFamily="34" charset="0"/>
              </a:rPr>
              <a:t>~10 ns</a:t>
            </a:r>
            <a:endParaRPr kumimoji="0" lang="zh-CN" altLang="en-US" sz="1400" b="0" i="0" u="none" strike="noStrike" kern="1200" cap="none" spc="0" normalizeH="0" baseline="0" noProof="0" dirty="0">
              <a:ln>
                <a:noFill/>
              </a:ln>
              <a:solidFill>
                <a:srgbClr val="C00000"/>
              </a:solidFill>
              <a:effectLst/>
              <a:uLnTx/>
              <a:uFillTx/>
              <a:latin typeface="Arial" panose="020B0604020202020204" pitchFamily="34" charset="0"/>
              <a:ea typeface="等线" panose="02010600030101010101" pitchFamily="2" charset="-122"/>
              <a:cs typeface="Arial" panose="020B0604020202020204" pitchFamily="34" charset="0"/>
            </a:endParaRPr>
          </a:p>
        </p:txBody>
      </p:sp>
      <p:sp>
        <p:nvSpPr>
          <p:cNvPr id="113" name="文本框 112">
            <a:extLst>
              <a:ext uri="{FF2B5EF4-FFF2-40B4-BE49-F238E27FC236}">
                <a16:creationId xmlns:a16="http://schemas.microsoft.com/office/drawing/2014/main" id="{B6CEA872-BFF5-4338-989F-6F2414D439EA}"/>
              </a:ext>
            </a:extLst>
          </p:cNvPr>
          <p:cNvSpPr txBox="1"/>
          <p:nvPr/>
        </p:nvSpPr>
        <p:spPr>
          <a:xfrm>
            <a:off x="5637131" y="3488958"/>
            <a:ext cx="825867" cy="307777"/>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400" b="0" i="0" u="none" strike="noStrike" kern="1200" cap="none" spc="0" normalizeH="0" baseline="0" noProof="0" dirty="0">
                <a:ln>
                  <a:noFill/>
                </a:ln>
                <a:solidFill>
                  <a:srgbClr val="FFC000">
                    <a:lumMod val="75000"/>
                  </a:srgbClr>
                </a:solidFill>
                <a:effectLst/>
                <a:uLnTx/>
                <a:uFillTx/>
                <a:latin typeface="Arial" panose="020B0604020202020204" pitchFamily="34" charset="0"/>
                <a:ea typeface="等线" panose="02010600030101010101" pitchFamily="2" charset="-122"/>
                <a:cs typeface="Arial" panose="020B0604020202020204" pitchFamily="34" charset="0"/>
              </a:rPr>
              <a:t>~250 ns</a:t>
            </a:r>
            <a:endParaRPr kumimoji="0" lang="zh-CN" altLang="en-US" sz="1400" b="0" i="0" u="none" strike="noStrike" kern="1200" cap="none" spc="0" normalizeH="0" baseline="0" noProof="0" dirty="0">
              <a:ln>
                <a:noFill/>
              </a:ln>
              <a:solidFill>
                <a:srgbClr val="FFC000">
                  <a:lumMod val="75000"/>
                </a:srgbClr>
              </a:solidFill>
              <a:effectLst/>
              <a:uLnTx/>
              <a:uFillTx/>
              <a:latin typeface="Arial" panose="020B0604020202020204" pitchFamily="34" charset="0"/>
              <a:ea typeface="等线" panose="02010600030101010101" pitchFamily="2" charset="-122"/>
              <a:cs typeface="Arial" panose="020B0604020202020204" pitchFamily="34" charset="0"/>
            </a:endParaRPr>
          </a:p>
        </p:txBody>
      </p:sp>
      <p:pic>
        <p:nvPicPr>
          <p:cNvPr id="116" name="图形 115">
            <a:extLst>
              <a:ext uri="{FF2B5EF4-FFF2-40B4-BE49-F238E27FC236}">
                <a16:creationId xmlns:a16="http://schemas.microsoft.com/office/drawing/2014/main" id="{5639B716-2E11-4683-8344-FE685B2E29B9}"/>
              </a:ext>
            </a:extLst>
          </p:cNvPr>
          <p:cNvPicPr>
            <a:picLocks noChangeAspect="1"/>
          </p:cNvPicPr>
          <p:nvPr/>
        </p:nvPicPr>
        <p:blipFill>
          <a:blip r:embed="rId29">
            <a:extLst>
              <a:ext uri="{96DAC541-7B7A-43D3-8B79-37D633B846F1}">
                <asvg:svgBlip xmlns:asvg="http://schemas.microsoft.com/office/drawing/2016/SVG/main" r:embed="rId30"/>
              </a:ext>
            </a:extLst>
          </a:blip>
          <a:stretch>
            <a:fillRect/>
          </a:stretch>
        </p:blipFill>
        <p:spPr>
          <a:xfrm>
            <a:off x="6471947" y="2092723"/>
            <a:ext cx="1030522" cy="811927"/>
          </a:xfrm>
          <a:prstGeom prst="rect">
            <a:avLst/>
          </a:prstGeom>
        </p:spPr>
      </p:pic>
      <p:sp>
        <p:nvSpPr>
          <p:cNvPr id="117" name="矩形 116">
            <a:extLst>
              <a:ext uri="{FF2B5EF4-FFF2-40B4-BE49-F238E27FC236}">
                <a16:creationId xmlns:a16="http://schemas.microsoft.com/office/drawing/2014/main" id="{A5E15D66-F8B3-454D-8A25-929899C102E4}"/>
              </a:ext>
            </a:extLst>
          </p:cNvPr>
          <p:cNvSpPr/>
          <p:nvPr/>
        </p:nvSpPr>
        <p:spPr>
          <a:xfrm>
            <a:off x="5909556" y="1891385"/>
            <a:ext cx="2064543" cy="1182498"/>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等线" panose="02010600030101010101" pitchFamily="2" charset="-122"/>
              <a:cs typeface="+mn-cs"/>
            </a:endParaRPr>
          </a:p>
        </p:txBody>
      </p:sp>
      <p:pic>
        <p:nvPicPr>
          <p:cNvPr id="118" name="图形 117">
            <a:extLst>
              <a:ext uri="{FF2B5EF4-FFF2-40B4-BE49-F238E27FC236}">
                <a16:creationId xmlns:a16="http://schemas.microsoft.com/office/drawing/2014/main" id="{AE6F3140-79C1-42CD-9913-94E31A42F8F0}"/>
              </a:ext>
            </a:extLst>
          </p:cNvPr>
          <p:cNvPicPr>
            <a:picLocks noChangeAspect="1"/>
          </p:cNvPicPr>
          <p:nvPr/>
        </p:nvPicPr>
        <p:blipFill>
          <a:blip r:embed="rId31">
            <a:extLst>
              <a:ext uri="{96DAC541-7B7A-43D3-8B79-37D633B846F1}">
                <asvg:svgBlip xmlns:asvg="http://schemas.microsoft.com/office/drawing/2016/SVG/main" r:embed="rId32"/>
              </a:ext>
            </a:extLst>
          </a:blip>
          <a:stretch>
            <a:fillRect/>
          </a:stretch>
        </p:blipFill>
        <p:spPr>
          <a:xfrm>
            <a:off x="6471947" y="2092723"/>
            <a:ext cx="1030522" cy="811927"/>
          </a:xfrm>
          <a:prstGeom prst="rect">
            <a:avLst/>
          </a:prstGeom>
        </p:spPr>
      </p:pic>
      <p:pic>
        <p:nvPicPr>
          <p:cNvPr id="119" name="图形 118">
            <a:extLst>
              <a:ext uri="{FF2B5EF4-FFF2-40B4-BE49-F238E27FC236}">
                <a16:creationId xmlns:a16="http://schemas.microsoft.com/office/drawing/2014/main" id="{1ABB77FF-BE93-4158-BC11-DD4E9CCE7F94}"/>
              </a:ext>
            </a:extLst>
          </p:cNvPr>
          <p:cNvPicPr>
            <a:picLocks noChangeAspect="1"/>
          </p:cNvPicPr>
          <p:nvPr/>
        </p:nvPicPr>
        <p:blipFill>
          <a:blip r:embed="rId33">
            <a:extLst>
              <a:ext uri="{96DAC541-7B7A-43D3-8B79-37D633B846F1}">
                <asvg:svgBlip xmlns:asvg="http://schemas.microsoft.com/office/drawing/2016/SVG/main" r:embed="rId34"/>
              </a:ext>
            </a:extLst>
          </a:blip>
          <a:stretch>
            <a:fillRect/>
          </a:stretch>
        </p:blipFill>
        <p:spPr>
          <a:xfrm>
            <a:off x="6471947" y="2092722"/>
            <a:ext cx="1030522" cy="811927"/>
          </a:xfrm>
          <a:prstGeom prst="rect">
            <a:avLst/>
          </a:prstGeom>
        </p:spPr>
      </p:pic>
      <p:sp>
        <p:nvSpPr>
          <p:cNvPr id="120" name="文本框 119">
            <a:extLst>
              <a:ext uri="{FF2B5EF4-FFF2-40B4-BE49-F238E27FC236}">
                <a16:creationId xmlns:a16="http://schemas.microsoft.com/office/drawing/2014/main" id="{8DCC26B4-5D9E-4228-A24C-72DCD147D4F7}"/>
              </a:ext>
            </a:extLst>
          </p:cNvPr>
          <p:cNvSpPr txBox="1"/>
          <p:nvPr/>
        </p:nvSpPr>
        <p:spPr>
          <a:xfrm>
            <a:off x="5915126" y="1343721"/>
            <a:ext cx="2249990" cy="46166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200" b="1" i="0" u="none" strike="noStrike" kern="1200" cap="none" spc="0" normalizeH="0" baseline="0" noProof="0" dirty="0">
                <a:ln>
                  <a:noFill/>
                </a:ln>
                <a:solidFill>
                  <a:prstClr val="black"/>
                </a:solidFill>
                <a:effectLst/>
                <a:uLnTx/>
                <a:uFillTx/>
                <a:latin typeface="Arial" panose="020B0604020202020204" pitchFamily="34" charset="0"/>
                <a:ea typeface="等线" panose="02010600030101010101" pitchFamily="2" charset="-122"/>
                <a:cs typeface="Arial" panose="020B0604020202020204" pitchFamily="34" charset="0"/>
              </a:rPr>
              <a:t>Optical detected magnetic resonance (ODMR)</a:t>
            </a:r>
            <a:endParaRPr kumimoji="0" lang="zh-CN" altLang="en-US" sz="1200" b="1" i="0" u="none" strike="noStrike" kern="1200" cap="none" spc="0" normalizeH="0" baseline="0" noProof="0" dirty="0">
              <a:ln>
                <a:noFill/>
              </a:ln>
              <a:solidFill>
                <a:prstClr val="black"/>
              </a:solidFill>
              <a:effectLst/>
              <a:uLnTx/>
              <a:uFillTx/>
              <a:latin typeface="Arial" panose="020B0604020202020204" pitchFamily="34" charset="0"/>
              <a:ea typeface="等线" panose="02010600030101010101" pitchFamily="2" charset="-122"/>
              <a:cs typeface="Arial" panose="020B0604020202020204" pitchFamily="34" charset="0"/>
            </a:endParaRPr>
          </a:p>
        </p:txBody>
      </p:sp>
      <p:sp>
        <p:nvSpPr>
          <p:cNvPr id="122" name="文本框 121">
            <a:extLst>
              <a:ext uri="{FF2B5EF4-FFF2-40B4-BE49-F238E27FC236}">
                <a16:creationId xmlns:a16="http://schemas.microsoft.com/office/drawing/2014/main" id="{7E0BE3B5-481E-4280-A320-89DBF9AF9BEE}"/>
              </a:ext>
            </a:extLst>
          </p:cNvPr>
          <p:cNvSpPr txBox="1"/>
          <p:nvPr/>
        </p:nvSpPr>
        <p:spPr>
          <a:xfrm rot="16200000">
            <a:off x="5252846" y="2312434"/>
            <a:ext cx="995785" cy="253916"/>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050" b="0" i="0" u="none" strike="noStrike" kern="1200" cap="none" spc="0" normalizeH="0" baseline="0" noProof="0" dirty="0">
                <a:ln>
                  <a:noFill/>
                </a:ln>
                <a:solidFill>
                  <a:prstClr val="black"/>
                </a:solidFill>
                <a:effectLst/>
                <a:uLnTx/>
                <a:uFillTx/>
                <a:latin typeface="Arial" panose="020B0604020202020204" pitchFamily="34" charset="0"/>
                <a:ea typeface="等线" panose="02010600030101010101" pitchFamily="2" charset="-122"/>
                <a:cs typeface="Arial" panose="020B0604020202020204" pitchFamily="34" charset="0"/>
              </a:rPr>
              <a:t>Fluorescence</a:t>
            </a:r>
            <a:endParaRPr kumimoji="0" lang="zh-CN" altLang="en-US" sz="1050" b="0" i="0" u="none" strike="noStrike" kern="1200" cap="none" spc="0" normalizeH="0" baseline="0" noProof="0" dirty="0">
              <a:ln>
                <a:noFill/>
              </a:ln>
              <a:solidFill>
                <a:prstClr val="black"/>
              </a:solidFill>
              <a:effectLst/>
              <a:uLnTx/>
              <a:uFillTx/>
              <a:latin typeface="Arial" panose="020B0604020202020204" pitchFamily="34" charset="0"/>
              <a:ea typeface="等线" panose="02010600030101010101" pitchFamily="2" charset="-122"/>
              <a:cs typeface="Arial" panose="020B0604020202020204" pitchFamily="34" charset="0"/>
            </a:endParaRPr>
          </a:p>
        </p:txBody>
      </p:sp>
      <p:sp>
        <p:nvSpPr>
          <p:cNvPr id="123" name="文本框 122">
            <a:extLst>
              <a:ext uri="{FF2B5EF4-FFF2-40B4-BE49-F238E27FC236}">
                <a16:creationId xmlns:a16="http://schemas.microsoft.com/office/drawing/2014/main" id="{CCC50544-27F9-4238-A951-8E72F635ABC2}"/>
              </a:ext>
            </a:extLst>
          </p:cNvPr>
          <p:cNvSpPr txBox="1"/>
          <p:nvPr/>
        </p:nvSpPr>
        <p:spPr>
          <a:xfrm>
            <a:off x="6547997" y="3054765"/>
            <a:ext cx="822661" cy="253916"/>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050" b="0" i="0" u="none" strike="noStrike" kern="1200" cap="none" spc="0" normalizeH="0" baseline="0" noProof="0" dirty="0">
                <a:ln>
                  <a:noFill/>
                </a:ln>
                <a:solidFill>
                  <a:prstClr val="black"/>
                </a:solidFill>
                <a:effectLst/>
                <a:uLnTx/>
                <a:uFillTx/>
                <a:latin typeface="Arial" panose="020B0604020202020204" pitchFamily="34" charset="0"/>
                <a:ea typeface="等线" panose="02010600030101010101" pitchFamily="2" charset="-122"/>
                <a:cs typeface="Arial" panose="020B0604020202020204" pitchFamily="34" charset="0"/>
              </a:rPr>
              <a:t>Frequency</a:t>
            </a:r>
            <a:endParaRPr kumimoji="0" lang="zh-CN" altLang="en-US" sz="1050" b="0" i="0" u="none" strike="noStrike" kern="1200" cap="none" spc="0" normalizeH="0" baseline="0" noProof="0" dirty="0">
              <a:ln>
                <a:noFill/>
              </a:ln>
              <a:solidFill>
                <a:prstClr val="black"/>
              </a:solidFill>
              <a:effectLst/>
              <a:uLnTx/>
              <a:uFillTx/>
              <a:latin typeface="Arial" panose="020B0604020202020204" pitchFamily="34" charset="0"/>
              <a:ea typeface="等线" panose="02010600030101010101" pitchFamily="2" charset="-122"/>
              <a:cs typeface="Arial" panose="020B0604020202020204" pitchFamily="34" charset="0"/>
            </a:endParaRPr>
          </a:p>
        </p:txBody>
      </p:sp>
      <p:sp>
        <p:nvSpPr>
          <p:cNvPr id="124" name="文本框 123">
            <a:extLst>
              <a:ext uri="{FF2B5EF4-FFF2-40B4-BE49-F238E27FC236}">
                <a16:creationId xmlns:a16="http://schemas.microsoft.com/office/drawing/2014/main" id="{0FC1A4EB-D9FB-4C63-940B-B0F228F2B45E}"/>
              </a:ext>
            </a:extLst>
          </p:cNvPr>
          <p:cNvSpPr txBox="1"/>
          <p:nvPr/>
        </p:nvSpPr>
        <p:spPr>
          <a:xfrm>
            <a:off x="7003373" y="2726665"/>
            <a:ext cx="723275" cy="246221"/>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000" b="0" i="0" u="none" strike="noStrike" kern="1200" cap="none" spc="0" normalizeH="0" baseline="0" noProof="0" dirty="0">
                <a:ln>
                  <a:noFill/>
                </a:ln>
                <a:solidFill>
                  <a:srgbClr val="70AD47">
                    <a:lumMod val="60000"/>
                    <a:lumOff val="40000"/>
                  </a:srgbClr>
                </a:solidFill>
                <a:effectLst/>
                <a:uLnTx/>
                <a:uFillTx/>
                <a:latin typeface="Arial" panose="020B0604020202020204" pitchFamily="34" charset="0"/>
                <a:ea typeface="等线" panose="02010600030101010101" pitchFamily="2" charset="-122"/>
                <a:cs typeface="Arial" panose="020B0604020202020204" pitchFamily="34" charset="0"/>
              </a:rPr>
              <a:t>2.87 GHz</a:t>
            </a:r>
            <a:endParaRPr kumimoji="0" lang="zh-CN" altLang="en-US" sz="1000" b="0" i="0" u="none" strike="noStrike" kern="1200" cap="none" spc="0" normalizeH="0" baseline="0" noProof="0" dirty="0">
              <a:ln>
                <a:noFill/>
              </a:ln>
              <a:solidFill>
                <a:srgbClr val="70AD47">
                  <a:lumMod val="60000"/>
                  <a:lumOff val="40000"/>
                </a:srgbClr>
              </a:solidFill>
              <a:effectLst/>
              <a:uLnTx/>
              <a:uFillTx/>
              <a:latin typeface="Arial" panose="020B0604020202020204" pitchFamily="34" charset="0"/>
              <a:ea typeface="等线" panose="02010600030101010101" pitchFamily="2" charset="-122"/>
              <a:cs typeface="Arial" panose="020B0604020202020204" pitchFamily="34" charset="0"/>
            </a:endParaRPr>
          </a:p>
        </p:txBody>
      </p:sp>
      <p:cxnSp>
        <p:nvCxnSpPr>
          <p:cNvPr id="125" name="直接连接符 124">
            <a:extLst>
              <a:ext uri="{FF2B5EF4-FFF2-40B4-BE49-F238E27FC236}">
                <a16:creationId xmlns:a16="http://schemas.microsoft.com/office/drawing/2014/main" id="{3C87CCA0-0114-4494-ABA3-E614BB90828C}"/>
              </a:ext>
            </a:extLst>
          </p:cNvPr>
          <p:cNvCxnSpPr>
            <a:cxnSpLocks/>
          </p:cNvCxnSpPr>
          <p:nvPr/>
        </p:nvCxnSpPr>
        <p:spPr>
          <a:xfrm>
            <a:off x="6980449" y="1921703"/>
            <a:ext cx="0" cy="1117846"/>
          </a:xfrm>
          <a:prstGeom prst="line">
            <a:avLst/>
          </a:prstGeom>
          <a:ln w="28575">
            <a:solidFill>
              <a:schemeClr val="accent6">
                <a:lumMod val="60000"/>
                <a:lumOff val="40000"/>
              </a:schemeClr>
            </a:solidFill>
            <a:prstDash val="dash"/>
          </a:ln>
        </p:spPr>
        <p:style>
          <a:lnRef idx="1">
            <a:schemeClr val="accent1"/>
          </a:lnRef>
          <a:fillRef idx="0">
            <a:schemeClr val="accent1"/>
          </a:fillRef>
          <a:effectRef idx="0">
            <a:schemeClr val="accent1"/>
          </a:effectRef>
          <a:fontRef idx="minor">
            <a:schemeClr val="tx1"/>
          </a:fontRef>
        </p:style>
      </p:cxnSp>
      <p:pic>
        <p:nvPicPr>
          <p:cNvPr id="127" name="图形 126">
            <a:extLst>
              <a:ext uri="{FF2B5EF4-FFF2-40B4-BE49-F238E27FC236}">
                <a16:creationId xmlns:a16="http://schemas.microsoft.com/office/drawing/2014/main" id="{7110A307-096C-4B08-8C2F-DC27403B2E7A}"/>
              </a:ext>
            </a:extLst>
          </p:cNvPr>
          <p:cNvPicPr>
            <a:picLocks noChangeAspect="1"/>
          </p:cNvPicPr>
          <p:nvPr/>
        </p:nvPicPr>
        <p:blipFill>
          <a:blip r:embed="rId27">
            <a:extLst>
              <a:ext uri="{96DAC541-7B7A-43D3-8B79-37D633B846F1}">
                <asvg:svgBlip xmlns:asvg="http://schemas.microsoft.com/office/drawing/2016/SVG/main" r:embed="rId28"/>
              </a:ext>
            </a:extLst>
          </a:blip>
          <a:stretch>
            <a:fillRect/>
          </a:stretch>
        </p:blipFill>
        <p:spPr>
          <a:xfrm rot="16200000">
            <a:off x="6951605" y="2314550"/>
            <a:ext cx="48364" cy="628735"/>
          </a:xfrm>
          <a:prstGeom prst="rect">
            <a:avLst/>
          </a:prstGeom>
        </p:spPr>
      </p:pic>
      <mc:AlternateContent xmlns:mc="http://schemas.openxmlformats.org/markup-compatibility/2006" xmlns:a14="http://schemas.microsoft.com/office/drawing/2010/main">
        <mc:Choice Requires="a14">
          <p:sp>
            <p:nvSpPr>
              <p:cNvPr id="128" name="文本框 127">
                <a:extLst>
                  <a:ext uri="{FF2B5EF4-FFF2-40B4-BE49-F238E27FC236}">
                    <a16:creationId xmlns:a16="http://schemas.microsoft.com/office/drawing/2014/main" id="{76C526AC-D644-4701-9F58-18796811117C}"/>
                  </a:ext>
                </a:extLst>
              </p:cNvPr>
              <p:cNvSpPr txBox="1"/>
              <p:nvPr/>
            </p:nvSpPr>
            <p:spPr>
              <a:xfrm>
                <a:off x="6772515" y="2628917"/>
                <a:ext cx="449162" cy="276999"/>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200" b="0" i="0" u="none" strike="noStrike" kern="1200" cap="none" spc="0" normalizeH="0" baseline="0" noProof="0" dirty="0">
                    <a:ln>
                      <a:noFill/>
                    </a:ln>
                    <a:solidFill>
                      <a:prstClr val="white">
                        <a:lumMod val="65000"/>
                      </a:prstClr>
                    </a:solidFill>
                    <a:effectLst/>
                    <a:uLnTx/>
                    <a:uFillTx/>
                    <a:latin typeface="Arial" panose="020B0604020202020204" pitchFamily="34" charset="0"/>
                    <a:ea typeface="等线" panose="02010600030101010101" pitchFamily="2" charset="-122"/>
                    <a:cs typeface="Arial" panose="020B0604020202020204" pitchFamily="34" charset="0"/>
                  </a:rPr>
                  <a:t>2</a:t>
                </a:r>
                <a14:m>
                  <m:oMath xmlns:m="http://schemas.openxmlformats.org/officeDocument/2006/math">
                    <m:r>
                      <m:rPr>
                        <m:nor/>
                      </m:rPr>
                      <a:rPr kumimoji="0" lang="zh-CN" altLang="en-US" sz="1200" b="0" i="0" u="none" strike="noStrike" kern="1200" cap="none" spc="0" normalizeH="0" baseline="0" noProof="0" smtClean="0">
                        <a:ln>
                          <a:noFill/>
                        </a:ln>
                        <a:solidFill>
                          <a:prstClr val="white">
                            <a:lumMod val="65000"/>
                          </a:prstClr>
                        </a:solidFill>
                        <a:effectLst/>
                        <a:uLnTx/>
                        <a:uFillTx/>
                        <a:latin typeface="Arial" panose="020B0604020202020204" pitchFamily="34" charset="0"/>
                        <a:ea typeface="等线" panose="02010600030101010101" pitchFamily="2" charset="-122"/>
                        <a:cs typeface="Arial" panose="020B0604020202020204" pitchFamily="34" charset="0"/>
                      </a:rPr>
                      <m:t>γ</m:t>
                    </m:r>
                    <m:r>
                      <m:rPr>
                        <m:nor/>
                      </m:rPr>
                      <a:rPr kumimoji="0" lang="en-US" altLang="zh-CN" sz="1200" b="0" i="0" u="none" strike="noStrike" kern="1200" cap="none" spc="0" normalizeH="0" baseline="0" noProof="0">
                        <a:ln>
                          <a:noFill/>
                        </a:ln>
                        <a:solidFill>
                          <a:prstClr val="white">
                            <a:lumMod val="65000"/>
                          </a:prstClr>
                        </a:solidFill>
                        <a:effectLst/>
                        <a:uLnTx/>
                        <a:uFillTx/>
                        <a:latin typeface="Arial" panose="020B0604020202020204" pitchFamily="34" charset="0"/>
                        <a:ea typeface="等线" panose="02010600030101010101" pitchFamily="2" charset="-122"/>
                        <a:cs typeface="Arial" panose="020B0604020202020204" pitchFamily="34" charset="0"/>
                      </a:rPr>
                      <m:t>B</m:t>
                    </m:r>
                  </m:oMath>
                </a14:m>
                <a:endParaRPr kumimoji="0" lang="zh-CN" altLang="en-US" sz="1200" b="0" i="0" u="none" strike="noStrike" kern="1200" cap="none" spc="0" normalizeH="0" baseline="0" noProof="0" dirty="0">
                  <a:ln>
                    <a:noFill/>
                  </a:ln>
                  <a:solidFill>
                    <a:prstClr val="white">
                      <a:lumMod val="65000"/>
                    </a:prstClr>
                  </a:solidFill>
                  <a:effectLst/>
                  <a:uLnTx/>
                  <a:uFillTx/>
                  <a:latin typeface="Arial" panose="020B0604020202020204" pitchFamily="34" charset="0"/>
                  <a:ea typeface="等线" panose="02010600030101010101" pitchFamily="2" charset="-122"/>
                  <a:cs typeface="Arial" panose="020B0604020202020204" pitchFamily="34" charset="0"/>
                </a:endParaRPr>
              </a:p>
            </p:txBody>
          </p:sp>
        </mc:Choice>
        <mc:Fallback xmlns="">
          <p:sp>
            <p:nvSpPr>
              <p:cNvPr id="128" name="文本框 127">
                <a:extLst>
                  <a:ext uri="{FF2B5EF4-FFF2-40B4-BE49-F238E27FC236}">
                    <a16:creationId xmlns:a16="http://schemas.microsoft.com/office/drawing/2014/main" id="{76C526AC-D644-4701-9F58-18796811117C}"/>
                  </a:ext>
                </a:extLst>
              </p:cNvPr>
              <p:cNvSpPr txBox="1">
                <a:spLocks noRot="1" noChangeAspect="1" noMove="1" noResize="1" noEditPoints="1" noAdjustHandles="1" noChangeArrowheads="1" noChangeShapeType="1" noTextEdit="1"/>
              </p:cNvSpPr>
              <p:nvPr/>
            </p:nvSpPr>
            <p:spPr>
              <a:xfrm>
                <a:off x="6772515" y="2628917"/>
                <a:ext cx="449162" cy="276999"/>
              </a:xfrm>
              <a:prstGeom prst="rect">
                <a:avLst/>
              </a:prstGeom>
              <a:blipFill>
                <a:blip r:embed="rId35"/>
                <a:stretch>
                  <a:fillRect l="-1351" t="-2174" b="-13043"/>
                </a:stretch>
              </a:blipFill>
            </p:spPr>
            <p:txBody>
              <a:bodyPr/>
              <a:lstStyle/>
              <a:p>
                <a:r>
                  <a:rPr lang="zh-CN" altLang="en-US">
                    <a:noFill/>
                  </a:rPr>
                  <a:t> </a:t>
                </a:r>
              </a:p>
            </p:txBody>
          </p:sp>
        </mc:Fallback>
      </mc:AlternateContent>
      <p:sp>
        <p:nvSpPr>
          <p:cNvPr id="80" name="Rectangle 2">
            <a:extLst>
              <a:ext uri="{FF2B5EF4-FFF2-40B4-BE49-F238E27FC236}">
                <a16:creationId xmlns:a16="http://schemas.microsoft.com/office/drawing/2014/main" id="{BA2473D0-8A26-44DB-822E-CBE72E720E9C}"/>
              </a:ext>
            </a:extLst>
          </p:cNvPr>
          <p:cNvSpPr txBox="1">
            <a:spLocks noChangeArrowheads="1"/>
          </p:cNvSpPr>
          <p:nvPr/>
        </p:nvSpPr>
        <p:spPr>
          <a:xfrm>
            <a:off x="611981" y="224307"/>
            <a:ext cx="8229600" cy="792162"/>
          </a:xfrm>
          <a:prstGeom prst="rect">
            <a:avLst/>
          </a:prstGeom>
        </p:spPr>
        <p:txBody>
          <a:bodyPr/>
          <a:lstStyle>
            <a:lvl1pPr algn="l" rtl="0" fontAlgn="base">
              <a:spcBef>
                <a:spcPct val="0"/>
              </a:spcBef>
              <a:spcAft>
                <a:spcPct val="0"/>
              </a:spcAft>
              <a:defRPr sz="4200">
                <a:solidFill>
                  <a:schemeClr val="tx2"/>
                </a:solidFill>
                <a:latin typeface="+mj-lt"/>
                <a:ea typeface="+mj-ea"/>
                <a:cs typeface="+mj-cs"/>
              </a:defRPr>
            </a:lvl1pPr>
            <a:lvl2pPr algn="l" rtl="0" fontAlgn="base">
              <a:spcBef>
                <a:spcPct val="0"/>
              </a:spcBef>
              <a:spcAft>
                <a:spcPct val="0"/>
              </a:spcAft>
              <a:defRPr sz="4200">
                <a:solidFill>
                  <a:schemeClr val="tx2"/>
                </a:solidFill>
                <a:latin typeface="Garamond" pitchFamily="18" charset="0"/>
                <a:ea typeface="宋体" charset="-122"/>
              </a:defRPr>
            </a:lvl2pPr>
            <a:lvl3pPr algn="l" rtl="0" fontAlgn="base">
              <a:spcBef>
                <a:spcPct val="0"/>
              </a:spcBef>
              <a:spcAft>
                <a:spcPct val="0"/>
              </a:spcAft>
              <a:defRPr sz="4200">
                <a:solidFill>
                  <a:schemeClr val="tx2"/>
                </a:solidFill>
                <a:latin typeface="Garamond" pitchFamily="18" charset="0"/>
                <a:ea typeface="宋体" charset="-122"/>
              </a:defRPr>
            </a:lvl3pPr>
            <a:lvl4pPr algn="l" rtl="0" fontAlgn="base">
              <a:spcBef>
                <a:spcPct val="0"/>
              </a:spcBef>
              <a:spcAft>
                <a:spcPct val="0"/>
              </a:spcAft>
              <a:defRPr sz="4200">
                <a:solidFill>
                  <a:schemeClr val="tx2"/>
                </a:solidFill>
                <a:latin typeface="Garamond" pitchFamily="18" charset="0"/>
                <a:ea typeface="宋体" charset="-122"/>
              </a:defRPr>
            </a:lvl4pPr>
            <a:lvl5pPr algn="l" rtl="0" fontAlgn="base">
              <a:spcBef>
                <a:spcPct val="0"/>
              </a:spcBef>
              <a:spcAft>
                <a:spcPct val="0"/>
              </a:spcAft>
              <a:defRPr sz="4200">
                <a:solidFill>
                  <a:schemeClr val="tx2"/>
                </a:solidFill>
                <a:latin typeface="Garamond" pitchFamily="18" charset="0"/>
                <a:ea typeface="宋体" charset="-122"/>
              </a:defRPr>
            </a:lvl5pPr>
            <a:lvl6pPr marL="457200" algn="l" rtl="0" fontAlgn="base">
              <a:spcBef>
                <a:spcPct val="0"/>
              </a:spcBef>
              <a:spcAft>
                <a:spcPct val="0"/>
              </a:spcAft>
              <a:defRPr sz="4200">
                <a:solidFill>
                  <a:schemeClr val="tx2"/>
                </a:solidFill>
                <a:latin typeface="Garamond" pitchFamily="18" charset="0"/>
                <a:ea typeface="宋体" charset="-122"/>
              </a:defRPr>
            </a:lvl6pPr>
            <a:lvl7pPr marL="914400" algn="l" rtl="0" fontAlgn="base">
              <a:spcBef>
                <a:spcPct val="0"/>
              </a:spcBef>
              <a:spcAft>
                <a:spcPct val="0"/>
              </a:spcAft>
              <a:defRPr sz="4200">
                <a:solidFill>
                  <a:schemeClr val="tx2"/>
                </a:solidFill>
                <a:latin typeface="Garamond" pitchFamily="18" charset="0"/>
                <a:ea typeface="宋体" charset="-122"/>
              </a:defRPr>
            </a:lvl7pPr>
            <a:lvl8pPr marL="1371600" algn="l" rtl="0" fontAlgn="base">
              <a:spcBef>
                <a:spcPct val="0"/>
              </a:spcBef>
              <a:spcAft>
                <a:spcPct val="0"/>
              </a:spcAft>
              <a:defRPr sz="4200">
                <a:solidFill>
                  <a:schemeClr val="tx2"/>
                </a:solidFill>
                <a:latin typeface="Garamond" pitchFamily="18" charset="0"/>
                <a:ea typeface="宋体" charset="-122"/>
              </a:defRPr>
            </a:lvl8pPr>
            <a:lvl9pPr marL="1828800" algn="l" rtl="0" fontAlgn="base">
              <a:spcBef>
                <a:spcPct val="0"/>
              </a:spcBef>
              <a:spcAft>
                <a:spcPct val="0"/>
              </a:spcAft>
              <a:defRPr sz="4200">
                <a:solidFill>
                  <a:schemeClr val="tx2"/>
                </a:solidFill>
                <a:latin typeface="Garamond" pitchFamily="18" charset="0"/>
                <a:ea typeface="宋体" charset="-122"/>
              </a:defRPr>
            </a:lvl9pP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zh-CN" altLang="en-US" sz="3200" b="1" i="0" u="none" strike="noStrike" kern="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mj-cs"/>
              </a:rPr>
              <a:t>金刚石氮</a:t>
            </a:r>
            <a:r>
              <a:rPr kumimoji="0" lang="en-US" altLang="zh-CN" sz="3200" b="1" i="0" u="none" strike="noStrike" kern="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mj-cs"/>
              </a:rPr>
              <a:t>-</a:t>
            </a:r>
            <a:r>
              <a:rPr kumimoji="0" lang="zh-CN" altLang="en-US" sz="3200" b="1" i="0" u="none" strike="noStrike" kern="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mj-cs"/>
              </a:rPr>
              <a:t>空位色心（</a:t>
            </a:r>
            <a:r>
              <a:rPr kumimoji="0" lang="en-US" altLang="zh-CN" sz="3200" b="1" i="0" u="none" strike="noStrike" kern="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mj-cs"/>
              </a:rPr>
              <a:t>NV center</a:t>
            </a:r>
            <a:r>
              <a:rPr kumimoji="0" lang="zh-CN" altLang="en-US" sz="3200" b="1" i="0" u="none" strike="noStrike" kern="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mj-cs"/>
              </a:rPr>
              <a:t>）</a:t>
            </a:r>
          </a:p>
        </p:txBody>
      </p:sp>
      <p:sp>
        <p:nvSpPr>
          <p:cNvPr id="81" name="Line 1">
            <a:extLst>
              <a:ext uri="{FF2B5EF4-FFF2-40B4-BE49-F238E27FC236}">
                <a16:creationId xmlns:a16="http://schemas.microsoft.com/office/drawing/2014/main" id="{22459753-F355-4A3A-BB9E-1748059009C5}"/>
              </a:ext>
            </a:extLst>
          </p:cNvPr>
          <p:cNvSpPr>
            <a:spLocks noChangeShapeType="1"/>
          </p:cNvSpPr>
          <p:nvPr/>
        </p:nvSpPr>
        <p:spPr bwMode="auto">
          <a:xfrm>
            <a:off x="611981" y="835793"/>
            <a:ext cx="7920037" cy="1588"/>
          </a:xfrm>
          <a:prstGeom prst="line">
            <a:avLst/>
          </a:prstGeom>
          <a:noFill/>
          <a:ln w="50800">
            <a:solidFill>
              <a:srgbClr val="D90B00"/>
            </a:solidFill>
            <a:round/>
            <a:headEnd/>
            <a:tailEn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2" name="文本框 1">
            <a:extLst>
              <a:ext uri="{FF2B5EF4-FFF2-40B4-BE49-F238E27FC236}">
                <a16:creationId xmlns:a16="http://schemas.microsoft.com/office/drawing/2014/main" id="{C05FFD2D-ED30-45F0-ADE4-7E9A2E265469}"/>
              </a:ext>
            </a:extLst>
          </p:cNvPr>
          <p:cNvSpPr txBox="1"/>
          <p:nvPr/>
        </p:nvSpPr>
        <p:spPr>
          <a:xfrm>
            <a:off x="1826582" y="6314494"/>
            <a:ext cx="5724644"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zh-CN" altLang="en-US" sz="1800" b="1" i="0" u="none" strike="noStrike" kern="1200" cap="none" spc="0" normalizeH="0" baseline="0" noProof="0" dirty="0">
                <a:ln>
                  <a:noFill/>
                </a:ln>
                <a:solidFill>
                  <a:srgbClr val="AA1215"/>
                </a:solidFill>
                <a:effectLst/>
                <a:uLnTx/>
                <a:uFillTx/>
                <a:latin typeface="Calibri" panose="020F0502020204030204"/>
                <a:ea typeface="等线" panose="02010600030101010101" pitchFamily="2" charset="-122"/>
                <a:cs typeface="+mn-cs"/>
              </a:rPr>
              <a:t>室温大气下相干时间可达毫秒量级，自旋态由光来读取</a:t>
            </a:r>
          </a:p>
        </p:txBody>
      </p:sp>
    </p:spTree>
    <p:extLst>
      <p:ext uri="{BB962C8B-B14F-4D97-AF65-F5344CB8AC3E}">
        <p14:creationId xmlns:p14="http://schemas.microsoft.com/office/powerpoint/2010/main" val="267406245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a:extLst>
              <a:ext uri="{FF2B5EF4-FFF2-40B4-BE49-F238E27FC236}">
                <a16:creationId xmlns:a16="http://schemas.microsoft.com/office/drawing/2014/main" id="{050B9D80-7214-4F3C-AA23-E4CA455EE911}"/>
              </a:ext>
            </a:extLst>
          </p:cNvPr>
          <p:cNvPicPr>
            <a:picLocks noChangeAspect="1"/>
          </p:cNvPicPr>
          <p:nvPr/>
        </p:nvPicPr>
        <p:blipFill>
          <a:blip r:embed="rId2"/>
          <a:stretch>
            <a:fillRect/>
          </a:stretch>
        </p:blipFill>
        <p:spPr>
          <a:xfrm>
            <a:off x="759054" y="1206634"/>
            <a:ext cx="3709251" cy="4011410"/>
          </a:xfrm>
          <a:prstGeom prst="rect">
            <a:avLst/>
          </a:prstGeom>
        </p:spPr>
      </p:pic>
      <p:pic>
        <p:nvPicPr>
          <p:cNvPr id="3" name="图片 2">
            <a:extLst>
              <a:ext uri="{FF2B5EF4-FFF2-40B4-BE49-F238E27FC236}">
                <a16:creationId xmlns:a16="http://schemas.microsoft.com/office/drawing/2014/main" id="{4C6FC675-415D-4FE2-962E-5AF3646580E0}"/>
              </a:ext>
            </a:extLst>
          </p:cNvPr>
          <p:cNvPicPr>
            <a:picLocks noChangeAspect="1"/>
          </p:cNvPicPr>
          <p:nvPr/>
        </p:nvPicPr>
        <p:blipFill>
          <a:blip r:embed="rId3"/>
          <a:stretch>
            <a:fillRect/>
          </a:stretch>
        </p:blipFill>
        <p:spPr>
          <a:xfrm>
            <a:off x="4815283" y="1034171"/>
            <a:ext cx="4243210" cy="5599522"/>
          </a:xfrm>
          <a:prstGeom prst="rect">
            <a:avLst/>
          </a:prstGeom>
        </p:spPr>
      </p:pic>
      <p:sp>
        <p:nvSpPr>
          <p:cNvPr id="4" name="任意多边形: 形状 3">
            <a:extLst>
              <a:ext uri="{FF2B5EF4-FFF2-40B4-BE49-F238E27FC236}">
                <a16:creationId xmlns:a16="http://schemas.microsoft.com/office/drawing/2014/main" id="{261DF847-A747-4E15-BCB5-6CB074CD3214}"/>
              </a:ext>
            </a:extLst>
          </p:cNvPr>
          <p:cNvSpPr/>
          <p:nvPr/>
        </p:nvSpPr>
        <p:spPr>
          <a:xfrm>
            <a:off x="3595360" y="1497722"/>
            <a:ext cx="15703" cy="15703"/>
          </a:xfrm>
          <a:custGeom>
            <a:avLst/>
            <a:gdLst/>
            <a:ahLst/>
            <a:cxnLst/>
            <a:rect l="l" t="t" r="r" b="b"/>
            <a:pathLst>
              <a:path w="9525" h="9525"/>
            </a:pathLst>
          </a:custGeom>
          <a:noFill/>
          <a:ln w="9525" cap="flat">
            <a:solidFill>
              <a:srgbClr val="0071BC"/>
            </a:solid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5" name="任意多边形: 形状 4">
            <a:extLst>
              <a:ext uri="{FF2B5EF4-FFF2-40B4-BE49-F238E27FC236}">
                <a16:creationId xmlns:a16="http://schemas.microsoft.com/office/drawing/2014/main" id="{EE79B6A8-C6B5-49B0-B656-A8FEDFC30CA6}"/>
              </a:ext>
            </a:extLst>
          </p:cNvPr>
          <p:cNvSpPr/>
          <p:nvPr/>
        </p:nvSpPr>
        <p:spPr>
          <a:xfrm>
            <a:off x="3595360" y="1497722"/>
            <a:ext cx="15703" cy="15703"/>
          </a:xfrm>
          <a:custGeom>
            <a:avLst/>
            <a:gdLst/>
            <a:ahLst/>
            <a:cxnLst/>
            <a:rect l="l" t="t" r="r" b="b"/>
            <a:pathLst>
              <a:path w="9525" h="9525"/>
            </a:pathLst>
          </a:custGeom>
          <a:noFill/>
          <a:ln w="9525" cap="flat">
            <a:solidFill>
              <a:srgbClr val="0071BC"/>
            </a:solid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6" name="Rectangle 2">
            <a:extLst>
              <a:ext uri="{FF2B5EF4-FFF2-40B4-BE49-F238E27FC236}">
                <a16:creationId xmlns:a16="http://schemas.microsoft.com/office/drawing/2014/main" id="{BFCE7303-3CA3-42D0-BA67-4A2AA6188AF7}"/>
              </a:ext>
            </a:extLst>
          </p:cNvPr>
          <p:cNvSpPr txBox="1">
            <a:spLocks noChangeArrowheads="1"/>
          </p:cNvSpPr>
          <p:nvPr/>
        </p:nvSpPr>
        <p:spPr>
          <a:xfrm>
            <a:off x="611981" y="224307"/>
            <a:ext cx="8229600" cy="792162"/>
          </a:xfrm>
          <a:prstGeom prst="rect">
            <a:avLst/>
          </a:prstGeom>
        </p:spPr>
        <p:txBody>
          <a:bodyPr/>
          <a:lstStyle>
            <a:lvl1pPr algn="l" rtl="0" fontAlgn="base">
              <a:spcBef>
                <a:spcPct val="0"/>
              </a:spcBef>
              <a:spcAft>
                <a:spcPct val="0"/>
              </a:spcAft>
              <a:defRPr sz="4200">
                <a:solidFill>
                  <a:schemeClr val="tx2"/>
                </a:solidFill>
                <a:latin typeface="+mj-lt"/>
                <a:ea typeface="+mj-ea"/>
                <a:cs typeface="+mj-cs"/>
              </a:defRPr>
            </a:lvl1pPr>
            <a:lvl2pPr algn="l" rtl="0" fontAlgn="base">
              <a:spcBef>
                <a:spcPct val="0"/>
              </a:spcBef>
              <a:spcAft>
                <a:spcPct val="0"/>
              </a:spcAft>
              <a:defRPr sz="4200">
                <a:solidFill>
                  <a:schemeClr val="tx2"/>
                </a:solidFill>
                <a:latin typeface="Garamond" pitchFamily="18" charset="0"/>
                <a:ea typeface="宋体" charset="-122"/>
              </a:defRPr>
            </a:lvl2pPr>
            <a:lvl3pPr algn="l" rtl="0" fontAlgn="base">
              <a:spcBef>
                <a:spcPct val="0"/>
              </a:spcBef>
              <a:spcAft>
                <a:spcPct val="0"/>
              </a:spcAft>
              <a:defRPr sz="4200">
                <a:solidFill>
                  <a:schemeClr val="tx2"/>
                </a:solidFill>
                <a:latin typeface="Garamond" pitchFamily="18" charset="0"/>
                <a:ea typeface="宋体" charset="-122"/>
              </a:defRPr>
            </a:lvl3pPr>
            <a:lvl4pPr algn="l" rtl="0" fontAlgn="base">
              <a:spcBef>
                <a:spcPct val="0"/>
              </a:spcBef>
              <a:spcAft>
                <a:spcPct val="0"/>
              </a:spcAft>
              <a:defRPr sz="4200">
                <a:solidFill>
                  <a:schemeClr val="tx2"/>
                </a:solidFill>
                <a:latin typeface="Garamond" pitchFamily="18" charset="0"/>
                <a:ea typeface="宋体" charset="-122"/>
              </a:defRPr>
            </a:lvl4pPr>
            <a:lvl5pPr algn="l" rtl="0" fontAlgn="base">
              <a:spcBef>
                <a:spcPct val="0"/>
              </a:spcBef>
              <a:spcAft>
                <a:spcPct val="0"/>
              </a:spcAft>
              <a:defRPr sz="4200">
                <a:solidFill>
                  <a:schemeClr val="tx2"/>
                </a:solidFill>
                <a:latin typeface="Garamond" pitchFamily="18" charset="0"/>
                <a:ea typeface="宋体" charset="-122"/>
              </a:defRPr>
            </a:lvl5pPr>
            <a:lvl6pPr marL="457200" algn="l" rtl="0" fontAlgn="base">
              <a:spcBef>
                <a:spcPct val="0"/>
              </a:spcBef>
              <a:spcAft>
                <a:spcPct val="0"/>
              </a:spcAft>
              <a:defRPr sz="4200">
                <a:solidFill>
                  <a:schemeClr val="tx2"/>
                </a:solidFill>
                <a:latin typeface="Garamond" pitchFamily="18" charset="0"/>
                <a:ea typeface="宋体" charset="-122"/>
              </a:defRPr>
            </a:lvl6pPr>
            <a:lvl7pPr marL="914400" algn="l" rtl="0" fontAlgn="base">
              <a:spcBef>
                <a:spcPct val="0"/>
              </a:spcBef>
              <a:spcAft>
                <a:spcPct val="0"/>
              </a:spcAft>
              <a:defRPr sz="4200">
                <a:solidFill>
                  <a:schemeClr val="tx2"/>
                </a:solidFill>
                <a:latin typeface="Garamond" pitchFamily="18" charset="0"/>
                <a:ea typeface="宋体" charset="-122"/>
              </a:defRPr>
            </a:lvl7pPr>
            <a:lvl8pPr marL="1371600" algn="l" rtl="0" fontAlgn="base">
              <a:spcBef>
                <a:spcPct val="0"/>
              </a:spcBef>
              <a:spcAft>
                <a:spcPct val="0"/>
              </a:spcAft>
              <a:defRPr sz="4200">
                <a:solidFill>
                  <a:schemeClr val="tx2"/>
                </a:solidFill>
                <a:latin typeface="Garamond" pitchFamily="18" charset="0"/>
                <a:ea typeface="宋体" charset="-122"/>
              </a:defRPr>
            </a:lvl8pPr>
            <a:lvl9pPr marL="1828800" algn="l" rtl="0" fontAlgn="base">
              <a:spcBef>
                <a:spcPct val="0"/>
              </a:spcBef>
              <a:spcAft>
                <a:spcPct val="0"/>
              </a:spcAft>
              <a:defRPr sz="4200">
                <a:solidFill>
                  <a:schemeClr val="tx2"/>
                </a:solidFill>
                <a:latin typeface="Garamond" pitchFamily="18" charset="0"/>
                <a:ea typeface="宋体" charset="-122"/>
              </a:defRPr>
            </a:lvl9pP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altLang="zh-CN" sz="3200" b="1" i="0" u="none" strike="noStrike" kern="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mj-cs"/>
              </a:rPr>
              <a:t>NV center</a:t>
            </a:r>
            <a:r>
              <a:rPr kumimoji="0" lang="zh-CN" altLang="en-US" sz="3200" b="1" i="0" u="none" strike="noStrike" kern="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mj-cs"/>
              </a:rPr>
              <a:t>的电荷态调控</a:t>
            </a:r>
          </a:p>
        </p:txBody>
      </p:sp>
      <p:sp>
        <p:nvSpPr>
          <p:cNvPr id="7" name="Line 1">
            <a:extLst>
              <a:ext uri="{FF2B5EF4-FFF2-40B4-BE49-F238E27FC236}">
                <a16:creationId xmlns:a16="http://schemas.microsoft.com/office/drawing/2014/main" id="{6442A269-6A59-4192-AC77-0666CE80ED2C}"/>
              </a:ext>
            </a:extLst>
          </p:cNvPr>
          <p:cNvSpPr>
            <a:spLocks noChangeShapeType="1"/>
          </p:cNvSpPr>
          <p:nvPr/>
        </p:nvSpPr>
        <p:spPr bwMode="auto">
          <a:xfrm>
            <a:off x="611981" y="835793"/>
            <a:ext cx="7920037" cy="1588"/>
          </a:xfrm>
          <a:prstGeom prst="line">
            <a:avLst/>
          </a:prstGeom>
          <a:noFill/>
          <a:ln w="50800">
            <a:solidFill>
              <a:srgbClr val="D90B00"/>
            </a:solidFill>
            <a:round/>
            <a:headEnd/>
            <a:tailEn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9" name="文本框 8">
            <a:extLst>
              <a:ext uri="{FF2B5EF4-FFF2-40B4-BE49-F238E27FC236}">
                <a16:creationId xmlns:a16="http://schemas.microsoft.com/office/drawing/2014/main" id="{E6684C4B-619B-4892-AA25-D64AC5A9033A}"/>
              </a:ext>
            </a:extLst>
          </p:cNvPr>
          <p:cNvSpPr txBox="1"/>
          <p:nvPr/>
        </p:nvSpPr>
        <p:spPr>
          <a:xfrm>
            <a:off x="611981" y="5487860"/>
            <a:ext cx="4203302" cy="64633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zh-CN" altLang="en-US" sz="1800" b="1" i="0" u="none" strike="noStrike" kern="1200" cap="none" spc="0" normalizeH="0" baseline="0" noProof="0" dirty="0">
                <a:ln>
                  <a:noFill/>
                </a:ln>
                <a:solidFill>
                  <a:srgbClr val="AA1215"/>
                </a:solidFill>
                <a:effectLst/>
                <a:uLnTx/>
                <a:uFillTx/>
                <a:latin typeface="Calibri" panose="020F0502020204030204"/>
                <a:ea typeface="等线" panose="02010600030101010101" pitchFamily="2" charset="-122"/>
                <a:cs typeface="+mn-cs"/>
              </a:rPr>
              <a:t>利用</a:t>
            </a:r>
            <a:r>
              <a:rPr kumimoji="0" lang="en-US" altLang="zh-CN" sz="1800" b="1" i="0" u="none" strike="noStrike" kern="1200" cap="none" spc="0" normalizeH="0" baseline="0" noProof="0" dirty="0">
                <a:ln>
                  <a:noFill/>
                </a:ln>
                <a:solidFill>
                  <a:srgbClr val="AA1215"/>
                </a:solidFill>
                <a:effectLst/>
                <a:uLnTx/>
                <a:uFillTx/>
                <a:latin typeface="Calibri" panose="020F0502020204030204"/>
                <a:ea typeface="等线" panose="02010600030101010101" pitchFamily="2" charset="-122"/>
                <a:cs typeface="+mn-cs"/>
              </a:rPr>
              <a:t>STM/AFM</a:t>
            </a:r>
            <a:r>
              <a:rPr kumimoji="0" lang="zh-CN" altLang="en-US" sz="1800" b="1" i="0" u="none" strike="noStrike" kern="1200" cap="none" spc="0" normalizeH="0" baseline="0" noProof="0" dirty="0">
                <a:ln>
                  <a:noFill/>
                </a:ln>
                <a:solidFill>
                  <a:srgbClr val="AA1215"/>
                </a:solidFill>
                <a:effectLst/>
                <a:uLnTx/>
                <a:uFillTx/>
                <a:latin typeface="Calibri" panose="020F0502020204030204"/>
                <a:ea typeface="等线" panose="02010600030101010101" pitchFamily="2" charset="-122"/>
                <a:cs typeface="+mn-cs"/>
              </a:rPr>
              <a:t>针尖的局域电场对单个</a:t>
            </a:r>
            <a:r>
              <a:rPr kumimoji="0" lang="en-US" altLang="zh-CN" sz="1800" b="1" i="0" u="none" strike="noStrike" kern="1200" cap="none" spc="0" normalizeH="0" baseline="0" noProof="0" dirty="0">
                <a:ln>
                  <a:noFill/>
                </a:ln>
                <a:solidFill>
                  <a:srgbClr val="AA1215"/>
                </a:solidFill>
                <a:effectLst/>
                <a:uLnTx/>
                <a:uFillTx/>
                <a:latin typeface="Calibri" panose="020F0502020204030204"/>
                <a:ea typeface="等线" panose="02010600030101010101" pitchFamily="2" charset="-122"/>
                <a:cs typeface="+mn-cs"/>
              </a:rPr>
              <a:t>NV center</a:t>
            </a:r>
            <a:r>
              <a:rPr kumimoji="0" lang="zh-CN" altLang="en-US" sz="1800" b="1" i="0" u="none" strike="noStrike" kern="1200" cap="none" spc="0" normalizeH="0" baseline="0" noProof="0" dirty="0">
                <a:ln>
                  <a:noFill/>
                </a:ln>
                <a:solidFill>
                  <a:srgbClr val="AA1215"/>
                </a:solidFill>
                <a:effectLst/>
                <a:uLnTx/>
                <a:uFillTx/>
                <a:latin typeface="Calibri" panose="020F0502020204030204"/>
                <a:ea typeface="等线" panose="02010600030101010101" pitchFamily="2" charset="-122"/>
                <a:cs typeface="+mn-cs"/>
              </a:rPr>
              <a:t>实现电荷态和自旋态的稳定调控</a:t>
            </a:r>
          </a:p>
        </p:txBody>
      </p:sp>
      <p:sp>
        <p:nvSpPr>
          <p:cNvPr id="14" name="文本框 13">
            <a:extLst>
              <a:ext uri="{FF2B5EF4-FFF2-40B4-BE49-F238E27FC236}">
                <a16:creationId xmlns:a16="http://schemas.microsoft.com/office/drawing/2014/main" id="{A4C43098-E252-4E48-8B77-45B5B9D2C55D}"/>
              </a:ext>
            </a:extLst>
          </p:cNvPr>
          <p:cNvSpPr txBox="1"/>
          <p:nvPr/>
        </p:nvSpPr>
        <p:spPr>
          <a:xfrm>
            <a:off x="7840652" y="1016469"/>
            <a:ext cx="535724"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800" b="0" i="0" u="none" strike="noStrike" kern="1200" cap="none" spc="0" normalizeH="0" baseline="0" noProof="0" dirty="0">
                <a:ln>
                  <a:noFill/>
                </a:ln>
                <a:solidFill>
                  <a:srgbClr val="AA1215"/>
                </a:solidFill>
                <a:effectLst/>
                <a:uLnTx/>
                <a:uFillTx/>
                <a:latin typeface="Calibri" panose="020F0502020204030204"/>
                <a:ea typeface="等线" panose="02010600030101010101" pitchFamily="2" charset="-122"/>
                <a:cs typeface="+mn-cs"/>
              </a:rPr>
              <a:t>NV-</a:t>
            </a:r>
            <a:endParaRPr kumimoji="0" lang="zh-CN" altLang="en-US" sz="1800" b="0" i="0" u="none" strike="noStrike" kern="1200" cap="none" spc="0" normalizeH="0" baseline="0" noProof="0" dirty="0">
              <a:ln>
                <a:noFill/>
              </a:ln>
              <a:solidFill>
                <a:srgbClr val="AA1215"/>
              </a:solidFill>
              <a:effectLst/>
              <a:uLnTx/>
              <a:uFillTx/>
              <a:latin typeface="Calibri" panose="020F0502020204030204"/>
              <a:ea typeface="等线" panose="02010600030101010101" pitchFamily="2" charset="-122"/>
              <a:cs typeface="+mn-cs"/>
            </a:endParaRPr>
          </a:p>
        </p:txBody>
      </p:sp>
      <p:sp>
        <p:nvSpPr>
          <p:cNvPr id="29" name="文本框 28">
            <a:extLst>
              <a:ext uri="{FF2B5EF4-FFF2-40B4-BE49-F238E27FC236}">
                <a16:creationId xmlns:a16="http://schemas.microsoft.com/office/drawing/2014/main" id="{FFB43A3F-63B5-411C-93D4-5491076F9462}"/>
              </a:ext>
            </a:extLst>
          </p:cNvPr>
          <p:cNvSpPr txBox="1"/>
          <p:nvPr/>
        </p:nvSpPr>
        <p:spPr>
          <a:xfrm>
            <a:off x="7840652" y="3067498"/>
            <a:ext cx="580608"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800" b="0" i="0" u="none" strike="noStrike" kern="1200" cap="none" spc="0" normalizeH="0" baseline="0" noProof="0" dirty="0">
                <a:ln>
                  <a:noFill/>
                </a:ln>
                <a:solidFill>
                  <a:srgbClr val="AA1215"/>
                </a:solidFill>
                <a:effectLst/>
                <a:uLnTx/>
                <a:uFillTx/>
                <a:latin typeface="Calibri" panose="020F0502020204030204"/>
                <a:ea typeface="等线" panose="02010600030101010101" pitchFamily="2" charset="-122"/>
                <a:cs typeface="+mn-cs"/>
              </a:rPr>
              <a:t>NV+</a:t>
            </a:r>
            <a:endParaRPr kumimoji="0" lang="zh-CN" altLang="en-US" sz="1800" b="0" i="0" u="none" strike="noStrike" kern="1200" cap="none" spc="0" normalizeH="0" baseline="0" noProof="0" dirty="0">
              <a:ln>
                <a:noFill/>
              </a:ln>
              <a:solidFill>
                <a:srgbClr val="AA1215"/>
              </a:solidFill>
              <a:effectLst/>
              <a:uLnTx/>
              <a:uFillTx/>
              <a:latin typeface="Calibri" panose="020F0502020204030204"/>
              <a:ea typeface="等线" panose="02010600030101010101" pitchFamily="2" charset="-122"/>
              <a:cs typeface="+mn-cs"/>
            </a:endParaRPr>
          </a:p>
        </p:txBody>
      </p:sp>
      <p:sp>
        <p:nvSpPr>
          <p:cNvPr id="31" name="文本框 30">
            <a:extLst>
              <a:ext uri="{FF2B5EF4-FFF2-40B4-BE49-F238E27FC236}">
                <a16:creationId xmlns:a16="http://schemas.microsoft.com/office/drawing/2014/main" id="{13995E55-1CB4-48C7-B603-F93456DCDD0F}"/>
              </a:ext>
            </a:extLst>
          </p:cNvPr>
          <p:cNvSpPr txBox="1"/>
          <p:nvPr/>
        </p:nvSpPr>
        <p:spPr>
          <a:xfrm>
            <a:off x="7840652" y="5487860"/>
            <a:ext cx="535724"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800" b="0" i="0" u="none" strike="noStrike" kern="1200" cap="none" spc="0" normalizeH="0" baseline="0" noProof="0" dirty="0">
                <a:ln>
                  <a:noFill/>
                </a:ln>
                <a:solidFill>
                  <a:srgbClr val="AA1215"/>
                </a:solidFill>
                <a:effectLst/>
                <a:uLnTx/>
                <a:uFillTx/>
                <a:latin typeface="Calibri" panose="020F0502020204030204"/>
                <a:ea typeface="等线" panose="02010600030101010101" pitchFamily="2" charset="-122"/>
                <a:cs typeface="+mn-cs"/>
              </a:rPr>
              <a:t>NV-</a:t>
            </a:r>
            <a:endParaRPr kumimoji="0" lang="zh-CN" altLang="en-US" sz="1800" b="0" i="0" u="none" strike="noStrike" kern="1200" cap="none" spc="0" normalizeH="0" baseline="0" noProof="0" dirty="0">
              <a:ln>
                <a:noFill/>
              </a:ln>
              <a:solidFill>
                <a:srgbClr val="AA1215"/>
              </a:solidFill>
              <a:effectLst/>
              <a:uLnTx/>
              <a:uFillTx/>
              <a:latin typeface="Calibri" panose="020F0502020204030204"/>
              <a:ea typeface="等线" panose="02010600030101010101" pitchFamily="2" charset="-122"/>
              <a:cs typeface="+mn-cs"/>
            </a:endParaRPr>
          </a:p>
        </p:txBody>
      </p:sp>
      <p:sp>
        <p:nvSpPr>
          <p:cNvPr id="13" name="文本框 12">
            <a:extLst>
              <a:ext uri="{FF2B5EF4-FFF2-40B4-BE49-F238E27FC236}">
                <a16:creationId xmlns:a16="http://schemas.microsoft.com/office/drawing/2014/main" id="{5A29FFA2-6B3F-49AF-B918-F59DF9B1C5DE}"/>
              </a:ext>
            </a:extLst>
          </p:cNvPr>
          <p:cNvSpPr txBox="1"/>
          <p:nvPr/>
        </p:nvSpPr>
        <p:spPr>
          <a:xfrm>
            <a:off x="4846578" y="6464416"/>
            <a:ext cx="3995003" cy="338554"/>
          </a:xfrm>
          <a:prstGeom prst="rect">
            <a:avLst/>
          </a:prstGeom>
          <a:noFill/>
        </p:spPr>
        <p:txBody>
          <a:bodyPr wrap="none" rtlCol="0">
            <a:spAutoFit/>
          </a:bodyPr>
          <a:lstStyle/>
          <a:p>
            <a:r>
              <a:rPr lang="en-US" altLang="zh-CN" sz="1600" dirty="0">
                <a:latin typeface="Arial" panose="020B0604020202020204" pitchFamily="34" charset="0"/>
                <a:cs typeface="Arial" panose="020B0604020202020204" pitchFamily="34" charset="0"/>
              </a:rPr>
              <a:t>Bian </a:t>
            </a:r>
            <a:r>
              <a:rPr lang="en-US" altLang="zh-CN" sz="1600" i="1" dirty="0">
                <a:latin typeface="Arial" panose="020B0604020202020204" pitchFamily="34" charset="0"/>
                <a:cs typeface="Arial" panose="020B0604020202020204" pitchFamily="34" charset="0"/>
              </a:rPr>
              <a:t>et al</a:t>
            </a:r>
            <a:r>
              <a:rPr lang="en-US" altLang="zh-CN" sz="1600" dirty="0">
                <a:latin typeface="Arial" panose="020B0604020202020204" pitchFamily="34" charset="0"/>
                <a:cs typeface="Arial" panose="020B0604020202020204" pitchFamily="34" charset="0"/>
              </a:rPr>
              <a:t>, </a:t>
            </a:r>
            <a:r>
              <a:rPr lang="en-US" altLang="zh-CN" sz="1600" b="1" i="1" dirty="0">
                <a:latin typeface="Arial" panose="020B0604020202020204" pitchFamily="34" charset="0"/>
                <a:cs typeface="Arial" panose="020B0604020202020204" pitchFamily="34" charset="0"/>
              </a:rPr>
              <a:t>Nat. </a:t>
            </a:r>
            <a:r>
              <a:rPr lang="en-US" altLang="zh-CN" sz="1600" b="1" i="1" dirty="0" err="1">
                <a:latin typeface="Arial" panose="020B0604020202020204" pitchFamily="34" charset="0"/>
                <a:cs typeface="Arial" panose="020B0604020202020204" pitchFamily="34" charset="0"/>
              </a:rPr>
              <a:t>Commun</a:t>
            </a:r>
            <a:r>
              <a:rPr lang="en-US" altLang="zh-CN" sz="1600" dirty="0">
                <a:latin typeface="Arial" panose="020B0604020202020204" pitchFamily="34" charset="0"/>
                <a:cs typeface="Arial" panose="020B0604020202020204" pitchFamily="34" charset="0"/>
              </a:rPr>
              <a:t>. 12:2457 (2021)</a:t>
            </a:r>
            <a:endParaRPr lang="zh-CN" alt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5570034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a:extLst>
              <a:ext uri="{FF2B5EF4-FFF2-40B4-BE49-F238E27FC236}">
                <a16:creationId xmlns:a16="http://schemas.microsoft.com/office/drawing/2014/main" id="{BFCE7303-3CA3-42D0-BA67-4A2AA6188AF7}"/>
              </a:ext>
            </a:extLst>
          </p:cNvPr>
          <p:cNvSpPr txBox="1">
            <a:spLocks noChangeArrowheads="1"/>
          </p:cNvSpPr>
          <p:nvPr/>
        </p:nvSpPr>
        <p:spPr>
          <a:xfrm>
            <a:off x="587315" y="224307"/>
            <a:ext cx="8229600" cy="792162"/>
          </a:xfrm>
          <a:prstGeom prst="rect">
            <a:avLst/>
          </a:prstGeom>
        </p:spPr>
        <p:txBody>
          <a:bodyPr/>
          <a:lstStyle>
            <a:lvl1pPr algn="l" rtl="0" fontAlgn="base">
              <a:spcBef>
                <a:spcPct val="0"/>
              </a:spcBef>
              <a:spcAft>
                <a:spcPct val="0"/>
              </a:spcAft>
              <a:defRPr sz="4200">
                <a:solidFill>
                  <a:schemeClr val="tx2"/>
                </a:solidFill>
                <a:latin typeface="+mj-lt"/>
                <a:ea typeface="+mj-ea"/>
                <a:cs typeface="+mj-cs"/>
              </a:defRPr>
            </a:lvl1pPr>
            <a:lvl2pPr algn="l" rtl="0" fontAlgn="base">
              <a:spcBef>
                <a:spcPct val="0"/>
              </a:spcBef>
              <a:spcAft>
                <a:spcPct val="0"/>
              </a:spcAft>
              <a:defRPr sz="4200">
                <a:solidFill>
                  <a:schemeClr val="tx2"/>
                </a:solidFill>
                <a:latin typeface="Garamond" pitchFamily="18" charset="0"/>
                <a:ea typeface="宋体" charset="-122"/>
              </a:defRPr>
            </a:lvl2pPr>
            <a:lvl3pPr algn="l" rtl="0" fontAlgn="base">
              <a:spcBef>
                <a:spcPct val="0"/>
              </a:spcBef>
              <a:spcAft>
                <a:spcPct val="0"/>
              </a:spcAft>
              <a:defRPr sz="4200">
                <a:solidFill>
                  <a:schemeClr val="tx2"/>
                </a:solidFill>
                <a:latin typeface="Garamond" pitchFamily="18" charset="0"/>
                <a:ea typeface="宋体" charset="-122"/>
              </a:defRPr>
            </a:lvl3pPr>
            <a:lvl4pPr algn="l" rtl="0" fontAlgn="base">
              <a:spcBef>
                <a:spcPct val="0"/>
              </a:spcBef>
              <a:spcAft>
                <a:spcPct val="0"/>
              </a:spcAft>
              <a:defRPr sz="4200">
                <a:solidFill>
                  <a:schemeClr val="tx2"/>
                </a:solidFill>
                <a:latin typeface="Garamond" pitchFamily="18" charset="0"/>
                <a:ea typeface="宋体" charset="-122"/>
              </a:defRPr>
            </a:lvl4pPr>
            <a:lvl5pPr algn="l" rtl="0" fontAlgn="base">
              <a:spcBef>
                <a:spcPct val="0"/>
              </a:spcBef>
              <a:spcAft>
                <a:spcPct val="0"/>
              </a:spcAft>
              <a:defRPr sz="4200">
                <a:solidFill>
                  <a:schemeClr val="tx2"/>
                </a:solidFill>
                <a:latin typeface="Garamond" pitchFamily="18" charset="0"/>
                <a:ea typeface="宋体" charset="-122"/>
              </a:defRPr>
            </a:lvl5pPr>
            <a:lvl6pPr marL="457200" algn="l" rtl="0" fontAlgn="base">
              <a:spcBef>
                <a:spcPct val="0"/>
              </a:spcBef>
              <a:spcAft>
                <a:spcPct val="0"/>
              </a:spcAft>
              <a:defRPr sz="4200">
                <a:solidFill>
                  <a:schemeClr val="tx2"/>
                </a:solidFill>
                <a:latin typeface="Garamond" pitchFamily="18" charset="0"/>
                <a:ea typeface="宋体" charset="-122"/>
              </a:defRPr>
            </a:lvl6pPr>
            <a:lvl7pPr marL="914400" algn="l" rtl="0" fontAlgn="base">
              <a:spcBef>
                <a:spcPct val="0"/>
              </a:spcBef>
              <a:spcAft>
                <a:spcPct val="0"/>
              </a:spcAft>
              <a:defRPr sz="4200">
                <a:solidFill>
                  <a:schemeClr val="tx2"/>
                </a:solidFill>
                <a:latin typeface="Garamond" pitchFamily="18" charset="0"/>
                <a:ea typeface="宋体" charset="-122"/>
              </a:defRPr>
            </a:lvl7pPr>
            <a:lvl8pPr marL="1371600" algn="l" rtl="0" fontAlgn="base">
              <a:spcBef>
                <a:spcPct val="0"/>
              </a:spcBef>
              <a:spcAft>
                <a:spcPct val="0"/>
              </a:spcAft>
              <a:defRPr sz="4200">
                <a:solidFill>
                  <a:schemeClr val="tx2"/>
                </a:solidFill>
                <a:latin typeface="Garamond" pitchFamily="18" charset="0"/>
                <a:ea typeface="宋体" charset="-122"/>
              </a:defRPr>
            </a:lvl8pPr>
            <a:lvl9pPr marL="1828800" algn="l" rtl="0" fontAlgn="base">
              <a:spcBef>
                <a:spcPct val="0"/>
              </a:spcBef>
              <a:spcAft>
                <a:spcPct val="0"/>
              </a:spcAft>
              <a:defRPr sz="4200">
                <a:solidFill>
                  <a:schemeClr val="tx2"/>
                </a:solidFill>
                <a:latin typeface="Garamond" pitchFamily="18" charset="0"/>
                <a:ea typeface="宋体" charset="-122"/>
              </a:defRPr>
            </a:lvl9pP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zh-CN" altLang="en-US" sz="3200" b="1" i="0" u="none" strike="noStrike" kern="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mj-cs"/>
              </a:rPr>
              <a:t>操控</a:t>
            </a:r>
            <a:r>
              <a:rPr kumimoji="0" lang="en-US" altLang="zh-CN" sz="3200" b="1" i="0" u="none" strike="noStrike" kern="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mj-cs"/>
              </a:rPr>
              <a:t>NV center</a:t>
            </a:r>
            <a:r>
              <a:rPr kumimoji="0" lang="zh-CN" altLang="en-US" sz="3200" b="1" i="0" u="none" strike="noStrike" kern="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mj-cs"/>
              </a:rPr>
              <a:t>的相干性</a:t>
            </a:r>
          </a:p>
        </p:txBody>
      </p:sp>
      <p:sp>
        <p:nvSpPr>
          <p:cNvPr id="7" name="Line 1">
            <a:extLst>
              <a:ext uri="{FF2B5EF4-FFF2-40B4-BE49-F238E27FC236}">
                <a16:creationId xmlns:a16="http://schemas.microsoft.com/office/drawing/2014/main" id="{6442A269-6A59-4192-AC77-0666CE80ED2C}"/>
              </a:ext>
            </a:extLst>
          </p:cNvPr>
          <p:cNvSpPr>
            <a:spLocks noChangeShapeType="1"/>
          </p:cNvSpPr>
          <p:nvPr/>
        </p:nvSpPr>
        <p:spPr bwMode="auto">
          <a:xfrm>
            <a:off x="611981" y="835793"/>
            <a:ext cx="7920037" cy="1588"/>
          </a:xfrm>
          <a:prstGeom prst="line">
            <a:avLst/>
          </a:prstGeom>
          <a:noFill/>
          <a:ln w="50800">
            <a:solidFill>
              <a:srgbClr val="D90B00"/>
            </a:solidFill>
            <a:round/>
            <a:headEnd/>
            <a:tailEn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pic>
        <p:nvPicPr>
          <p:cNvPr id="15" name="图片 14">
            <a:extLst>
              <a:ext uri="{FF2B5EF4-FFF2-40B4-BE49-F238E27FC236}">
                <a16:creationId xmlns:a16="http://schemas.microsoft.com/office/drawing/2014/main" id="{7883C2F8-10BA-4EE0-94F7-27A133073D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4378" y="1037252"/>
            <a:ext cx="3435906" cy="2816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图片 15">
            <a:extLst>
              <a:ext uri="{FF2B5EF4-FFF2-40B4-BE49-F238E27FC236}">
                <a16:creationId xmlns:a16="http://schemas.microsoft.com/office/drawing/2014/main" id="{0D52EB4A-7E2C-406A-ACF2-82B093C2AB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97053" y="1037251"/>
            <a:ext cx="3534965" cy="2871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箭头: 右 16">
            <a:extLst>
              <a:ext uri="{FF2B5EF4-FFF2-40B4-BE49-F238E27FC236}">
                <a16:creationId xmlns:a16="http://schemas.microsoft.com/office/drawing/2014/main" id="{79AEA518-7A53-448A-A7E8-7DE923BBE4F7}"/>
              </a:ext>
            </a:extLst>
          </p:cNvPr>
          <p:cNvSpPr/>
          <p:nvPr/>
        </p:nvSpPr>
        <p:spPr>
          <a:xfrm>
            <a:off x="4302749" y="2267677"/>
            <a:ext cx="538843" cy="273844"/>
          </a:xfrm>
          <a:prstGeom prst="rightArrow">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342900" fontAlgn="auto">
              <a:spcBef>
                <a:spcPts val="0"/>
              </a:spcBef>
              <a:spcAft>
                <a:spcPts val="0"/>
              </a:spcAft>
            </a:pPr>
            <a:endParaRPr kumimoji="0" lang="zh-CN" altLang="en-US" sz="1350">
              <a:solidFill>
                <a:prstClr val="white"/>
              </a:solidFill>
              <a:latin typeface="Calibri" panose="020F0502020204030204"/>
              <a:ea typeface="等线" panose="02010600030101010101" pitchFamily="2" charset="-122"/>
            </a:endParaRPr>
          </a:p>
        </p:txBody>
      </p:sp>
      <p:sp>
        <p:nvSpPr>
          <p:cNvPr id="18" name="文本框 17">
            <a:extLst>
              <a:ext uri="{FF2B5EF4-FFF2-40B4-BE49-F238E27FC236}">
                <a16:creationId xmlns:a16="http://schemas.microsoft.com/office/drawing/2014/main" id="{61E08B20-A7F9-45FB-B4CB-EF89C72547DC}"/>
              </a:ext>
            </a:extLst>
          </p:cNvPr>
          <p:cNvSpPr txBox="1"/>
          <p:nvPr/>
        </p:nvSpPr>
        <p:spPr>
          <a:xfrm>
            <a:off x="4899284" y="6385186"/>
            <a:ext cx="3940502" cy="338554"/>
          </a:xfrm>
          <a:prstGeom prst="rect">
            <a:avLst/>
          </a:prstGeom>
          <a:noFill/>
        </p:spPr>
        <p:txBody>
          <a:bodyPr wrap="none" rtlCol="0">
            <a:spAutoFit/>
          </a:bodyPr>
          <a:lstStyle/>
          <a:p>
            <a:pPr algn="l" defTabSz="342900" fontAlgn="auto">
              <a:spcBef>
                <a:spcPts val="0"/>
              </a:spcBef>
              <a:spcAft>
                <a:spcPts val="0"/>
              </a:spcAft>
            </a:pPr>
            <a:r>
              <a:rPr kumimoji="0" lang="en-US" altLang="zh-CN" sz="1600" dirty="0">
                <a:solidFill>
                  <a:prstClr val="black"/>
                </a:solidFill>
                <a:latin typeface="Arial" panose="020B0604020202020204" pitchFamily="34" charset="0"/>
                <a:ea typeface="等线" panose="02010600030101010101" pitchFamily="2" charset="-122"/>
                <a:cs typeface="Arial" panose="020B0604020202020204" pitchFamily="34" charset="0"/>
              </a:rPr>
              <a:t>Zheng</a:t>
            </a:r>
            <a:r>
              <a:rPr kumimoji="0" lang="en-US" altLang="zh-CN" sz="1600" i="1" dirty="0">
                <a:solidFill>
                  <a:srgbClr val="231F20"/>
                </a:solidFill>
                <a:latin typeface="Arial" panose="020B0604020202020204" pitchFamily="34" charset="0"/>
                <a:ea typeface="等线" panose="02010600030101010101" pitchFamily="2" charset="-122"/>
                <a:cs typeface="Arial" panose="020B0604020202020204" pitchFamily="34" charset="0"/>
              </a:rPr>
              <a:t> et al.</a:t>
            </a:r>
            <a:r>
              <a:rPr kumimoji="0" lang="en-US" altLang="zh-CN" sz="1600" dirty="0">
                <a:solidFill>
                  <a:prstClr val="black"/>
                </a:solidFill>
                <a:latin typeface="Arial" panose="020B0604020202020204" pitchFamily="34" charset="0"/>
                <a:ea typeface="等线" panose="02010600030101010101" pitchFamily="2" charset="-122"/>
                <a:cs typeface="Arial" panose="020B0604020202020204" pitchFamily="34" charset="0"/>
              </a:rPr>
              <a:t>, </a:t>
            </a:r>
            <a:r>
              <a:rPr kumimoji="0" lang="en-US" altLang="zh-CN" sz="1600" b="1" i="1" dirty="0">
                <a:solidFill>
                  <a:prstClr val="black"/>
                </a:solidFill>
                <a:latin typeface="Arial" panose="020B0604020202020204" pitchFamily="34" charset="0"/>
                <a:ea typeface="等线" panose="02010600030101010101" pitchFamily="2" charset="-122"/>
                <a:cs typeface="Arial" panose="020B0604020202020204" pitchFamily="34" charset="0"/>
              </a:rPr>
              <a:t>Nat. Phys</a:t>
            </a:r>
            <a:r>
              <a:rPr kumimoji="0" lang="en-US" altLang="zh-CN" sz="1600" dirty="0">
                <a:solidFill>
                  <a:prstClr val="black"/>
                </a:solidFill>
                <a:latin typeface="Arial" panose="020B0604020202020204" pitchFamily="34" charset="0"/>
                <a:ea typeface="等线" panose="02010600030101010101" pitchFamily="2" charset="-122"/>
                <a:cs typeface="Arial" panose="020B0604020202020204" pitchFamily="34" charset="0"/>
              </a:rPr>
              <a:t>., 18, 1317 (2022)</a:t>
            </a:r>
            <a:endParaRPr kumimoji="0" lang="zh-CN" altLang="en-US" sz="1600" dirty="0">
              <a:solidFill>
                <a:prstClr val="black"/>
              </a:solidFill>
              <a:latin typeface="Arial" panose="020B0604020202020204" pitchFamily="34" charset="0"/>
              <a:ea typeface="等线" panose="02010600030101010101" pitchFamily="2" charset="-122"/>
              <a:cs typeface="Arial" panose="020B0604020202020204" pitchFamily="34" charset="0"/>
            </a:endParaRPr>
          </a:p>
        </p:txBody>
      </p:sp>
      <p:sp>
        <p:nvSpPr>
          <p:cNvPr id="19" name="文本框 18">
            <a:extLst>
              <a:ext uri="{FF2B5EF4-FFF2-40B4-BE49-F238E27FC236}">
                <a16:creationId xmlns:a16="http://schemas.microsoft.com/office/drawing/2014/main" id="{1436714C-BF32-49F6-B200-FD826060AD3D}"/>
              </a:ext>
            </a:extLst>
          </p:cNvPr>
          <p:cNvSpPr txBox="1"/>
          <p:nvPr/>
        </p:nvSpPr>
        <p:spPr>
          <a:xfrm>
            <a:off x="365133" y="4018397"/>
            <a:ext cx="3913251" cy="307777"/>
          </a:xfrm>
          <a:prstGeom prst="rect">
            <a:avLst/>
          </a:prstGeom>
          <a:noFill/>
        </p:spPr>
        <p:txBody>
          <a:bodyPr wrap="none" rtlCol="0">
            <a:spAutoFit/>
          </a:bodyPr>
          <a:lstStyle/>
          <a:p>
            <a:pPr algn="l" defTabSz="342900" fontAlgn="auto">
              <a:spcBef>
                <a:spcPts val="0"/>
              </a:spcBef>
              <a:spcAft>
                <a:spcPts val="0"/>
              </a:spcAft>
            </a:pPr>
            <a:r>
              <a:rPr kumimoji="0" lang="en-US" altLang="zh-CN" sz="1400" b="1" dirty="0">
                <a:solidFill>
                  <a:srgbClr val="C00000"/>
                </a:solidFill>
                <a:latin typeface="Arial" panose="020B0604020202020204" pitchFamily="34" charset="0"/>
                <a:ea typeface="等线" panose="02010600030101010101" pitchFamily="2" charset="-122"/>
                <a:cs typeface="Arial" panose="020B0604020202020204" pitchFamily="34" charset="0"/>
              </a:rPr>
              <a:t>Pulling</a:t>
            </a:r>
            <a:r>
              <a:rPr kumimoji="0" lang="en-US" altLang="zh-CN" sz="1400" dirty="0">
                <a:solidFill>
                  <a:prstClr val="black"/>
                </a:solidFill>
                <a:latin typeface="Arial" panose="020B0604020202020204" pitchFamily="34" charset="0"/>
                <a:ea typeface="等线" panose="02010600030101010101" pitchFamily="2" charset="-122"/>
                <a:cs typeface="Arial" panose="020B0604020202020204" pitchFamily="34" charset="0"/>
              </a:rPr>
              <a:t> the subsurface electrons to</a:t>
            </a:r>
            <a:r>
              <a:rPr kumimoji="0" lang="zh-CN" altLang="en-US" sz="1400" dirty="0">
                <a:solidFill>
                  <a:prstClr val="black"/>
                </a:solidFill>
                <a:latin typeface="Arial" panose="020B0604020202020204" pitchFamily="34" charset="0"/>
                <a:ea typeface="等线" panose="02010600030101010101" pitchFamily="2" charset="-122"/>
                <a:cs typeface="Arial" panose="020B0604020202020204" pitchFamily="34" charset="0"/>
              </a:rPr>
              <a:t> </a:t>
            </a:r>
            <a:r>
              <a:rPr kumimoji="0" lang="en-US" altLang="zh-CN" sz="1400" dirty="0">
                <a:solidFill>
                  <a:prstClr val="black"/>
                </a:solidFill>
                <a:latin typeface="Arial" panose="020B0604020202020204" pitchFamily="34" charset="0"/>
                <a:ea typeface="等线" panose="02010600030101010101" pitchFamily="2" charset="-122"/>
                <a:cs typeface="Arial" panose="020B0604020202020204" pitchFamily="34" charset="0"/>
              </a:rPr>
              <a:t>the</a:t>
            </a:r>
            <a:r>
              <a:rPr kumimoji="0" lang="zh-CN" altLang="en-US" sz="1400" dirty="0">
                <a:solidFill>
                  <a:prstClr val="black"/>
                </a:solidFill>
                <a:latin typeface="Arial" panose="020B0604020202020204" pitchFamily="34" charset="0"/>
                <a:ea typeface="等线" panose="02010600030101010101" pitchFamily="2" charset="-122"/>
                <a:cs typeface="Arial" panose="020B0604020202020204" pitchFamily="34" charset="0"/>
              </a:rPr>
              <a:t> </a:t>
            </a:r>
            <a:r>
              <a:rPr kumimoji="0" lang="en-US" altLang="zh-CN" sz="1400" dirty="0">
                <a:solidFill>
                  <a:prstClr val="black"/>
                </a:solidFill>
                <a:latin typeface="Arial" panose="020B0604020202020204" pitchFamily="34" charset="0"/>
                <a:ea typeface="等线" panose="02010600030101010101" pitchFamily="2" charset="-122"/>
                <a:cs typeface="Arial" panose="020B0604020202020204" pitchFamily="34" charset="0"/>
              </a:rPr>
              <a:t>surface</a:t>
            </a:r>
            <a:endParaRPr kumimoji="0" lang="zh-CN" altLang="en-US" sz="1400" dirty="0">
              <a:solidFill>
                <a:prstClr val="black"/>
              </a:solidFill>
              <a:latin typeface="Arial" panose="020B0604020202020204" pitchFamily="34" charset="0"/>
              <a:ea typeface="等线" panose="02010600030101010101" pitchFamily="2" charset="-122"/>
              <a:cs typeface="Arial" panose="020B0604020202020204" pitchFamily="34" charset="0"/>
            </a:endParaRPr>
          </a:p>
        </p:txBody>
      </p:sp>
      <p:sp>
        <p:nvSpPr>
          <p:cNvPr id="20" name="文本框 19">
            <a:extLst>
              <a:ext uri="{FF2B5EF4-FFF2-40B4-BE49-F238E27FC236}">
                <a16:creationId xmlns:a16="http://schemas.microsoft.com/office/drawing/2014/main" id="{3E26A481-81D9-4130-915D-117D85A22D25}"/>
              </a:ext>
            </a:extLst>
          </p:cNvPr>
          <p:cNvSpPr txBox="1"/>
          <p:nvPr/>
        </p:nvSpPr>
        <p:spPr>
          <a:xfrm>
            <a:off x="4746921" y="4018397"/>
            <a:ext cx="4073551" cy="307777"/>
          </a:xfrm>
          <a:prstGeom prst="rect">
            <a:avLst/>
          </a:prstGeom>
          <a:noFill/>
        </p:spPr>
        <p:txBody>
          <a:bodyPr wrap="none" rtlCol="0">
            <a:spAutoFit/>
          </a:bodyPr>
          <a:lstStyle/>
          <a:p>
            <a:pPr algn="l" defTabSz="342900" fontAlgn="auto">
              <a:spcBef>
                <a:spcPts val="0"/>
              </a:spcBef>
              <a:spcAft>
                <a:spcPts val="0"/>
              </a:spcAft>
            </a:pPr>
            <a:r>
              <a:rPr kumimoji="0" lang="en-US" altLang="zh-CN" sz="1400" b="1" dirty="0">
                <a:solidFill>
                  <a:srgbClr val="C00000"/>
                </a:solidFill>
                <a:latin typeface="Arial" panose="020B0604020202020204" pitchFamily="34" charset="0"/>
                <a:ea typeface="等线" panose="02010600030101010101" pitchFamily="2" charset="-122"/>
                <a:cs typeface="Arial" panose="020B0604020202020204" pitchFamily="34" charset="0"/>
              </a:rPr>
              <a:t>Pushing</a:t>
            </a:r>
            <a:r>
              <a:rPr kumimoji="0" lang="en-US" altLang="zh-CN" sz="1400" dirty="0">
                <a:solidFill>
                  <a:prstClr val="black"/>
                </a:solidFill>
                <a:latin typeface="Arial" panose="020B0604020202020204" pitchFamily="34" charset="0"/>
                <a:ea typeface="等线" panose="02010600030101010101" pitchFamily="2" charset="-122"/>
                <a:cs typeface="Arial" panose="020B0604020202020204" pitchFamily="34" charset="0"/>
              </a:rPr>
              <a:t> the surface electrons away from the NV</a:t>
            </a:r>
            <a:endParaRPr kumimoji="0" lang="zh-CN" altLang="en-US" sz="1400" dirty="0">
              <a:solidFill>
                <a:prstClr val="black"/>
              </a:solidFill>
              <a:latin typeface="Arial" panose="020B0604020202020204" pitchFamily="34" charset="0"/>
              <a:ea typeface="等线" panose="02010600030101010101" pitchFamily="2" charset="-122"/>
              <a:cs typeface="Arial" panose="020B0604020202020204" pitchFamily="34" charset="0"/>
            </a:endParaRPr>
          </a:p>
        </p:txBody>
      </p:sp>
      <p:pic>
        <p:nvPicPr>
          <p:cNvPr id="22" name="图片 21">
            <a:extLst>
              <a:ext uri="{FF2B5EF4-FFF2-40B4-BE49-F238E27FC236}">
                <a16:creationId xmlns:a16="http://schemas.microsoft.com/office/drawing/2014/main" id="{14600384-867A-4FA3-A7BA-A949F731AAC9}"/>
              </a:ext>
            </a:extLst>
          </p:cNvPr>
          <p:cNvPicPr>
            <a:picLocks noChangeAspect="1"/>
          </p:cNvPicPr>
          <p:nvPr/>
        </p:nvPicPr>
        <p:blipFill>
          <a:blip r:embed="rId4"/>
          <a:stretch>
            <a:fillRect/>
          </a:stretch>
        </p:blipFill>
        <p:spPr>
          <a:xfrm>
            <a:off x="631498" y="4652165"/>
            <a:ext cx="3940501" cy="1876157"/>
          </a:xfrm>
          <a:prstGeom prst="rect">
            <a:avLst/>
          </a:prstGeom>
        </p:spPr>
      </p:pic>
      <p:grpSp>
        <p:nvGrpSpPr>
          <p:cNvPr id="24" name="组合 23">
            <a:extLst>
              <a:ext uri="{FF2B5EF4-FFF2-40B4-BE49-F238E27FC236}">
                <a16:creationId xmlns:a16="http://schemas.microsoft.com/office/drawing/2014/main" id="{44BBB943-F22A-4E5D-9276-62D46006033A}"/>
              </a:ext>
            </a:extLst>
          </p:cNvPr>
          <p:cNvGrpSpPr/>
          <p:nvPr/>
        </p:nvGrpSpPr>
        <p:grpSpPr>
          <a:xfrm>
            <a:off x="4899284" y="4964405"/>
            <a:ext cx="3440365" cy="1011341"/>
            <a:chOff x="1088871" y="5224804"/>
            <a:chExt cx="3440365" cy="1011341"/>
          </a:xfrm>
        </p:grpSpPr>
        <p:sp>
          <p:nvSpPr>
            <p:cNvPr id="25" name="文本框 24">
              <a:extLst>
                <a:ext uri="{FF2B5EF4-FFF2-40B4-BE49-F238E27FC236}">
                  <a16:creationId xmlns:a16="http://schemas.microsoft.com/office/drawing/2014/main" id="{7E79CE8E-47C5-4586-88FF-BA0C2D4AEA1F}"/>
                </a:ext>
              </a:extLst>
            </p:cNvPr>
            <p:cNvSpPr txBox="1"/>
            <p:nvPr/>
          </p:nvSpPr>
          <p:spPr>
            <a:xfrm>
              <a:off x="1400421" y="5224804"/>
              <a:ext cx="2623923" cy="338554"/>
            </a:xfrm>
            <a:prstGeom prst="rect">
              <a:avLst/>
            </a:prstGeom>
            <a:noFill/>
          </p:spPr>
          <p:txBody>
            <a:bodyPr wrap="none" rtlCol="0">
              <a:spAutoFit/>
            </a:bodyPr>
            <a:lstStyle/>
            <a:p>
              <a:r>
                <a:rPr lang="en-US" altLang="zh-CN" sz="1600" b="1" dirty="0">
                  <a:solidFill>
                    <a:srgbClr val="C00000"/>
                  </a:solidFill>
                  <a:latin typeface="Arial" panose="020B0604020202020204" pitchFamily="34" charset="0"/>
                  <a:cs typeface="Arial" panose="020B0604020202020204" pitchFamily="34" charset="0"/>
                </a:rPr>
                <a:t>20-fold</a:t>
              </a:r>
              <a:r>
                <a:rPr lang="en-US" altLang="zh-CN" sz="1600" dirty="0">
                  <a:latin typeface="Arial" panose="020B0604020202020204" pitchFamily="34" charset="0"/>
                  <a:cs typeface="Arial" panose="020B0604020202020204" pitchFamily="34" charset="0"/>
                </a:rPr>
                <a:t> enhancement in T</a:t>
              </a:r>
              <a:r>
                <a:rPr lang="en-US" altLang="zh-CN" sz="1000" dirty="0">
                  <a:latin typeface="Arial" panose="020B0604020202020204" pitchFamily="34" charset="0"/>
                  <a:cs typeface="Arial" panose="020B0604020202020204" pitchFamily="34" charset="0"/>
                </a:rPr>
                <a:t>2</a:t>
              </a:r>
              <a:endParaRPr lang="zh-CN" altLang="en-US" sz="1600" dirty="0">
                <a:latin typeface="Arial" panose="020B0604020202020204" pitchFamily="34" charset="0"/>
                <a:cs typeface="Arial" panose="020B0604020202020204" pitchFamily="34" charset="0"/>
              </a:endParaRPr>
            </a:p>
          </p:txBody>
        </p:sp>
        <p:sp>
          <p:nvSpPr>
            <p:cNvPr id="26" name="文本框 25">
              <a:extLst>
                <a:ext uri="{FF2B5EF4-FFF2-40B4-BE49-F238E27FC236}">
                  <a16:creationId xmlns:a16="http://schemas.microsoft.com/office/drawing/2014/main" id="{3597CA33-E4C7-4A81-B755-78C57C9E628F}"/>
                </a:ext>
              </a:extLst>
            </p:cNvPr>
            <p:cNvSpPr txBox="1"/>
            <p:nvPr/>
          </p:nvSpPr>
          <p:spPr>
            <a:xfrm>
              <a:off x="1088871" y="5897591"/>
              <a:ext cx="3440365" cy="338554"/>
            </a:xfrm>
            <a:prstGeom prst="rect">
              <a:avLst/>
            </a:prstGeom>
            <a:noFill/>
          </p:spPr>
          <p:txBody>
            <a:bodyPr wrap="none" rtlCol="0">
              <a:spAutoFit/>
            </a:bodyPr>
            <a:lstStyle/>
            <a:p>
              <a:r>
                <a:rPr lang="en-US" altLang="zh-CN" sz="1600" dirty="0">
                  <a:latin typeface="Arial" panose="020B0604020202020204" pitchFamily="34" charset="0"/>
                  <a:cs typeface="Arial" panose="020B0604020202020204" pitchFamily="34" charset="0"/>
                </a:rPr>
                <a:t>~</a:t>
              </a:r>
              <a:r>
                <a:rPr lang="en-US" altLang="zh-CN" sz="1600" b="1" dirty="0">
                  <a:solidFill>
                    <a:srgbClr val="C00000"/>
                  </a:solidFill>
                  <a:latin typeface="Arial" panose="020B0604020202020204" pitchFamily="34" charset="0"/>
                  <a:cs typeface="Arial" panose="020B0604020202020204" pitchFamily="34" charset="0"/>
                </a:rPr>
                <a:t>80-fold</a:t>
              </a:r>
              <a:r>
                <a:rPr lang="en-US" altLang="zh-CN" sz="1600" dirty="0">
                  <a:latin typeface="Arial" panose="020B0604020202020204" pitchFamily="34" charset="0"/>
                  <a:cs typeface="Arial" panose="020B0604020202020204" pitchFamily="34" charset="0"/>
                </a:rPr>
                <a:t> enhancement in sensitivity</a:t>
              </a:r>
              <a:endParaRPr lang="zh-CN" altLang="en-US" sz="1600" dirty="0">
                <a:latin typeface="Arial" panose="020B0604020202020204" pitchFamily="34" charset="0"/>
                <a:cs typeface="Arial" panose="020B0604020202020204" pitchFamily="34" charset="0"/>
              </a:endParaRPr>
            </a:p>
          </p:txBody>
        </p:sp>
        <p:sp>
          <p:nvSpPr>
            <p:cNvPr id="27" name="箭头: 右 26">
              <a:extLst>
                <a:ext uri="{FF2B5EF4-FFF2-40B4-BE49-F238E27FC236}">
                  <a16:creationId xmlns:a16="http://schemas.microsoft.com/office/drawing/2014/main" id="{24D88C90-1D80-41D7-9E73-A071C31A1B62}"/>
                </a:ext>
              </a:extLst>
            </p:cNvPr>
            <p:cNvSpPr/>
            <p:nvPr/>
          </p:nvSpPr>
          <p:spPr>
            <a:xfrm rot="5400000">
              <a:off x="2526178" y="5634590"/>
              <a:ext cx="277000" cy="199755"/>
            </a:xfrm>
            <a:prstGeom prst="rightArrow">
              <a:avLst>
                <a:gd name="adj1" fmla="val 50000"/>
                <a:gd name="adj2" fmla="val 42535"/>
              </a:avLst>
            </a:prstGeom>
            <a:noFill/>
            <a:ln w="190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grpSp>
    </p:spTree>
    <p:extLst>
      <p:ext uri="{BB962C8B-B14F-4D97-AF65-F5344CB8AC3E}">
        <p14:creationId xmlns:p14="http://schemas.microsoft.com/office/powerpoint/2010/main" val="3219453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20"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形 5">
            <a:extLst>
              <a:ext uri="{FF2B5EF4-FFF2-40B4-BE49-F238E27FC236}">
                <a16:creationId xmlns:a16="http://schemas.microsoft.com/office/drawing/2014/main" id="{683789AD-D614-4002-8C9C-AE466D2F2A4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55664" y="2050941"/>
            <a:ext cx="3553481" cy="1919696"/>
          </a:xfrm>
          <a:prstGeom prst="rect">
            <a:avLst/>
          </a:prstGeom>
        </p:spPr>
      </p:pic>
      <p:pic>
        <p:nvPicPr>
          <p:cNvPr id="8" name="图形 7">
            <a:extLst>
              <a:ext uri="{FF2B5EF4-FFF2-40B4-BE49-F238E27FC236}">
                <a16:creationId xmlns:a16="http://schemas.microsoft.com/office/drawing/2014/main" id="{63E51B75-3CF4-4998-9EC8-D0E22D75EEA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380144" y="1566744"/>
            <a:ext cx="3135206" cy="3135206"/>
          </a:xfrm>
          <a:prstGeom prst="rect">
            <a:avLst/>
          </a:prstGeom>
        </p:spPr>
      </p:pic>
      <p:pic>
        <p:nvPicPr>
          <p:cNvPr id="9" name="图形 8">
            <a:extLst>
              <a:ext uri="{FF2B5EF4-FFF2-40B4-BE49-F238E27FC236}">
                <a16:creationId xmlns:a16="http://schemas.microsoft.com/office/drawing/2014/main" id="{E9272008-8704-41A0-9684-47D64FB22946}"/>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13934" y="2293180"/>
            <a:ext cx="4121573" cy="1627714"/>
          </a:xfrm>
          <a:prstGeom prst="rect">
            <a:avLst/>
          </a:prstGeom>
        </p:spPr>
      </p:pic>
      <p:sp>
        <p:nvSpPr>
          <p:cNvPr id="10" name="箭头: 下 9">
            <a:extLst>
              <a:ext uri="{FF2B5EF4-FFF2-40B4-BE49-F238E27FC236}">
                <a16:creationId xmlns:a16="http://schemas.microsoft.com/office/drawing/2014/main" id="{B1117CF3-8E94-4F12-A8AA-76EE6A6D5041}"/>
              </a:ext>
            </a:extLst>
          </p:cNvPr>
          <p:cNvSpPr/>
          <p:nvPr/>
        </p:nvSpPr>
        <p:spPr>
          <a:xfrm rot="16200000">
            <a:off x="4676513" y="2838097"/>
            <a:ext cx="317240" cy="345384"/>
          </a:xfrm>
          <a:prstGeom prst="down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等线" panose="02010600030101010101" pitchFamily="2" charset="-122"/>
              <a:cs typeface="+mn-cs"/>
            </a:endParaRPr>
          </a:p>
        </p:txBody>
      </p:sp>
      <p:sp>
        <p:nvSpPr>
          <p:cNvPr id="16" name="Rectangle 2">
            <a:extLst>
              <a:ext uri="{FF2B5EF4-FFF2-40B4-BE49-F238E27FC236}">
                <a16:creationId xmlns:a16="http://schemas.microsoft.com/office/drawing/2014/main" id="{5FEAECF0-875C-4081-B73C-34E66ACCFB37}"/>
              </a:ext>
            </a:extLst>
          </p:cNvPr>
          <p:cNvSpPr txBox="1">
            <a:spLocks noChangeArrowheads="1"/>
          </p:cNvSpPr>
          <p:nvPr/>
        </p:nvSpPr>
        <p:spPr>
          <a:xfrm>
            <a:off x="547640" y="321110"/>
            <a:ext cx="8229600" cy="792162"/>
          </a:xfrm>
          <a:prstGeom prst="rect">
            <a:avLst/>
          </a:prstGeom>
        </p:spPr>
        <p:txBody>
          <a:bodyPr/>
          <a:lstStyle>
            <a:lvl1pPr algn="l" rtl="0" fontAlgn="base">
              <a:spcBef>
                <a:spcPct val="0"/>
              </a:spcBef>
              <a:spcAft>
                <a:spcPct val="0"/>
              </a:spcAft>
              <a:defRPr sz="4200">
                <a:solidFill>
                  <a:schemeClr val="tx2"/>
                </a:solidFill>
                <a:latin typeface="+mj-lt"/>
                <a:ea typeface="+mj-ea"/>
                <a:cs typeface="+mj-cs"/>
              </a:defRPr>
            </a:lvl1pPr>
            <a:lvl2pPr algn="l" rtl="0" fontAlgn="base">
              <a:spcBef>
                <a:spcPct val="0"/>
              </a:spcBef>
              <a:spcAft>
                <a:spcPct val="0"/>
              </a:spcAft>
              <a:defRPr sz="4200">
                <a:solidFill>
                  <a:schemeClr val="tx2"/>
                </a:solidFill>
                <a:latin typeface="Garamond" pitchFamily="18" charset="0"/>
                <a:ea typeface="宋体" charset="-122"/>
              </a:defRPr>
            </a:lvl2pPr>
            <a:lvl3pPr algn="l" rtl="0" fontAlgn="base">
              <a:spcBef>
                <a:spcPct val="0"/>
              </a:spcBef>
              <a:spcAft>
                <a:spcPct val="0"/>
              </a:spcAft>
              <a:defRPr sz="4200">
                <a:solidFill>
                  <a:schemeClr val="tx2"/>
                </a:solidFill>
                <a:latin typeface="Garamond" pitchFamily="18" charset="0"/>
                <a:ea typeface="宋体" charset="-122"/>
              </a:defRPr>
            </a:lvl3pPr>
            <a:lvl4pPr algn="l" rtl="0" fontAlgn="base">
              <a:spcBef>
                <a:spcPct val="0"/>
              </a:spcBef>
              <a:spcAft>
                <a:spcPct val="0"/>
              </a:spcAft>
              <a:defRPr sz="4200">
                <a:solidFill>
                  <a:schemeClr val="tx2"/>
                </a:solidFill>
                <a:latin typeface="Garamond" pitchFamily="18" charset="0"/>
                <a:ea typeface="宋体" charset="-122"/>
              </a:defRPr>
            </a:lvl4pPr>
            <a:lvl5pPr algn="l" rtl="0" fontAlgn="base">
              <a:spcBef>
                <a:spcPct val="0"/>
              </a:spcBef>
              <a:spcAft>
                <a:spcPct val="0"/>
              </a:spcAft>
              <a:defRPr sz="4200">
                <a:solidFill>
                  <a:schemeClr val="tx2"/>
                </a:solidFill>
                <a:latin typeface="Garamond" pitchFamily="18" charset="0"/>
                <a:ea typeface="宋体" charset="-122"/>
              </a:defRPr>
            </a:lvl5pPr>
            <a:lvl6pPr marL="457200" algn="l" rtl="0" fontAlgn="base">
              <a:spcBef>
                <a:spcPct val="0"/>
              </a:spcBef>
              <a:spcAft>
                <a:spcPct val="0"/>
              </a:spcAft>
              <a:defRPr sz="4200">
                <a:solidFill>
                  <a:schemeClr val="tx2"/>
                </a:solidFill>
                <a:latin typeface="Garamond" pitchFamily="18" charset="0"/>
                <a:ea typeface="宋体" charset="-122"/>
              </a:defRPr>
            </a:lvl6pPr>
            <a:lvl7pPr marL="914400" algn="l" rtl="0" fontAlgn="base">
              <a:spcBef>
                <a:spcPct val="0"/>
              </a:spcBef>
              <a:spcAft>
                <a:spcPct val="0"/>
              </a:spcAft>
              <a:defRPr sz="4200">
                <a:solidFill>
                  <a:schemeClr val="tx2"/>
                </a:solidFill>
                <a:latin typeface="Garamond" pitchFamily="18" charset="0"/>
                <a:ea typeface="宋体" charset="-122"/>
              </a:defRPr>
            </a:lvl7pPr>
            <a:lvl8pPr marL="1371600" algn="l" rtl="0" fontAlgn="base">
              <a:spcBef>
                <a:spcPct val="0"/>
              </a:spcBef>
              <a:spcAft>
                <a:spcPct val="0"/>
              </a:spcAft>
              <a:defRPr sz="4200">
                <a:solidFill>
                  <a:schemeClr val="tx2"/>
                </a:solidFill>
                <a:latin typeface="Garamond" pitchFamily="18" charset="0"/>
                <a:ea typeface="宋体" charset="-122"/>
              </a:defRPr>
            </a:lvl8pPr>
            <a:lvl9pPr marL="1828800" algn="l" rtl="0" fontAlgn="base">
              <a:spcBef>
                <a:spcPct val="0"/>
              </a:spcBef>
              <a:spcAft>
                <a:spcPct val="0"/>
              </a:spcAft>
              <a:defRPr sz="4200">
                <a:solidFill>
                  <a:schemeClr val="tx2"/>
                </a:solidFill>
                <a:latin typeface="Garamond" pitchFamily="18" charset="0"/>
                <a:ea typeface="宋体" charset="-122"/>
              </a:defRPr>
            </a:lvl9pP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altLang="zh-CN" sz="3200" b="1" i="0" u="none" strike="noStrike" kern="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mj-cs"/>
              </a:rPr>
              <a:t>NV center</a:t>
            </a:r>
            <a:r>
              <a:rPr kumimoji="0" lang="zh-CN" altLang="en-US" sz="3200" b="1" i="0" u="none" strike="noStrike" kern="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mj-cs"/>
              </a:rPr>
              <a:t> 间耦合的原子级调控</a:t>
            </a:r>
          </a:p>
        </p:txBody>
      </p:sp>
      <p:sp>
        <p:nvSpPr>
          <p:cNvPr id="17" name="Line 1">
            <a:extLst>
              <a:ext uri="{FF2B5EF4-FFF2-40B4-BE49-F238E27FC236}">
                <a16:creationId xmlns:a16="http://schemas.microsoft.com/office/drawing/2014/main" id="{FE52C931-70C6-4C0A-AB97-2488B401DAE7}"/>
              </a:ext>
            </a:extLst>
          </p:cNvPr>
          <p:cNvSpPr>
            <a:spLocks noChangeShapeType="1"/>
          </p:cNvSpPr>
          <p:nvPr/>
        </p:nvSpPr>
        <p:spPr bwMode="auto">
          <a:xfrm>
            <a:off x="611982" y="975243"/>
            <a:ext cx="7920037" cy="1588"/>
          </a:xfrm>
          <a:prstGeom prst="line">
            <a:avLst/>
          </a:prstGeom>
          <a:noFill/>
          <a:ln w="50800">
            <a:solidFill>
              <a:srgbClr val="D90B00"/>
            </a:solidFill>
            <a:round/>
            <a:headEnd/>
            <a:tailEn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18" name="文本框 17">
            <a:extLst>
              <a:ext uri="{FF2B5EF4-FFF2-40B4-BE49-F238E27FC236}">
                <a16:creationId xmlns:a16="http://schemas.microsoft.com/office/drawing/2014/main" id="{0DF08181-017C-432F-BEC8-ECB8F7F0F8EF}"/>
              </a:ext>
            </a:extLst>
          </p:cNvPr>
          <p:cNvSpPr txBox="1"/>
          <p:nvPr/>
        </p:nvSpPr>
        <p:spPr>
          <a:xfrm>
            <a:off x="730093" y="5173972"/>
            <a:ext cx="8047147" cy="70788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zh-CN" altLang="en-US" sz="2000" b="1" i="0" u="none" strike="noStrike" kern="1200" cap="none" spc="0" normalizeH="0" baseline="0" noProof="0" dirty="0">
                <a:ln>
                  <a:noFill/>
                </a:ln>
                <a:solidFill>
                  <a:srgbClr val="AA1215"/>
                </a:solidFill>
                <a:effectLst/>
                <a:uLnTx/>
                <a:uFillTx/>
                <a:latin typeface="Calibri" panose="020F0502020204030204"/>
                <a:ea typeface="等线" panose="02010600030101010101" pitchFamily="2" charset="-122"/>
                <a:cs typeface="+mn-cs"/>
              </a:rPr>
              <a:t>通过选择性控制系综</a:t>
            </a:r>
            <a:r>
              <a:rPr kumimoji="0" lang="en-US" altLang="zh-CN" sz="2000" b="1" i="0" u="none" strike="noStrike" kern="1200" cap="none" spc="0" normalizeH="0" baseline="0" noProof="0" dirty="0">
                <a:ln>
                  <a:noFill/>
                </a:ln>
                <a:solidFill>
                  <a:srgbClr val="AA1215"/>
                </a:solidFill>
                <a:effectLst/>
                <a:uLnTx/>
                <a:uFillTx/>
                <a:latin typeface="Calibri" panose="020F0502020204030204"/>
                <a:ea typeface="等线" panose="02010600030101010101" pitchFamily="2" charset="-122"/>
                <a:cs typeface="+mn-cs"/>
              </a:rPr>
              <a:t>NV-center</a:t>
            </a:r>
            <a:r>
              <a:rPr kumimoji="0" lang="zh-CN" altLang="en-US" sz="2000" b="1" i="0" u="none" strike="noStrike" kern="1200" cap="none" spc="0" normalizeH="0" baseline="0" noProof="0" dirty="0">
                <a:ln>
                  <a:noFill/>
                </a:ln>
                <a:solidFill>
                  <a:srgbClr val="AA1215"/>
                </a:solidFill>
                <a:effectLst/>
                <a:uLnTx/>
                <a:uFillTx/>
                <a:latin typeface="Calibri" panose="020F0502020204030204"/>
                <a:ea typeface="等线" panose="02010600030101010101" pitchFamily="2" charset="-122"/>
                <a:cs typeface="+mn-cs"/>
              </a:rPr>
              <a:t>的电荷态和自旋态，有望在室温大气下构筑基于</a:t>
            </a:r>
            <a:r>
              <a:rPr kumimoji="0" lang="en-US" altLang="zh-CN" sz="2000" b="1" i="0" u="none" strike="noStrike" kern="1200" cap="none" spc="0" normalizeH="0" baseline="0" noProof="0" dirty="0">
                <a:ln>
                  <a:noFill/>
                </a:ln>
                <a:solidFill>
                  <a:srgbClr val="AA1215"/>
                </a:solidFill>
                <a:effectLst/>
                <a:uLnTx/>
                <a:uFillTx/>
                <a:latin typeface="Calibri" panose="020F0502020204030204"/>
                <a:ea typeface="等线" panose="02010600030101010101" pitchFamily="2" charset="-122"/>
                <a:cs typeface="+mn-cs"/>
              </a:rPr>
              <a:t>NV-center</a:t>
            </a:r>
            <a:r>
              <a:rPr kumimoji="0" lang="zh-CN" altLang="en-US" sz="2000" b="1" i="0" u="none" strike="noStrike" kern="1200" cap="none" spc="0" normalizeH="0" baseline="0" noProof="0" dirty="0">
                <a:ln>
                  <a:noFill/>
                </a:ln>
                <a:solidFill>
                  <a:srgbClr val="AA1215"/>
                </a:solidFill>
                <a:effectLst/>
                <a:uLnTx/>
                <a:uFillTx/>
                <a:latin typeface="Calibri" panose="020F0502020204030204"/>
                <a:ea typeface="等线" panose="02010600030101010101" pitchFamily="2" charset="-122"/>
                <a:cs typeface="+mn-cs"/>
              </a:rPr>
              <a:t>的复杂量子比特网络，并对其耦合进行原子级调控</a:t>
            </a:r>
          </a:p>
        </p:txBody>
      </p:sp>
      <p:sp>
        <p:nvSpPr>
          <p:cNvPr id="21" name="任意多边形: 形状 20">
            <a:extLst>
              <a:ext uri="{FF2B5EF4-FFF2-40B4-BE49-F238E27FC236}">
                <a16:creationId xmlns:a16="http://schemas.microsoft.com/office/drawing/2014/main" id="{2E67A4EB-25BA-40A9-8CA3-BF1A7EEE7830}"/>
              </a:ext>
            </a:extLst>
          </p:cNvPr>
          <p:cNvSpPr/>
          <p:nvPr/>
        </p:nvSpPr>
        <p:spPr>
          <a:xfrm>
            <a:off x="6927457" y="3016577"/>
            <a:ext cx="161512" cy="480767"/>
          </a:xfrm>
          <a:custGeom>
            <a:avLst/>
            <a:gdLst>
              <a:gd name="connsiteX0" fmla="*/ 142646 w 161512"/>
              <a:gd name="connsiteY0" fmla="*/ 0 h 480767"/>
              <a:gd name="connsiteX1" fmla="*/ 95512 w 161512"/>
              <a:gd name="connsiteY1" fmla="*/ 18854 h 480767"/>
              <a:gd name="connsiteX2" fmla="*/ 10671 w 161512"/>
              <a:gd name="connsiteY2" fmla="*/ 94268 h 480767"/>
              <a:gd name="connsiteX3" fmla="*/ 161500 w 161512"/>
              <a:gd name="connsiteY3" fmla="*/ 188536 h 480767"/>
              <a:gd name="connsiteX4" fmla="*/ 10671 w 161512"/>
              <a:gd name="connsiteY4" fmla="*/ 226243 h 480767"/>
              <a:gd name="connsiteX5" fmla="*/ 161500 w 161512"/>
              <a:gd name="connsiteY5" fmla="*/ 348792 h 480767"/>
              <a:gd name="connsiteX6" fmla="*/ 1244 w 161512"/>
              <a:gd name="connsiteY6" fmla="*/ 348792 h 480767"/>
              <a:gd name="connsiteX7" fmla="*/ 95512 w 161512"/>
              <a:gd name="connsiteY7" fmla="*/ 480767 h 48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1512" h="480767">
                <a:moveTo>
                  <a:pt x="142646" y="0"/>
                </a:moveTo>
                <a:cubicBezTo>
                  <a:pt x="130077" y="1571"/>
                  <a:pt x="117508" y="3143"/>
                  <a:pt x="95512" y="18854"/>
                </a:cubicBezTo>
                <a:cubicBezTo>
                  <a:pt x="73516" y="34565"/>
                  <a:pt x="-327" y="65988"/>
                  <a:pt x="10671" y="94268"/>
                </a:cubicBezTo>
                <a:cubicBezTo>
                  <a:pt x="21669" y="122548"/>
                  <a:pt x="161500" y="166540"/>
                  <a:pt x="161500" y="188536"/>
                </a:cubicBezTo>
                <a:cubicBezTo>
                  <a:pt x="161500" y="210532"/>
                  <a:pt x="10671" y="199534"/>
                  <a:pt x="10671" y="226243"/>
                </a:cubicBezTo>
                <a:cubicBezTo>
                  <a:pt x="10671" y="252952"/>
                  <a:pt x="163071" y="328367"/>
                  <a:pt x="161500" y="348792"/>
                </a:cubicBezTo>
                <a:cubicBezTo>
                  <a:pt x="159929" y="369217"/>
                  <a:pt x="12242" y="326796"/>
                  <a:pt x="1244" y="348792"/>
                </a:cubicBezTo>
                <a:cubicBezTo>
                  <a:pt x="-9754" y="370788"/>
                  <a:pt x="54663" y="414780"/>
                  <a:pt x="95512" y="480767"/>
                </a:cubicBezTo>
              </a:path>
            </a:pathLst>
          </a:custGeom>
        </p:spPr>
        <p:style>
          <a:lnRef idx="3">
            <a:schemeClr val="accent6"/>
          </a:lnRef>
          <a:fillRef idx="0">
            <a:schemeClr val="accent6"/>
          </a:fillRef>
          <a:effectRef idx="2">
            <a:schemeClr val="accent6"/>
          </a:effectRef>
          <a:fontRef idx="minor">
            <a:schemeClr val="tx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22" name="任意多边形: 形状 21">
            <a:extLst>
              <a:ext uri="{FF2B5EF4-FFF2-40B4-BE49-F238E27FC236}">
                <a16:creationId xmlns:a16="http://schemas.microsoft.com/office/drawing/2014/main" id="{3DA11CE1-2D33-4181-955C-4C775A12B5B0}"/>
              </a:ext>
            </a:extLst>
          </p:cNvPr>
          <p:cNvSpPr/>
          <p:nvPr/>
        </p:nvSpPr>
        <p:spPr>
          <a:xfrm>
            <a:off x="7220932" y="2899276"/>
            <a:ext cx="367645" cy="326119"/>
          </a:xfrm>
          <a:custGeom>
            <a:avLst/>
            <a:gdLst>
              <a:gd name="connsiteX0" fmla="*/ 0 w 367645"/>
              <a:gd name="connsiteY0" fmla="*/ 51312 h 326119"/>
              <a:gd name="connsiteX1" fmla="*/ 141402 w 367645"/>
              <a:gd name="connsiteY1" fmla="*/ 4178 h 326119"/>
              <a:gd name="connsiteX2" fmla="*/ 84841 w 367645"/>
              <a:gd name="connsiteY2" fmla="*/ 145580 h 326119"/>
              <a:gd name="connsiteX3" fmla="*/ 226243 w 367645"/>
              <a:gd name="connsiteY3" fmla="*/ 89019 h 326119"/>
              <a:gd name="connsiteX4" fmla="*/ 197963 w 367645"/>
              <a:gd name="connsiteY4" fmla="*/ 239848 h 326119"/>
              <a:gd name="connsiteX5" fmla="*/ 311084 w 367645"/>
              <a:gd name="connsiteY5" fmla="*/ 173861 h 326119"/>
              <a:gd name="connsiteX6" fmla="*/ 311084 w 367645"/>
              <a:gd name="connsiteY6" fmla="*/ 315263 h 326119"/>
              <a:gd name="connsiteX7" fmla="*/ 367645 w 367645"/>
              <a:gd name="connsiteY7" fmla="*/ 305836 h 326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7645" h="326119">
                <a:moveTo>
                  <a:pt x="0" y="51312"/>
                </a:moveTo>
                <a:cubicBezTo>
                  <a:pt x="63631" y="19889"/>
                  <a:pt x="127262" y="-11533"/>
                  <a:pt x="141402" y="4178"/>
                </a:cubicBezTo>
                <a:cubicBezTo>
                  <a:pt x="155542" y="19889"/>
                  <a:pt x="70701" y="131440"/>
                  <a:pt x="84841" y="145580"/>
                </a:cubicBezTo>
                <a:cubicBezTo>
                  <a:pt x="98981" y="159720"/>
                  <a:pt x="207389" y="73308"/>
                  <a:pt x="226243" y="89019"/>
                </a:cubicBezTo>
                <a:cubicBezTo>
                  <a:pt x="245097" y="104730"/>
                  <a:pt x="183823" y="225708"/>
                  <a:pt x="197963" y="239848"/>
                </a:cubicBezTo>
                <a:cubicBezTo>
                  <a:pt x="212103" y="253988"/>
                  <a:pt x="292231" y="161292"/>
                  <a:pt x="311084" y="173861"/>
                </a:cubicBezTo>
                <a:cubicBezTo>
                  <a:pt x="329938" y="186430"/>
                  <a:pt x="301657" y="293267"/>
                  <a:pt x="311084" y="315263"/>
                </a:cubicBezTo>
                <a:cubicBezTo>
                  <a:pt x="320511" y="337259"/>
                  <a:pt x="344078" y="321547"/>
                  <a:pt x="367645" y="305836"/>
                </a:cubicBezTo>
              </a:path>
            </a:pathLst>
          </a:custGeom>
        </p:spPr>
        <p:style>
          <a:lnRef idx="3">
            <a:schemeClr val="accent6"/>
          </a:lnRef>
          <a:fillRef idx="0">
            <a:schemeClr val="accent6"/>
          </a:fillRef>
          <a:effectRef idx="2">
            <a:schemeClr val="accent6"/>
          </a:effectRef>
          <a:fontRef idx="minor">
            <a:schemeClr val="tx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23" name="任意多边形: 形状 22">
            <a:extLst>
              <a:ext uri="{FF2B5EF4-FFF2-40B4-BE49-F238E27FC236}">
                <a16:creationId xmlns:a16="http://schemas.microsoft.com/office/drawing/2014/main" id="{12B78FE7-7511-4109-B69D-E34F9E20F0E2}"/>
              </a:ext>
            </a:extLst>
          </p:cNvPr>
          <p:cNvSpPr/>
          <p:nvPr/>
        </p:nvSpPr>
        <p:spPr>
          <a:xfrm>
            <a:off x="7088957" y="3307379"/>
            <a:ext cx="471340" cy="352345"/>
          </a:xfrm>
          <a:custGeom>
            <a:avLst/>
            <a:gdLst>
              <a:gd name="connsiteX0" fmla="*/ 471340 w 471340"/>
              <a:gd name="connsiteY0" fmla="*/ 20283 h 352345"/>
              <a:gd name="connsiteX1" fmla="*/ 367645 w 471340"/>
              <a:gd name="connsiteY1" fmla="*/ 10856 h 352345"/>
              <a:gd name="connsiteX2" fmla="*/ 414779 w 471340"/>
              <a:gd name="connsiteY2" fmla="*/ 152259 h 352345"/>
              <a:gd name="connsiteX3" fmla="*/ 245097 w 471340"/>
              <a:gd name="connsiteY3" fmla="*/ 76844 h 352345"/>
              <a:gd name="connsiteX4" fmla="*/ 254523 w 471340"/>
              <a:gd name="connsiteY4" fmla="*/ 255953 h 352345"/>
              <a:gd name="connsiteX5" fmla="*/ 103695 w 471340"/>
              <a:gd name="connsiteY5" fmla="*/ 161685 h 352345"/>
              <a:gd name="connsiteX6" fmla="*/ 122548 w 471340"/>
              <a:gd name="connsiteY6" fmla="*/ 350221 h 352345"/>
              <a:gd name="connsiteX7" fmla="*/ 0 w 471340"/>
              <a:gd name="connsiteY7" fmla="*/ 246527 h 35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1340" h="352345">
                <a:moveTo>
                  <a:pt x="471340" y="20283"/>
                </a:moveTo>
                <a:cubicBezTo>
                  <a:pt x="424206" y="4571"/>
                  <a:pt x="377072" y="-11140"/>
                  <a:pt x="367645" y="10856"/>
                </a:cubicBezTo>
                <a:cubicBezTo>
                  <a:pt x="358218" y="32852"/>
                  <a:pt x="435204" y="141261"/>
                  <a:pt x="414779" y="152259"/>
                </a:cubicBezTo>
                <a:cubicBezTo>
                  <a:pt x="394354" y="163257"/>
                  <a:pt x="271806" y="59562"/>
                  <a:pt x="245097" y="76844"/>
                </a:cubicBezTo>
                <a:cubicBezTo>
                  <a:pt x="218388" y="94126"/>
                  <a:pt x="278090" y="241813"/>
                  <a:pt x="254523" y="255953"/>
                </a:cubicBezTo>
                <a:cubicBezTo>
                  <a:pt x="230956" y="270093"/>
                  <a:pt x="125691" y="145974"/>
                  <a:pt x="103695" y="161685"/>
                </a:cubicBezTo>
                <a:cubicBezTo>
                  <a:pt x="81699" y="177396"/>
                  <a:pt x="139830" y="336081"/>
                  <a:pt x="122548" y="350221"/>
                </a:cubicBezTo>
                <a:cubicBezTo>
                  <a:pt x="105266" y="364361"/>
                  <a:pt x="52633" y="305444"/>
                  <a:pt x="0" y="246527"/>
                </a:cubicBezTo>
              </a:path>
            </a:pathLst>
          </a:custGeom>
        </p:spPr>
        <p:style>
          <a:lnRef idx="3">
            <a:schemeClr val="accent6"/>
          </a:lnRef>
          <a:fillRef idx="0">
            <a:schemeClr val="accent6"/>
          </a:fillRef>
          <a:effectRef idx="2">
            <a:schemeClr val="accent6"/>
          </a:effectRef>
          <a:fontRef idx="minor">
            <a:schemeClr val="tx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dirty="0">
              <a:ln>
                <a:noFill/>
              </a:ln>
              <a:solidFill>
                <a:prstClr val="black"/>
              </a:solidFill>
              <a:effectLst/>
              <a:uLnTx/>
              <a:uFillTx/>
              <a:latin typeface="Calibri" panose="020F0502020204030204"/>
              <a:ea typeface="等线" panose="02010600030101010101" pitchFamily="2" charset="-122"/>
              <a:cs typeface="+mn-cs"/>
            </a:endParaRPr>
          </a:p>
        </p:txBody>
      </p:sp>
      <p:sp>
        <p:nvSpPr>
          <p:cNvPr id="25" name="Rectangle 2">
            <a:extLst>
              <a:ext uri="{FF2B5EF4-FFF2-40B4-BE49-F238E27FC236}">
                <a16:creationId xmlns:a16="http://schemas.microsoft.com/office/drawing/2014/main" id="{7337CFFE-E4A4-432B-BC84-AEDA86CA7348}"/>
              </a:ext>
            </a:extLst>
          </p:cNvPr>
          <p:cNvSpPr txBox="1">
            <a:spLocks noChangeArrowheads="1"/>
          </p:cNvSpPr>
          <p:nvPr/>
        </p:nvSpPr>
        <p:spPr>
          <a:xfrm>
            <a:off x="1349188" y="4212876"/>
            <a:ext cx="2589680" cy="421877"/>
          </a:xfrm>
          <a:prstGeom prst="rect">
            <a:avLst/>
          </a:prstGeom>
        </p:spPr>
        <p:style>
          <a:lnRef idx="0">
            <a:schemeClr val="accent5"/>
          </a:lnRef>
          <a:fillRef idx="3">
            <a:schemeClr val="accent5"/>
          </a:fillRef>
          <a:effectRef idx="3">
            <a:schemeClr val="accent5"/>
          </a:effectRef>
          <a:fontRef idx="minor">
            <a:schemeClr val="lt1"/>
          </a:fontRef>
        </p:style>
        <p:txBody>
          <a:bodyPr/>
          <a:lstStyle>
            <a:lvl1pPr algn="l" rtl="0" fontAlgn="base">
              <a:spcBef>
                <a:spcPct val="0"/>
              </a:spcBef>
              <a:spcAft>
                <a:spcPct val="0"/>
              </a:spcAft>
              <a:defRPr sz="4200">
                <a:solidFill>
                  <a:schemeClr val="tx2"/>
                </a:solidFill>
                <a:latin typeface="+mj-lt"/>
                <a:ea typeface="+mj-ea"/>
                <a:cs typeface="+mj-cs"/>
              </a:defRPr>
            </a:lvl1pPr>
            <a:lvl2pPr algn="l" rtl="0" fontAlgn="base">
              <a:spcBef>
                <a:spcPct val="0"/>
              </a:spcBef>
              <a:spcAft>
                <a:spcPct val="0"/>
              </a:spcAft>
              <a:defRPr sz="4200">
                <a:solidFill>
                  <a:schemeClr val="tx2"/>
                </a:solidFill>
                <a:latin typeface="Garamond" pitchFamily="18" charset="0"/>
                <a:ea typeface="宋体" charset="-122"/>
              </a:defRPr>
            </a:lvl2pPr>
            <a:lvl3pPr algn="l" rtl="0" fontAlgn="base">
              <a:spcBef>
                <a:spcPct val="0"/>
              </a:spcBef>
              <a:spcAft>
                <a:spcPct val="0"/>
              </a:spcAft>
              <a:defRPr sz="4200">
                <a:solidFill>
                  <a:schemeClr val="tx2"/>
                </a:solidFill>
                <a:latin typeface="Garamond" pitchFamily="18" charset="0"/>
                <a:ea typeface="宋体" charset="-122"/>
              </a:defRPr>
            </a:lvl3pPr>
            <a:lvl4pPr algn="l" rtl="0" fontAlgn="base">
              <a:spcBef>
                <a:spcPct val="0"/>
              </a:spcBef>
              <a:spcAft>
                <a:spcPct val="0"/>
              </a:spcAft>
              <a:defRPr sz="4200">
                <a:solidFill>
                  <a:schemeClr val="tx2"/>
                </a:solidFill>
                <a:latin typeface="Garamond" pitchFamily="18" charset="0"/>
                <a:ea typeface="宋体" charset="-122"/>
              </a:defRPr>
            </a:lvl4pPr>
            <a:lvl5pPr algn="l" rtl="0" fontAlgn="base">
              <a:spcBef>
                <a:spcPct val="0"/>
              </a:spcBef>
              <a:spcAft>
                <a:spcPct val="0"/>
              </a:spcAft>
              <a:defRPr sz="4200">
                <a:solidFill>
                  <a:schemeClr val="tx2"/>
                </a:solidFill>
                <a:latin typeface="Garamond" pitchFamily="18" charset="0"/>
                <a:ea typeface="宋体" charset="-122"/>
              </a:defRPr>
            </a:lvl5pPr>
            <a:lvl6pPr marL="457200" algn="l" rtl="0" fontAlgn="base">
              <a:spcBef>
                <a:spcPct val="0"/>
              </a:spcBef>
              <a:spcAft>
                <a:spcPct val="0"/>
              </a:spcAft>
              <a:defRPr sz="4200">
                <a:solidFill>
                  <a:schemeClr val="tx2"/>
                </a:solidFill>
                <a:latin typeface="Garamond" pitchFamily="18" charset="0"/>
                <a:ea typeface="宋体" charset="-122"/>
              </a:defRPr>
            </a:lvl6pPr>
            <a:lvl7pPr marL="914400" algn="l" rtl="0" fontAlgn="base">
              <a:spcBef>
                <a:spcPct val="0"/>
              </a:spcBef>
              <a:spcAft>
                <a:spcPct val="0"/>
              </a:spcAft>
              <a:defRPr sz="4200">
                <a:solidFill>
                  <a:schemeClr val="tx2"/>
                </a:solidFill>
                <a:latin typeface="Garamond" pitchFamily="18" charset="0"/>
                <a:ea typeface="宋体" charset="-122"/>
              </a:defRPr>
            </a:lvl7pPr>
            <a:lvl8pPr marL="1371600" algn="l" rtl="0" fontAlgn="base">
              <a:spcBef>
                <a:spcPct val="0"/>
              </a:spcBef>
              <a:spcAft>
                <a:spcPct val="0"/>
              </a:spcAft>
              <a:defRPr sz="4200">
                <a:solidFill>
                  <a:schemeClr val="tx2"/>
                </a:solidFill>
                <a:latin typeface="Garamond" pitchFamily="18" charset="0"/>
                <a:ea typeface="宋体" charset="-122"/>
              </a:defRPr>
            </a:lvl8pPr>
            <a:lvl9pPr marL="1828800" algn="l" rtl="0" fontAlgn="base">
              <a:spcBef>
                <a:spcPct val="0"/>
              </a:spcBef>
              <a:spcAft>
                <a:spcPct val="0"/>
              </a:spcAft>
              <a:defRPr sz="4200">
                <a:solidFill>
                  <a:schemeClr val="tx2"/>
                </a:solidFill>
                <a:latin typeface="Garamond" pitchFamily="18" charset="0"/>
                <a:ea typeface="宋体" charset="-122"/>
              </a:defRPr>
            </a:lvl9pP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altLang="zh-CN" sz="2000" b="1" i="0" u="none" strike="noStrike" kern="0" cap="none" spc="0" normalizeH="0" baseline="0" noProof="0" dirty="0">
                <a:ln>
                  <a:noFill/>
                </a:ln>
                <a:solidFill>
                  <a:prstClr val="white"/>
                </a:solidFill>
                <a:effectLst/>
                <a:uLnTx/>
                <a:uFillTx/>
                <a:latin typeface="等线" panose="02010600030101010101" pitchFamily="2" charset="-122"/>
                <a:ea typeface="等线" panose="02010600030101010101" pitchFamily="2" charset="-122"/>
                <a:cs typeface="+mj-cs"/>
              </a:rPr>
              <a:t>NV nanolithography</a:t>
            </a:r>
            <a:endParaRPr kumimoji="0" lang="zh-CN" altLang="en-US" sz="2000" b="1" i="0" u="none" strike="noStrike" kern="0" cap="none" spc="0" normalizeH="0" baseline="0" noProof="0" dirty="0">
              <a:ln>
                <a:noFill/>
              </a:ln>
              <a:solidFill>
                <a:prstClr val="white"/>
              </a:solidFill>
              <a:effectLst/>
              <a:uLnTx/>
              <a:uFillTx/>
              <a:latin typeface="等线" panose="02010600030101010101" pitchFamily="2" charset="-122"/>
              <a:ea typeface="等线" panose="02010600030101010101" pitchFamily="2" charset="-122"/>
              <a:cs typeface="+mj-cs"/>
            </a:endParaRPr>
          </a:p>
        </p:txBody>
      </p:sp>
    </p:spTree>
    <p:extLst>
      <p:ext uri="{BB962C8B-B14F-4D97-AF65-F5344CB8AC3E}">
        <p14:creationId xmlns:p14="http://schemas.microsoft.com/office/powerpoint/2010/main" val="224275776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1">
            <a:extLst>
              <a:ext uri="{FF2B5EF4-FFF2-40B4-BE49-F238E27FC236}">
                <a16:creationId xmlns:a16="http://schemas.microsoft.com/office/drawing/2014/main" id="{1BEB69D1-3E15-449E-AFC9-8B8F99FCD4D1}"/>
              </a:ext>
            </a:extLst>
          </p:cNvPr>
          <p:cNvSpPr txBox="1">
            <a:spLocks/>
          </p:cNvSpPr>
          <p:nvPr/>
        </p:nvSpPr>
        <p:spPr>
          <a:xfrm>
            <a:off x="628650" y="2360866"/>
            <a:ext cx="7886700" cy="132556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zh-CN" altLang="en-US" sz="3600" b="1" i="0" u="none" strike="noStrike" kern="120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mn-cs"/>
            </a:endParaRPr>
          </a:p>
        </p:txBody>
      </p:sp>
      <p:sp>
        <p:nvSpPr>
          <p:cNvPr id="5" name="标题 1">
            <a:extLst>
              <a:ext uri="{FF2B5EF4-FFF2-40B4-BE49-F238E27FC236}">
                <a16:creationId xmlns:a16="http://schemas.microsoft.com/office/drawing/2014/main" id="{8102462B-FE9F-46C0-A45E-DDB8E7575681}"/>
              </a:ext>
            </a:extLst>
          </p:cNvPr>
          <p:cNvSpPr txBox="1">
            <a:spLocks/>
          </p:cNvSpPr>
          <p:nvPr/>
        </p:nvSpPr>
        <p:spPr>
          <a:xfrm>
            <a:off x="628650" y="2687662"/>
            <a:ext cx="7886700" cy="75783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zh-CN" altLang="en-US" sz="3600" b="1" i="0" u="none" strike="noStrike" kern="1200" cap="none" spc="0" normalizeH="0" baseline="0" noProof="0" dirty="0">
                <a:ln>
                  <a:noFill/>
                </a:ln>
                <a:solidFill>
                  <a:prstClr val="black"/>
                </a:solidFill>
                <a:effectLst/>
                <a:uLnTx/>
                <a:uFillTx/>
                <a:latin typeface="等线" panose="02010600030101010101" pitchFamily="2" charset="-122"/>
                <a:ea typeface="等线" panose="02010600030101010101" pitchFamily="2" charset="-122"/>
                <a:cs typeface="+mn-cs"/>
              </a:rPr>
              <a:t>人工原子晶格的构筑和量子物性</a:t>
            </a:r>
          </a:p>
        </p:txBody>
      </p:sp>
    </p:spTree>
    <p:extLst>
      <p:ext uri="{BB962C8B-B14F-4D97-AF65-F5344CB8AC3E}">
        <p14:creationId xmlns:p14="http://schemas.microsoft.com/office/powerpoint/2010/main" val="428716541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nature10941-s2.mpeg">
            <a:hlinkClick r:id="" action="ppaction://media"/>
          </p:cNvPr>
          <p:cNvPicPr>
            <a:picLocks noChangeAspect="1"/>
          </p:cNvPicPr>
          <p:nvPr>
            <a:videoFile r:link="rId2"/>
            <p:extLst>
              <p:ext uri="{DAA4B4D4-6D71-4841-9C94-3DE7FCFB9230}">
                <p14:media xmlns:p14="http://schemas.microsoft.com/office/powerpoint/2010/main" r:link="rId1"/>
              </p:ext>
            </p:extLst>
          </p:nvPr>
        </p:nvPicPr>
        <p:blipFill>
          <a:blip r:embed="rId4"/>
          <a:srcRect/>
          <a:stretch>
            <a:fillRect/>
          </a:stretch>
        </p:blipFill>
        <p:spPr bwMode="auto">
          <a:xfrm>
            <a:off x="1081006" y="965470"/>
            <a:ext cx="6981986" cy="5236489"/>
          </a:xfrm>
          <a:prstGeom prst="rect">
            <a:avLst/>
          </a:prstGeom>
          <a:noFill/>
          <a:ln w="9525">
            <a:noFill/>
            <a:miter lim="800000"/>
            <a:headEnd/>
            <a:tailEnd/>
          </a:ln>
        </p:spPr>
      </p:pic>
      <p:sp>
        <p:nvSpPr>
          <p:cNvPr id="3" name="Rectangle 6">
            <a:extLst>
              <a:ext uri="{FF2B5EF4-FFF2-40B4-BE49-F238E27FC236}">
                <a16:creationId xmlns:a16="http://schemas.microsoft.com/office/drawing/2014/main" id="{361C3DB1-1341-4D2A-892D-6D5AB79E3896}"/>
              </a:ext>
            </a:extLst>
          </p:cNvPr>
          <p:cNvSpPr>
            <a:spLocks noChangeArrowheads="1"/>
          </p:cNvSpPr>
          <p:nvPr/>
        </p:nvSpPr>
        <p:spPr bwMode="auto">
          <a:xfrm>
            <a:off x="494908" y="211824"/>
            <a:ext cx="8229600" cy="5024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zh-CN" altLang="en-US" sz="3200" b="1" i="0" u="none" strike="noStrike" kern="1200" cap="none" spc="0" normalizeH="0" baseline="0" noProof="0" dirty="0">
                <a:ln>
                  <a:noFill/>
                </a:ln>
                <a:solidFill>
                  <a:srgbClr val="000000"/>
                </a:solidFill>
                <a:effectLst/>
                <a:uLnTx/>
                <a:uFillTx/>
                <a:latin typeface="等线" panose="02010600030101010101" pitchFamily="2" charset="-122"/>
                <a:ea typeface="等线" panose="02010600030101010101" pitchFamily="2" charset="-122"/>
                <a:cs typeface="+mn-cs"/>
              </a:rPr>
              <a:t>人工分子石墨烯的构筑</a:t>
            </a:r>
          </a:p>
        </p:txBody>
      </p:sp>
      <p:sp>
        <p:nvSpPr>
          <p:cNvPr id="5" name="Line 1">
            <a:extLst>
              <a:ext uri="{FF2B5EF4-FFF2-40B4-BE49-F238E27FC236}">
                <a16:creationId xmlns:a16="http://schemas.microsoft.com/office/drawing/2014/main" id="{0C2D9CF3-597E-4A9F-8024-98F42FE49AEC}"/>
              </a:ext>
            </a:extLst>
          </p:cNvPr>
          <p:cNvSpPr>
            <a:spLocks noChangeShapeType="1"/>
          </p:cNvSpPr>
          <p:nvPr/>
        </p:nvSpPr>
        <p:spPr bwMode="auto">
          <a:xfrm>
            <a:off x="611981" y="835793"/>
            <a:ext cx="7920037" cy="1588"/>
          </a:xfrm>
          <a:prstGeom prst="line">
            <a:avLst/>
          </a:prstGeom>
          <a:noFill/>
          <a:ln w="50800">
            <a:solidFill>
              <a:srgbClr val="D90B00"/>
            </a:solidFill>
            <a:round/>
            <a:headEnd/>
            <a:tailEn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6" name="Text Box 10">
            <a:extLst>
              <a:ext uri="{FF2B5EF4-FFF2-40B4-BE49-F238E27FC236}">
                <a16:creationId xmlns:a16="http://schemas.microsoft.com/office/drawing/2014/main" id="{5CCBDFD5-799A-4C3C-9A28-40DB0EB851D9}"/>
              </a:ext>
            </a:extLst>
          </p:cNvPr>
          <p:cNvSpPr txBox="1">
            <a:spLocks noChangeArrowheads="1"/>
          </p:cNvSpPr>
          <p:nvPr/>
        </p:nvSpPr>
        <p:spPr bwMode="auto">
          <a:xfrm>
            <a:off x="4560888" y="6453188"/>
            <a:ext cx="4619625" cy="39687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en-US" altLang="zh-CN" sz="2000" b="0" i="0" u="none" strike="noStrike" kern="1200" cap="none" spc="0" normalizeH="0" baseline="0" noProof="0" dirty="0">
                <a:ln>
                  <a:noFill/>
                </a:ln>
                <a:solidFill>
                  <a:srgbClr val="000000"/>
                </a:solidFill>
                <a:effectLst/>
                <a:uLnTx/>
                <a:uFillTx/>
                <a:latin typeface="Times New Roman" pitchFamily="18" charset="0"/>
                <a:ea typeface="宋体" pitchFamily="2" charset="-122"/>
                <a:cs typeface="+mn-cs"/>
              </a:rPr>
              <a:t>K. K. Gomes </a:t>
            </a:r>
            <a:r>
              <a:rPr kumimoji="1" lang="en-US" altLang="zh-CN" sz="2000" b="0" i="1" u="none" strike="noStrike" kern="1200" cap="none" spc="0" normalizeH="0" baseline="0" noProof="0" dirty="0">
                <a:ln>
                  <a:noFill/>
                </a:ln>
                <a:solidFill>
                  <a:srgbClr val="000000"/>
                </a:solidFill>
                <a:effectLst/>
                <a:uLnTx/>
                <a:uFillTx/>
                <a:latin typeface="Times New Roman" pitchFamily="18" charset="0"/>
                <a:ea typeface="宋体" pitchFamily="2" charset="-122"/>
                <a:cs typeface="+mn-cs"/>
              </a:rPr>
              <a:t>et al</a:t>
            </a:r>
            <a:r>
              <a:rPr kumimoji="1" lang="en-US" altLang="zh-CN" sz="2000" b="0" i="0" u="none" strike="noStrike" kern="1200" cap="none" spc="0" normalizeH="0" baseline="0" noProof="0" dirty="0">
                <a:ln>
                  <a:noFill/>
                </a:ln>
                <a:solidFill>
                  <a:srgbClr val="000000"/>
                </a:solidFill>
                <a:effectLst/>
                <a:uLnTx/>
                <a:uFillTx/>
                <a:latin typeface="Times New Roman" pitchFamily="18" charset="0"/>
                <a:ea typeface="宋体" pitchFamily="2" charset="-122"/>
                <a:cs typeface="+mn-cs"/>
              </a:rPr>
              <a:t>., </a:t>
            </a:r>
            <a:r>
              <a:rPr kumimoji="1" lang="en-US" altLang="zh-CN" sz="2000" b="0" i="1" u="none" strike="noStrike" kern="1200" cap="none" spc="0" normalizeH="0" baseline="0" noProof="0" dirty="0">
                <a:ln>
                  <a:noFill/>
                </a:ln>
                <a:solidFill>
                  <a:srgbClr val="000000"/>
                </a:solidFill>
                <a:effectLst/>
                <a:uLnTx/>
                <a:uFillTx/>
                <a:latin typeface="Times New Roman" pitchFamily="18" charset="0"/>
                <a:ea typeface="宋体" pitchFamily="2" charset="-122"/>
                <a:cs typeface="+mn-cs"/>
              </a:rPr>
              <a:t>Nature</a:t>
            </a:r>
            <a:r>
              <a:rPr kumimoji="1" lang="en-US" altLang="zh-CN" sz="2000" b="0" i="0" u="none" strike="noStrike" kern="1200" cap="none" spc="0" normalizeH="0" baseline="0" noProof="0" dirty="0">
                <a:ln>
                  <a:noFill/>
                </a:ln>
                <a:solidFill>
                  <a:srgbClr val="000000"/>
                </a:solidFill>
                <a:effectLst/>
                <a:uLnTx/>
                <a:uFillTx/>
                <a:latin typeface="Times New Roman" pitchFamily="18" charset="0"/>
                <a:ea typeface="宋体" pitchFamily="2" charset="-122"/>
                <a:cs typeface="+mn-cs"/>
              </a:rPr>
              <a:t> </a:t>
            </a:r>
            <a:r>
              <a:rPr kumimoji="1" lang="en-US" altLang="zh-CN" sz="2000" b="1" i="0" u="none" strike="noStrike" kern="1200" cap="none" spc="0" normalizeH="0" baseline="0" noProof="0" dirty="0">
                <a:ln>
                  <a:noFill/>
                </a:ln>
                <a:solidFill>
                  <a:srgbClr val="000000"/>
                </a:solidFill>
                <a:effectLst/>
                <a:uLnTx/>
                <a:uFillTx/>
                <a:latin typeface="Times New Roman" pitchFamily="18" charset="0"/>
                <a:ea typeface="宋体" pitchFamily="2" charset="-122"/>
                <a:cs typeface="+mn-cs"/>
              </a:rPr>
              <a:t>483</a:t>
            </a:r>
            <a:r>
              <a:rPr kumimoji="1" lang="en-US" altLang="zh-CN" sz="2000" b="0" i="0" u="none" strike="noStrike" kern="1200" cap="none" spc="0" normalizeH="0" baseline="0" noProof="0" dirty="0">
                <a:ln>
                  <a:noFill/>
                </a:ln>
                <a:solidFill>
                  <a:srgbClr val="000000"/>
                </a:solidFill>
                <a:effectLst/>
                <a:uLnTx/>
                <a:uFillTx/>
                <a:latin typeface="Times New Roman" pitchFamily="18" charset="0"/>
                <a:ea typeface="宋体" pitchFamily="2" charset="-122"/>
                <a:cs typeface="+mn-cs"/>
              </a:rPr>
              <a:t>, 306 (2012)</a:t>
            </a:r>
          </a:p>
        </p:txBody>
      </p:sp>
      <p:sp>
        <p:nvSpPr>
          <p:cNvPr id="7" name="Text Box 5">
            <a:extLst>
              <a:ext uri="{FF2B5EF4-FFF2-40B4-BE49-F238E27FC236}">
                <a16:creationId xmlns:a16="http://schemas.microsoft.com/office/drawing/2014/main" id="{50CA1A0D-D98B-4A38-9F32-B81594179F0F}"/>
              </a:ext>
            </a:extLst>
          </p:cNvPr>
          <p:cNvSpPr txBox="1">
            <a:spLocks noChangeArrowheads="1"/>
          </p:cNvSpPr>
          <p:nvPr/>
        </p:nvSpPr>
        <p:spPr bwMode="auto">
          <a:xfrm>
            <a:off x="1965489" y="6268522"/>
            <a:ext cx="1782860" cy="369332"/>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zh-CN" sz="1800" b="1" i="0" u="none" strike="noStrike" kern="1200" cap="none" spc="0" normalizeH="0" baseline="0" noProof="0" dirty="0">
                <a:ln>
                  <a:noFill/>
                </a:ln>
                <a:solidFill>
                  <a:srgbClr val="000000"/>
                </a:solidFill>
                <a:effectLst/>
                <a:uLnTx/>
                <a:uFillTx/>
                <a:latin typeface="等线" panose="02010600030101010101" pitchFamily="2" charset="-122"/>
                <a:ea typeface="等线" panose="02010600030101010101" pitchFamily="2" charset="-122"/>
                <a:cs typeface="+mn-cs"/>
              </a:rPr>
              <a:t>CO on Cu (111)</a:t>
            </a:r>
          </a:p>
        </p:txBody>
      </p:sp>
    </p:spTree>
    <p:extLst>
      <p:ext uri="{BB962C8B-B14F-4D97-AF65-F5344CB8AC3E}">
        <p14:creationId xmlns:p14="http://schemas.microsoft.com/office/powerpoint/2010/main" val="292321506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p:cTn id="7" fill="hold" display="0">
                  <p:stCondLst>
                    <p:cond delay="indefinite"/>
                  </p:stCondLst>
                  <p:endCondLst>
                    <p:cond evt="onNext" delay="0">
                      <p:tgtEl>
                        <p:sldTgt/>
                      </p:tgtEl>
                    </p:cond>
                    <p:cond evt="onPrev" delay="0">
                      <p:tgtEl>
                        <p:sldTgt/>
                      </p:tgtEl>
                    </p:cond>
                  </p:endCondLst>
                </p:cTn>
                <p:tgtEl>
                  <p:spTgt spid="4"/>
                </p:tgtEl>
              </p:cMediaNode>
            </p:vide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514" name="Picture 2" descr="MolecularGraphene1"/>
          <p:cNvPicPr>
            <a:picLocks noChangeAspect="1" noChangeArrowheads="1"/>
          </p:cNvPicPr>
          <p:nvPr/>
        </p:nvPicPr>
        <p:blipFill>
          <a:blip r:embed="rId2"/>
          <a:srcRect/>
          <a:stretch>
            <a:fillRect/>
          </a:stretch>
        </p:blipFill>
        <p:spPr bwMode="auto">
          <a:xfrm>
            <a:off x="531243" y="1194584"/>
            <a:ext cx="4533900" cy="4533900"/>
          </a:xfrm>
          <a:prstGeom prst="rect">
            <a:avLst/>
          </a:prstGeom>
          <a:noFill/>
          <a:ln w="9525">
            <a:noFill/>
            <a:miter lim="800000"/>
            <a:headEnd/>
            <a:tailEnd/>
          </a:ln>
        </p:spPr>
      </p:pic>
      <p:pic>
        <p:nvPicPr>
          <p:cNvPr id="64515" name="Picture 3" descr="MolecularGraphene4_thumbnail"/>
          <p:cNvPicPr>
            <a:picLocks noChangeAspect="1" noChangeArrowheads="1"/>
          </p:cNvPicPr>
          <p:nvPr/>
        </p:nvPicPr>
        <p:blipFill>
          <a:blip r:embed="rId3"/>
          <a:srcRect/>
          <a:stretch>
            <a:fillRect/>
          </a:stretch>
        </p:blipFill>
        <p:spPr bwMode="auto">
          <a:xfrm>
            <a:off x="5500118" y="1192997"/>
            <a:ext cx="3152775" cy="4465637"/>
          </a:xfrm>
          <a:prstGeom prst="rect">
            <a:avLst/>
          </a:prstGeom>
          <a:noFill/>
          <a:ln w="9525">
            <a:noFill/>
            <a:miter lim="800000"/>
            <a:headEnd/>
            <a:tailEnd/>
          </a:ln>
        </p:spPr>
      </p:pic>
      <p:sp>
        <p:nvSpPr>
          <p:cNvPr id="64516" name="Text Box 5"/>
          <p:cNvSpPr txBox="1">
            <a:spLocks noChangeArrowheads="1"/>
          </p:cNvSpPr>
          <p:nvPr/>
        </p:nvSpPr>
        <p:spPr bwMode="auto">
          <a:xfrm>
            <a:off x="921768" y="5887249"/>
            <a:ext cx="3752850" cy="396875"/>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2000" b="0" i="0" u="none" strike="noStrike" kern="1200" cap="none" spc="0" normalizeH="0" baseline="0" noProof="0" dirty="0">
                <a:ln>
                  <a:noFill/>
                </a:ln>
                <a:solidFill>
                  <a:srgbClr val="000000"/>
                </a:solidFill>
                <a:effectLst/>
                <a:uLnTx/>
                <a:uFillTx/>
                <a:latin typeface="等线" panose="02010600030101010101" pitchFamily="2" charset="-122"/>
                <a:ea typeface="等线" panose="02010600030101010101" pitchFamily="2" charset="-122"/>
                <a:cs typeface="+mn-cs"/>
              </a:rPr>
              <a:t>人工石墨晶格：</a:t>
            </a:r>
            <a:r>
              <a:rPr kumimoji="0" lang="en-US" altLang="zh-CN" sz="2000" b="0" i="0" u="none" strike="noStrike" kern="1200" cap="none" spc="0" normalizeH="0" baseline="0" noProof="0" dirty="0">
                <a:ln>
                  <a:noFill/>
                </a:ln>
                <a:solidFill>
                  <a:srgbClr val="000000"/>
                </a:solidFill>
                <a:effectLst/>
                <a:uLnTx/>
                <a:uFillTx/>
                <a:latin typeface="等线" panose="02010600030101010101" pitchFamily="2" charset="-122"/>
                <a:ea typeface="等线" panose="02010600030101010101" pitchFamily="2" charset="-122"/>
                <a:cs typeface="+mn-cs"/>
              </a:rPr>
              <a:t>CO on Cu (111)</a:t>
            </a:r>
          </a:p>
        </p:txBody>
      </p:sp>
      <p:sp>
        <p:nvSpPr>
          <p:cNvPr id="64517" name="Text Box 6"/>
          <p:cNvSpPr txBox="1">
            <a:spLocks noChangeArrowheads="1"/>
          </p:cNvSpPr>
          <p:nvPr/>
        </p:nvSpPr>
        <p:spPr bwMode="auto">
          <a:xfrm>
            <a:off x="7227318" y="2699534"/>
            <a:ext cx="527050" cy="366713"/>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zh-CN" sz="1800" b="1" i="0" u="none" strike="noStrike" kern="1200" cap="none" spc="0" normalizeH="0" baseline="0" noProof="0">
                <a:ln>
                  <a:noFill/>
                </a:ln>
                <a:solidFill>
                  <a:srgbClr val="FFFFFF"/>
                </a:solidFill>
                <a:effectLst/>
                <a:uLnTx/>
                <a:uFillTx/>
                <a:latin typeface="Arial" pitchFamily="34" charset="0"/>
                <a:ea typeface="宋体" pitchFamily="2" charset="-122"/>
                <a:cs typeface="+mn-cs"/>
              </a:rPr>
              <a:t>CO</a:t>
            </a:r>
          </a:p>
        </p:txBody>
      </p:sp>
      <p:sp>
        <p:nvSpPr>
          <p:cNvPr id="64520" name="Text Box 10"/>
          <p:cNvSpPr txBox="1">
            <a:spLocks noChangeArrowheads="1"/>
          </p:cNvSpPr>
          <p:nvPr/>
        </p:nvSpPr>
        <p:spPr bwMode="auto">
          <a:xfrm>
            <a:off x="4560888" y="6453188"/>
            <a:ext cx="4619625" cy="39687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en-US" altLang="zh-CN" sz="2000" b="0" i="0" u="none" strike="noStrike" kern="1200" cap="none" spc="0" normalizeH="0" baseline="0" noProof="0" dirty="0">
                <a:ln>
                  <a:noFill/>
                </a:ln>
                <a:solidFill>
                  <a:srgbClr val="000000"/>
                </a:solidFill>
                <a:effectLst/>
                <a:uLnTx/>
                <a:uFillTx/>
                <a:latin typeface="Times New Roman" pitchFamily="18" charset="0"/>
                <a:ea typeface="宋体" pitchFamily="2" charset="-122"/>
                <a:cs typeface="+mn-cs"/>
              </a:rPr>
              <a:t>K. K. Gomes </a:t>
            </a:r>
            <a:r>
              <a:rPr kumimoji="1" lang="en-US" altLang="zh-CN" sz="2000" b="0" i="1" u="none" strike="noStrike" kern="1200" cap="none" spc="0" normalizeH="0" baseline="0" noProof="0" dirty="0">
                <a:ln>
                  <a:noFill/>
                </a:ln>
                <a:solidFill>
                  <a:srgbClr val="000000"/>
                </a:solidFill>
                <a:effectLst/>
                <a:uLnTx/>
                <a:uFillTx/>
                <a:latin typeface="Times New Roman" pitchFamily="18" charset="0"/>
                <a:ea typeface="宋体" pitchFamily="2" charset="-122"/>
                <a:cs typeface="+mn-cs"/>
              </a:rPr>
              <a:t>et al</a:t>
            </a:r>
            <a:r>
              <a:rPr kumimoji="1" lang="en-US" altLang="zh-CN" sz="2000" b="0" i="0" u="none" strike="noStrike" kern="1200" cap="none" spc="0" normalizeH="0" baseline="0" noProof="0" dirty="0">
                <a:ln>
                  <a:noFill/>
                </a:ln>
                <a:solidFill>
                  <a:srgbClr val="000000"/>
                </a:solidFill>
                <a:effectLst/>
                <a:uLnTx/>
                <a:uFillTx/>
                <a:latin typeface="Times New Roman" pitchFamily="18" charset="0"/>
                <a:ea typeface="宋体" pitchFamily="2" charset="-122"/>
                <a:cs typeface="+mn-cs"/>
              </a:rPr>
              <a:t>., </a:t>
            </a:r>
            <a:r>
              <a:rPr kumimoji="1" lang="en-US" altLang="zh-CN" sz="2000" b="0" i="1" u="none" strike="noStrike" kern="1200" cap="none" spc="0" normalizeH="0" baseline="0" noProof="0" dirty="0">
                <a:ln>
                  <a:noFill/>
                </a:ln>
                <a:solidFill>
                  <a:srgbClr val="000000"/>
                </a:solidFill>
                <a:effectLst/>
                <a:uLnTx/>
                <a:uFillTx/>
                <a:latin typeface="Times New Roman" pitchFamily="18" charset="0"/>
                <a:ea typeface="宋体" pitchFamily="2" charset="-122"/>
                <a:cs typeface="+mn-cs"/>
              </a:rPr>
              <a:t>Nature</a:t>
            </a:r>
            <a:r>
              <a:rPr kumimoji="1" lang="en-US" altLang="zh-CN" sz="2000" b="0" i="0" u="none" strike="noStrike" kern="1200" cap="none" spc="0" normalizeH="0" baseline="0" noProof="0" dirty="0">
                <a:ln>
                  <a:noFill/>
                </a:ln>
                <a:solidFill>
                  <a:srgbClr val="000000"/>
                </a:solidFill>
                <a:effectLst/>
                <a:uLnTx/>
                <a:uFillTx/>
                <a:latin typeface="Times New Roman" pitchFamily="18" charset="0"/>
                <a:ea typeface="宋体" pitchFamily="2" charset="-122"/>
                <a:cs typeface="+mn-cs"/>
              </a:rPr>
              <a:t> </a:t>
            </a:r>
            <a:r>
              <a:rPr kumimoji="1" lang="en-US" altLang="zh-CN" sz="2000" b="1" i="0" u="none" strike="noStrike" kern="1200" cap="none" spc="0" normalizeH="0" baseline="0" noProof="0" dirty="0">
                <a:ln>
                  <a:noFill/>
                </a:ln>
                <a:solidFill>
                  <a:srgbClr val="000000"/>
                </a:solidFill>
                <a:effectLst/>
                <a:uLnTx/>
                <a:uFillTx/>
                <a:latin typeface="Times New Roman" pitchFamily="18" charset="0"/>
                <a:ea typeface="宋体" pitchFamily="2" charset="-122"/>
                <a:cs typeface="+mn-cs"/>
              </a:rPr>
              <a:t>483</a:t>
            </a:r>
            <a:r>
              <a:rPr kumimoji="1" lang="en-US" altLang="zh-CN" sz="2000" b="0" i="0" u="none" strike="noStrike" kern="1200" cap="none" spc="0" normalizeH="0" baseline="0" noProof="0" dirty="0">
                <a:ln>
                  <a:noFill/>
                </a:ln>
                <a:solidFill>
                  <a:srgbClr val="000000"/>
                </a:solidFill>
                <a:effectLst/>
                <a:uLnTx/>
                <a:uFillTx/>
                <a:latin typeface="Times New Roman" pitchFamily="18" charset="0"/>
                <a:ea typeface="宋体" pitchFamily="2" charset="-122"/>
                <a:cs typeface="+mn-cs"/>
              </a:rPr>
              <a:t>, 306 (2012)</a:t>
            </a:r>
          </a:p>
        </p:txBody>
      </p:sp>
      <p:sp>
        <p:nvSpPr>
          <p:cNvPr id="9" name="Rectangle 6">
            <a:extLst>
              <a:ext uri="{FF2B5EF4-FFF2-40B4-BE49-F238E27FC236}">
                <a16:creationId xmlns:a16="http://schemas.microsoft.com/office/drawing/2014/main" id="{CB5C7BDD-E5DB-449F-86A8-8D6AA5FAB940}"/>
              </a:ext>
            </a:extLst>
          </p:cNvPr>
          <p:cNvSpPr>
            <a:spLocks noChangeArrowheads="1"/>
          </p:cNvSpPr>
          <p:nvPr/>
        </p:nvSpPr>
        <p:spPr bwMode="auto">
          <a:xfrm>
            <a:off x="494908" y="211824"/>
            <a:ext cx="8229600" cy="5024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zh-CN" altLang="en-US" sz="3200" b="1" i="0" u="none" strike="noStrike" kern="1200" cap="none" spc="0" normalizeH="0" baseline="0" noProof="0" dirty="0">
                <a:ln>
                  <a:noFill/>
                </a:ln>
                <a:solidFill>
                  <a:srgbClr val="000000"/>
                </a:solidFill>
                <a:effectLst/>
                <a:uLnTx/>
                <a:uFillTx/>
                <a:latin typeface="等线" panose="02010600030101010101" pitchFamily="2" charset="-122"/>
                <a:ea typeface="等线" panose="02010600030101010101" pitchFamily="2" charset="-122"/>
                <a:cs typeface="+mn-cs"/>
              </a:rPr>
              <a:t>人工分子石墨烯</a:t>
            </a:r>
          </a:p>
        </p:txBody>
      </p:sp>
      <p:sp>
        <p:nvSpPr>
          <p:cNvPr id="10" name="Line 1">
            <a:extLst>
              <a:ext uri="{FF2B5EF4-FFF2-40B4-BE49-F238E27FC236}">
                <a16:creationId xmlns:a16="http://schemas.microsoft.com/office/drawing/2014/main" id="{9D4D9775-8969-4AD3-8556-6FCBD65BEB0E}"/>
              </a:ext>
            </a:extLst>
          </p:cNvPr>
          <p:cNvSpPr>
            <a:spLocks noChangeShapeType="1"/>
          </p:cNvSpPr>
          <p:nvPr/>
        </p:nvSpPr>
        <p:spPr bwMode="auto">
          <a:xfrm>
            <a:off x="611981" y="835793"/>
            <a:ext cx="7920037" cy="1588"/>
          </a:xfrm>
          <a:prstGeom prst="line">
            <a:avLst/>
          </a:prstGeom>
          <a:noFill/>
          <a:ln w="50800">
            <a:solidFill>
              <a:srgbClr val="D90B00"/>
            </a:solidFill>
            <a:round/>
            <a:headEnd/>
            <a:tailEn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11" name="文本框 10">
            <a:extLst>
              <a:ext uri="{FF2B5EF4-FFF2-40B4-BE49-F238E27FC236}">
                <a16:creationId xmlns:a16="http://schemas.microsoft.com/office/drawing/2014/main" id="{679ECBD8-2FFA-43D1-B798-AEC8F00D41FD}"/>
              </a:ext>
            </a:extLst>
          </p:cNvPr>
          <p:cNvSpPr txBox="1"/>
          <p:nvPr/>
        </p:nvSpPr>
        <p:spPr>
          <a:xfrm>
            <a:off x="5674824" y="5762520"/>
            <a:ext cx="2803362" cy="646331"/>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zh-CN" altLang="en-US" sz="1800" b="1" i="0" u="none" strike="noStrike" kern="1200" cap="none" spc="0" normalizeH="0" baseline="0" noProof="0" dirty="0">
                <a:ln>
                  <a:noFill/>
                </a:ln>
                <a:solidFill>
                  <a:srgbClr val="AA1215"/>
                </a:solidFill>
                <a:effectLst/>
                <a:uLnTx/>
                <a:uFillTx/>
                <a:latin typeface="Calibri" panose="020F0502020204030204"/>
                <a:ea typeface="等线" panose="02010600030101010101" pitchFamily="2" charset="-122"/>
                <a:cs typeface="+mn-cs"/>
              </a:rPr>
              <a:t>表面态电子感受到等效的</a:t>
            </a:r>
            <a:r>
              <a:rPr kumimoji="0" lang="en-US" altLang="zh-CN" sz="1800" b="1" i="0" u="none" strike="noStrike" kern="1200" cap="none" spc="0" normalizeH="0" baseline="0" noProof="0" dirty="0">
                <a:ln>
                  <a:noFill/>
                </a:ln>
                <a:solidFill>
                  <a:srgbClr val="AA1215"/>
                </a:solidFill>
                <a:effectLst/>
                <a:uLnTx/>
                <a:uFillTx/>
                <a:latin typeface="Calibri" panose="020F0502020204030204"/>
                <a:ea typeface="等线" panose="02010600030101010101" pitchFamily="2" charset="-122"/>
                <a:cs typeface="+mn-cs"/>
              </a:rPr>
              <a:t>honeycomb</a:t>
            </a:r>
            <a:r>
              <a:rPr kumimoji="0" lang="zh-CN" altLang="en-US" sz="1800" b="1" i="0" u="none" strike="noStrike" kern="1200" cap="none" spc="0" normalizeH="0" baseline="0" noProof="0" dirty="0">
                <a:ln>
                  <a:noFill/>
                </a:ln>
                <a:solidFill>
                  <a:srgbClr val="AA1215"/>
                </a:solidFill>
                <a:effectLst/>
                <a:uLnTx/>
                <a:uFillTx/>
                <a:latin typeface="Calibri" panose="020F0502020204030204"/>
                <a:ea typeface="等线" panose="02010600030101010101" pitchFamily="2" charset="-122"/>
                <a:cs typeface="+mn-cs"/>
              </a:rPr>
              <a:t>势场</a:t>
            </a:r>
          </a:p>
        </p:txBody>
      </p:sp>
    </p:spTree>
    <p:extLst>
      <p:ext uri="{BB962C8B-B14F-4D97-AF65-F5344CB8AC3E}">
        <p14:creationId xmlns:p14="http://schemas.microsoft.com/office/powerpoint/2010/main" val="257873683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9" name="Picture 3"/>
          <p:cNvPicPr>
            <a:picLocks noChangeAspect="1" noChangeArrowheads="1"/>
          </p:cNvPicPr>
          <p:nvPr/>
        </p:nvPicPr>
        <p:blipFill>
          <a:blip r:embed="rId2"/>
          <a:srcRect/>
          <a:stretch>
            <a:fillRect/>
          </a:stretch>
        </p:blipFill>
        <p:spPr bwMode="auto">
          <a:xfrm rot="-5400000">
            <a:off x="3712369" y="-2326481"/>
            <a:ext cx="1716088" cy="8350250"/>
          </a:xfrm>
          <a:prstGeom prst="rect">
            <a:avLst/>
          </a:prstGeom>
          <a:noFill/>
          <a:ln w="9525">
            <a:noFill/>
            <a:miter lim="800000"/>
            <a:headEnd/>
            <a:tailEnd/>
          </a:ln>
        </p:spPr>
      </p:pic>
      <p:pic>
        <p:nvPicPr>
          <p:cNvPr id="65540" name="Picture 4"/>
          <p:cNvPicPr>
            <a:picLocks noChangeAspect="1" noChangeArrowheads="1"/>
          </p:cNvPicPr>
          <p:nvPr/>
        </p:nvPicPr>
        <p:blipFill>
          <a:blip r:embed="rId3"/>
          <a:srcRect/>
          <a:stretch>
            <a:fillRect/>
          </a:stretch>
        </p:blipFill>
        <p:spPr bwMode="auto">
          <a:xfrm>
            <a:off x="779463" y="2624138"/>
            <a:ext cx="3863975" cy="3757612"/>
          </a:xfrm>
          <a:prstGeom prst="rect">
            <a:avLst/>
          </a:prstGeom>
          <a:noFill/>
          <a:ln w="9525">
            <a:noFill/>
            <a:miter lim="800000"/>
            <a:headEnd/>
            <a:tailEnd/>
          </a:ln>
        </p:spPr>
      </p:pic>
      <p:pic>
        <p:nvPicPr>
          <p:cNvPr id="65541" name="Picture 5"/>
          <p:cNvPicPr>
            <a:picLocks noChangeAspect="1" noChangeArrowheads="1"/>
          </p:cNvPicPr>
          <p:nvPr/>
        </p:nvPicPr>
        <p:blipFill>
          <a:blip r:embed="rId4"/>
          <a:srcRect t="2156" b="1372"/>
          <a:stretch>
            <a:fillRect/>
          </a:stretch>
        </p:blipFill>
        <p:spPr bwMode="auto">
          <a:xfrm>
            <a:off x="4899025" y="2924175"/>
            <a:ext cx="3201988" cy="3313113"/>
          </a:xfrm>
          <a:prstGeom prst="rect">
            <a:avLst/>
          </a:prstGeom>
          <a:noFill/>
          <a:ln w="9525">
            <a:noFill/>
            <a:miter lim="800000"/>
            <a:headEnd/>
            <a:tailEnd/>
          </a:ln>
        </p:spPr>
      </p:pic>
      <p:sp>
        <p:nvSpPr>
          <p:cNvPr id="65542" name="Text Box 6"/>
          <p:cNvSpPr txBox="1">
            <a:spLocks noChangeArrowheads="1"/>
          </p:cNvSpPr>
          <p:nvPr/>
        </p:nvSpPr>
        <p:spPr bwMode="auto">
          <a:xfrm>
            <a:off x="4632325" y="6488113"/>
            <a:ext cx="4619625" cy="39687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en-US" altLang="zh-CN" sz="2000" b="0" i="0" u="none" strike="noStrike" kern="1200" cap="none" spc="0" normalizeH="0" baseline="0" noProof="0">
                <a:ln>
                  <a:noFill/>
                </a:ln>
                <a:solidFill>
                  <a:srgbClr val="000000"/>
                </a:solidFill>
                <a:effectLst/>
                <a:uLnTx/>
                <a:uFillTx/>
                <a:latin typeface="Times New Roman" pitchFamily="18" charset="0"/>
                <a:ea typeface="宋体" pitchFamily="2" charset="-122"/>
                <a:cs typeface="+mn-cs"/>
              </a:rPr>
              <a:t>K. K. Gomes </a:t>
            </a:r>
            <a:r>
              <a:rPr kumimoji="1" lang="en-US" altLang="zh-CN" sz="2000" b="0" i="1" u="none" strike="noStrike" kern="1200" cap="none" spc="0" normalizeH="0" baseline="0" noProof="0">
                <a:ln>
                  <a:noFill/>
                </a:ln>
                <a:solidFill>
                  <a:srgbClr val="000000"/>
                </a:solidFill>
                <a:effectLst/>
                <a:uLnTx/>
                <a:uFillTx/>
                <a:latin typeface="Times New Roman" pitchFamily="18" charset="0"/>
                <a:ea typeface="宋体" pitchFamily="2" charset="-122"/>
                <a:cs typeface="+mn-cs"/>
              </a:rPr>
              <a:t>et al</a:t>
            </a:r>
            <a:r>
              <a:rPr kumimoji="1" lang="en-US" altLang="zh-CN" sz="2000" b="0" i="0" u="none" strike="noStrike" kern="1200" cap="none" spc="0" normalizeH="0" baseline="0" noProof="0">
                <a:ln>
                  <a:noFill/>
                </a:ln>
                <a:solidFill>
                  <a:srgbClr val="000000"/>
                </a:solidFill>
                <a:effectLst/>
                <a:uLnTx/>
                <a:uFillTx/>
                <a:latin typeface="Times New Roman" pitchFamily="18" charset="0"/>
                <a:ea typeface="宋体" pitchFamily="2" charset="-122"/>
                <a:cs typeface="+mn-cs"/>
              </a:rPr>
              <a:t>., </a:t>
            </a:r>
            <a:r>
              <a:rPr kumimoji="1" lang="en-US" altLang="zh-CN" sz="2000" b="0" i="1" u="none" strike="noStrike" kern="1200" cap="none" spc="0" normalizeH="0" baseline="0" noProof="0">
                <a:ln>
                  <a:noFill/>
                </a:ln>
                <a:solidFill>
                  <a:srgbClr val="000000"/>
                </a:solidFill>
                <a:effectLst/>
                <a:uLnTx/>
                <a:uFillTx/>
                <a:latin typeface="Times New Roman" pitchFamily="18" charset="0"/>
                <a:ea typeface="宋体" pitchFamily="2" charset="-122"/>
                <a:cs typeface="+mn-cs"/>
              </a:rPr>
              <a:t>Nature</a:t>
            </a:r>
            <a:r>
              <a:rPr kumimoji="1" lang="en-US" altLang="zh-CN" sz="2000" b="0" i="0" u="none" strike="noStrike" kern="1200" cap="none" spc="0" normalizeH="0" baseline="0" noProof="0">
                <a:ln>
                  <a:noFill/>
                </a:ln>
                <a:solidFill>
                  <a:srgbClr val="000000"/>
                </a:solidFill>
                <a:effectLst/>
                <a:uLnTx/>
                <a:uFillTx/>
                <a:latin typeface="Times New Roman" pitchFamily="18" charset="0"/>
                <a:ea typeface="宋体" pitchFamily="2" charset="-122"/>
                <a:cs typeface="+mn-cs"/>
              </a:rPr>
              <a:t> </a:t>
            </a:r>
            <a:r>
              <a:rPr kumimoji="1" lang="en-US" altLang="zh-CN" sz="2000" b="1" i="0" u="none" strike="noStrike" kern="1200" cap="none" spc="0" normalizeH="0" baseline="0" noProof="0">
                <a:ln>
                  <a:noFill/>
                </a:ln>
                <a:solidFill>
                  <a:srgbClr val="000000"/>
                </a:solidFill>
                <a:effectLst/>
                <a:uLnTx/>
                <a:uFillTx/>
                <a:latin typeface="Times New Roman" pitchFamily="18" charset="0"/>
                <a:ea typeface="宋体" pitchFamily="2" charset="-122"/>
                <a:cs typeface="+mn-cs"/>
              </a:rPr>
              <a:t>483</a:t>
            </a:r>
            <a:r>
              <a:rPr kumimoji="1" lang="en-US" altLang="zh-CN" sz="2000" b="0" i="0" u="none" strike="noStrike" kern="1200" cap="none" spc="0" normalizeH="0" baseline="0" noProof="0">
                <a:ln>
                  <a:noFill/>
                </a:ln>
                <a:solidFill>
                  <a:srgbClr val="000000"/>
                </a:solidFill>
                <a:effectLst/>
                <a:uLnTx/>
                <a:uFillTx/>
                <a:latin typeface="Times New Roman" pitchFamily="18" charset="0"/>
                <a:ea typeface="宋体" pitchFamily="2" charset="-122"/>
                <a:cs typeface="+mn-cs"/>
              </a:rPr>
              <a:t>, 306 (2012)</a:t>
            </a:r>
          </a:p>
        </p:txBody>
      </p:sp>
      <p:sp>
        <p:nvSpPr>
          <p:cNvPr id="7" name="Rectangle 6">
            <a:extLst>
              <a:ext uri="{FF2B5EF4-FFF2-40B4-BE49-F238E27FC236}">
                <a16:creationId xmlns:a16="http://schemas.microsoft.com/office/drawing/2014/main" id="{F1A2106D-E0EB-4D16-B56B-3658EB7B3063}"/>
              </a:ext>
            </a:extLst>
          </p:cNvPr>
          <p:cNvSpPr>
            <a:spLocks noChangeArrowheads="1"/>
          </p:cNvSpPr>
          <p:nvPr/>
        </p:nvSpPr>
        <p:spPr bwMode="auto">
          <a:xfrm>
            <a:off x="494908" y="211824"/>
            <a:ext cx="8229600" cy="5024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zh-CN" altLang="en-US" sz="3200" b="1" i="0" u="none" strike="noStrike" kern="1200" cap="none" spc="0" normalizeH="0" baseline="0" noProof="0" dirty="0">
                <a:ln>
                  <a:noFill/>
                </a:ln>
                <a:solidFill>
                  <a:srgbClr val="000000"/>
                </a:solidFill>
                <a:effectLst/>
                <a:uLnTx/>
                <a:uFillTx/>
                <a:latin typeface="等线" panose="02010600030101010101" pitchFamily="2" charset="-122"/>
                <a:ea typeface="等线" panose="02010600030101010101" pitchFamily="2" charset="-122"/>
                <a:cs typeface="+mn-cs"/>
              </a:rPr>
              <a:t>人工分子石墨烯的电子结构</a:t>
            </a:r>
          </a:p>
        </p:txBody>
      </p:sp>
      <p:sp>
        <p:nvSpPr>
          <p:cNvPr id="8" name="Line 1">
            <a:extLst>
              <a:ext uri="{FF2B5EF4-FFF2-40B4-BE49-F238E27FC236}">
                <a16:creationId xmlns:a16="http://schemas.microsoft.com/office/drawing/2014/main" id="{B5AD5018-089F-4F7D-A116-F92F71279D16}"/>
              </a:ext>
            </a:extLst>
          </p:cNvPr>
          <p:cNvSpPr>
            <a:spLocks noChangeShapeType="1"/>
          </p:cNvSpPr>
          <p:nvPr/>
        </p:nvSpPr>
        <p:spPr bwMode="auto">
          <a:xfrm>
            <a:off x="611981" y="835793"/>
            <a:ext cx="7920037" cy="1588"/>
          </a:xfrm>
          <a:prstGeom prst="line">
            <a:avLst/>
          </a:prstGeom>
          <a:noFill/>
          <a:ln w="50800">
            <a:solidFill>
              <a:srgbClr val="D90B00"/>
            </a:solidFill>
            <a:round/>
            <a:headEnd/>
            <a:tailEn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Tree>
    <p:extLst>
      <p:ext uri="{BB962C8B-B14F-4D97-AF65-F5344CB8AC3E}">
        <p14:creationId xmlns:p14="http://schemas.microsoft.com/office/powerpoint/2010/main" val="270886064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D36B3A17-175B-440E-B9D1-A3431FAB3CBA}"/>
              </a:ext>
            </a:extLst>
          </p:cNvPr>
          <p:cNvSpPr/>
          <p:nvPr/>
        </p:nvSpPr>
        <p:spPr>
          <a:xfrm>
            <a:off x="6004810" y="6159302"/>
            <a:ext cx="3004178" cy="369332"/>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fr-FR" altLang="zh-CN" sz="1800" b="0" i="1" u="none" strike="noStrike" kern="1200" cap="none" spc="0" normalizeH="0" baseline="0" noProof="0" dirty="0">
                <a:ln>
                  <a:noFill/>
                </a:ln>
                <a:solidFill>
                  <a:prstClr val="black"/>
                </a:solidFill>
                <a:effectLst/>
                <a:uLnTx/>
                <a:uFillTx/>
                <a:latin typeface="Calibri" panose="020F0502020204030204"/>
                <a:ea typeface="等线" panose="02010600030101010101" pitchFamily="2" charset="-122"/>
                <a:cs typeface="+mn-cs"/>
              </a:rPr>
              <a:t>Nature Physics</a:t>
            </a:r>
            <a:r>
              <a:rPr kumimoji="0" lang="fr-FR" altLang="zh-CN" sz="1800" b="0" i="0" u="none" strike="noStrike" kern="1200" cap="none" spc="0" normalizeH="0" baseline="0" noProof="0" dirty="0">
                <a:ln>
                  <a:noFill/>
                </a:ln>
                <a:solidFill>
                  <a:prstClr val="black"/>
                </a:solidFill>
                <a:effectLst/>
                <a:uLnTx/>
                <a:uFillTx/>
                <a:latin typeface="Calibri" panose="020F0502020204030204"/>
                <a:ea typeface="等线" panose="02010600030101010101" pitchFamily="2" charset="-122"/>
                <a:cs typeface="+mn-cs"/>
              </a:rPr>
              <a:t> </a:t>
            </a:r>
            <a:r>
              <a:rPr kumimoji="0" lang="fr-FR" altLang="zh-CN" sz="1800" b="1" i="0" u="none" strike="noStrike" kern="1200" cap="none" spc="0" normalizeH="0" baseline="0" noProof="0" dirty="0">
                <a:ln>
                  <a:noFill/>
                </a:ln>
                <a:solidFill>
                  <a:prstClr val="black"/>
                </a:solidFill>
                <a:effectLst/>
                <a:uLnTx/>
                <a:uFillTx/>
                <a:latin typeface="Calibri" panose="020F0502020204030204"/>
                <a:ea typeface="等线" panose="02010600030101010101" pitchFamily="2" charset="-122"/>
                <a:cs typeface="+mn-cs"/>
              </a:rPr>
              <a:t>13</a:t>
            </a:r>
            <a:r>
              <a:rPr kumimoji="0" lang="fr-FR" altLang="zh-CN" sz="1800" b="0" i="0" u="none" strike="noStrike" kern="1200" cap="none" spc="0" normalizeH="0" baseline="0" noProof="0" dirty="0">
                <a:ln>
                  <a:noFill/>
                </a:ln>
                <a:solidFill>
                  <a:prstClr val="black"/>
                </a:solidFill>
                <a:effectLst/>
                <a:uLnTx/>
                <a:uFillTx/>
                <a:latin typeface="Calibri" panose="020F0502020204030204"/>
                <a:ea typeface="等线" panose="02010600030101010101" pitchFamily="2" charset="-122"/>
                <a:cs typeface="+mn-cs"/>
              </a:rPr>
              <a:t>, 672 (2017)</a:t>
            </a:r>
            <a:endParaRPr kumimoji="0" lang="zh-CN" altLang="en-US" sz="1800" b="0" i="0" u="none" strike="noStrike" kern="1200" cap="none" spc="0" normalizeH="0" baseline="0" noProof="0" dirty="0">
              <a:ln>
                <a:noFill/>
              </a:ln>
              <a:solidFill>
                <a:prstClr val="black"/>
              </a:solidFill>
              <a:effectLst/>
              <a:uLnTx/>
              <a:uFillTx/>
              <a:latin typeface="Calibri" panose="020F0502020204030204"/>
              <a:ea typeface="等线" panose="02010600030101010101" pitchFamily="2" charset="-122"/>
              <a:cs typeface="+mn-cs"/>
            </a:endParaRPr>
          </a:p>
        </p:txBody>
      </p:sp>
      <p:pic>
        <p:nvPicPr>
          <p:cNvPr id="4" name="Picture 2">
            <a:extLst>
              <a:ext uri="{FF2B5EF4-FFF2-40B4-BE49-F238E27FC236}">
                <a16:creationId xmlns:a16="http://schemas.microsoft.com/office/drawing/2014/main" id="{B507BF96-7DCA-418C-9929-68C224044395}"/>
              </a:ext>
            </a:extLst>
          </p:cNvPr>
          <p:cNvPicPr>
            <a:picLocks noChangeAspect="1" noChangeArrowheads="1"/>
          </p:cNvPicPr>
          <p:nvPr/>
        </p:nvPicPr>
        <p:blipFill>
          <a:blip r:embed="rId2" cstate="print"/>
          <a:srcRect/>
          <a:stretch>
            <a:fillRect/>
          </a:stretch>
        </p:blipFill>
        <p:spPr bwMode="auto">
          <a:xfrm>
            <a:off x="616659" y="1321824"/>
            <a:ext cx="5111816" cy="3762692"/>
          </a:xfrm>
          <a:prstGeom prst="rect">
            <a:avLst/>
          </a:prstGeom>
          <a:noFill/>
          <a:ln w="9525">
            <a:noFill/>
            <a:miter lim="800000"/>
            <a:headEnd/>
            <a:tailEnd/>
          </a:ln>
        </p:spPr>
      </p:pic>
      <p:pic>
        <p:nvPicPr>
          <p:cNvPr id="5" name="图片 4">
            <a:extLst>
              <a:ext uri="{FF2B5EF4-FFF2-40B4-BE49-F238E27FC236}">
                <a16:creationId xmlns:a16="http://schemas.microsoft.com/office/drawing/2014/main" id="{82F26741-718E-487A-B527-7644633399D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40308" r="77759" b="30085"/>
          <a:stretch/>
        </p:blipFill>
        <p:spPr>
          <a:xfrm>
            <a:off x="5882261" y="2007017"/>
            <a:ext cx="2794328" cy="2843966"/>
          </a:xfrm>
          <a:prstGeom prst="rect">
            <a:avLst/>
          </a:prstGeom>
        </p:spPr>
      </p:pic>
      <p:sp>
        <p:nvSpPr>
          <p:cNvPr id="6" name="Rectangle 6">
            <a:extLst>
              <a:ext uri="{FF2B5EF4-FFF2-40B4-BE49-F238E27FC236}">
                <a16:creationId xmlns:a16="http://schemas.microsoft.com/office/drawing/2014/main" id="{2A08C635-E04E-4E24-8F17-5DBF123FF306}"/>
              </a:ext>
            </a:extLst>
          </p:cNvPr>
          <p:cNvSpPr>
            <a:spLocks noChangeArrowheads="1"/>
          </p:cNvSpPr>
          <p:nvPr/>
        </p:nvSpPr>
        <p:spPr bwMode="auto">
          <a:xfrm>
            <a:off x="503053" y="329366"/>
            <a:ext cx="8229600" cy="5024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zh-CN" altLang="en-US" sz="3200" b="1" i="0" u="none" strike="noStrike" kern="1200" cap="none" spc="0" normalizeH="0" baseline="0" noProof="0" dirty="0">
                <a:ln>
                  <a:noFill/>
                </a:ln>
                <a:solidFill>
                  <a:srgbClr val="000000"/>
                </a:solidFill>
                <a:effectLst/>
                <a:uLnTx/>
                <a:uFillTx/>
                <a:latin typeface="等线" panose="02010600030101010101" pitchFamily="2" charset="-122"/>
                <a:ea typeface="等线" panose="02010600030101010101" pitchFamily="2" charset="-122"/>
                <a:cs typeface="+mn-cs"/>
              </a:rPr>
              <a:t>具有平带结构的</a:t>
            </a:r>
            <a:r>
              <a:rPr kumimoji="0" lang="en-US" altLang="zh-CN" sz="3200" b="1" i="0" u="none" strike="noStrike" kern="1200" cap="none" spc="0" normalizeH="0" baseline="0" noProof="0" dirty="0" err="1">
                <a:ln>
                  <a:noFill/>
                </a:ln>
                <a:solidFill>
                  <a:srgbClr val="000000"/>
                </a:solidFill>
                <a:effectLst/>
                <a:uLnTx/>
                <a:uFillTx/>
                <a:latin typeface="等线" panose="02010600030101010101" pitchFamily="2" charset="-122"/>
                <a:ea typeface="等线" panose="02010600030101010101" pitchFamily="2" charset="-122"/>
                <a:cs typeface="+mn-cs"/>
              </a:rPr>
              <a:t>Lieb</a:t>
            </a:r>
            <a:r>
              <a:rPr kumimoji="0" lang="zh-CN" altLang="en-US" sz="3200" b="1" i="0" u="none" strike="noStrike" kern="1200" cap="none" spc="0" normalizeH="0" baseline="0" noProof="0" dirty="0">
                <a:ln>
                  <a:noFill/>
                </a:ln>
                <a:solidFill>
                  <a:srgbClr val="000000"/>
                </a:solidFill>
                <a:effectLst/>
                <a:uLnTx/>
                <a:uFillTx/>
                <a:latin typeface="等线" panose="02010600030101010101" pitchFamily="2" charset="-122"/>
                <a:ea typeface="等线" panose="02010600030101010101" pitchFamily="2" charset="-122"/>
                <a:cs typeface="+mn-cs"/>
              </a:rPr>
              <a:t>晶格</a:t>
            </a:r>
          </a:p>
        </p:txBody>
      </p:sp>
      <p:sp>
        <p:nvSpPr>
          <p:cNvPr id="7" name="Line 1">
            <a:extLst>
              <a:ext uri="{FF2B5EF4-FFF2-40B4-BE49-F238E27FC236}">
                <a16:creationId xmlns:a16="http://schemas.microsoft.com/office/drawing/2014/main" id="{C31751D5-C0BA-43EC-8B11-BB1E4BD06EBC}"/>
              </a:ext>
            </a:extLst>
          </p:cNvPr>
          <p:cNvSpPr>
            <a:spLocks noChangeShapeType="1"/>
          </p:cNvSpPr>
          <p:nvPr/>
        </p:nvSpPr>
        <p:spPr bwMode="auto">
          <a:xfrm>
            <a:off x="756552" y="993218"/>
            <a:ext cx="7920037" cy="1588"/>
          </a:xfrm>
          <a:prstGeom prst="line">
            <a:avLst/>
          </a:prstGeom>
          <a:noFill/>
          <a:ln w="50800">
            <a:solidFill>
              <a:srgbClr val="D90B00"/>
            </a:solidFill>
            <a:round/>
            <a:headEnd/>
            <a:tailEn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3" name="矩形 2">
            <a:extLst>
              <a:ext uri="{FF2B5EF4-FFF2-40B4-BE49-F238E27FC236}">
                <a16:creationId xmlns:a16="http://schemas.microsoft.com/office/drawing/2014/main" id="{F93122BE-475E-4B97-9E81-4AA4500E57C7}"/>
              </a:ext>
            </a:extLst>
          </p:cNvPr>
          <p:cNvSpPr/>
          <p:nvPr/>
        </p:nvSpPr>
        <p:spPr>
          <a:xfrm>
            <a:off x="1162595" y="5349948"/>
            <a:ext cx="7419725" cy="646331"/>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zh-CN" altLang="en-US" sz="1800" b="0" i="0" u="none" strike="noStrike" kern="1200" cap="none" spc="0" normalizeH="0" baseline="0" noProof="0" dirty="0">
                <a:ln>
                  <a:noFill/>
                </a:ln>
                <a:solidFill>
                  <a:srgbClr val="AA1215"/>
                </a:solidFill>
                <a:effectLst/>
                <a:uLnTx/>
                <a:uFillTx/>
                <a:latin typeface="等线" panose="02010600030101010101" pitchFamily="2" charset="-122"/>
                <a:ea typeface="等线" panose="02010600030101010101" pitchFamily="2" charset="-122"/>
                <a:cs typeface="+mn-cs"/>
              </a:rPr>
              <a:t>基于</a:t>
            </a:r>
            <a:r>
              <a:rPr kumimoji="0" lang="en-US" altLang="zh-CN" sz="1800" b="0" i="0" u="none" strike="noStrike" kern="1200" cap="none" spc="0" normalizeH="0" baseline="0" noProof="0" dirty="0">
                <a:ln>
                  <a:noFill/>
                </a:ln>
                <a:solidFill>
                  <a:srgbClr val="AA1215"/>
                </a:solidFill>
                <a:effectLst/>
                <a:uLnTx/>
                <a:uFillTx/>
                <a:latin typeface="等线" panose="02010600030101010101" pitchFamily="2" charset="-122"/>
                <a:ea typeface="等线" panose="02010600030101010101" pitchFamily="2" charset="-122"/>
                <a:cs typeface="+mn-cs"/>
              </a:rPr>
              <a:t>CO/Cu(111)</a:t>
            </a:r>
            <a:r>
              <a:rPr kumimoji="0" lang="zh-CN" altLang="en-US" sz="1800" b="0" i="0" u="none" strike="noStrike" kern="1200" cap="none" spc="0" normalizeH="0" baseline="0" noProof="0" dirty="0">
                <a:ln>
                  <a:noFill/>
                </a:ln>
                <a:solidFill>
                  <a:srgbClr val="AA1215"/>
                </a:solidFill>
                <a:effectLst/>
                <a:uLnTx/>
                <a:uFillTx/>
                <a:latin typeface="等线" panose="02010600030101010101" pitchFamily="2" charset="-122"/>
                <a:ea typeface="等线" panose="02010600030101010101" pitchFamily="2" charset="-122"/>
                <a:cs typeface="+mn-cs"/>
              </a:rPr>
              <a:t>的</a:t>
            </a:r>
            <a:r>
              <a:rPr kumimoji="0" lang="zh-CN" altLang="zh-CN" sz="1800" b="0" i="0" u="none" strike="noStrike" kern="1200" cap="none" spc="0" normalizeH="0" baseline="0" noProof="0" dirty="0">
                <a:ln>
                  <a:noFill/>
                </a:ln>
                <a:solidFill>
                  <a:srgbClr val="AA1215"/>
                </a:solidFill>
                <a:effectLst/>
                <a:uLnTx/>
                <a:uFillTx/>
                <a:latin typeface="等线" panose="02010600030101010101" pitchFamily="2" charset="-122"/>
                <a:ea typeface="等线" panose="02010600030101010101" pitchFamily="2" charset="-122"/>
                <a:cs typeface="+mn-cs"/>
              </a:rPr>
              <a:t>人工石墨烯结构拉开了低维人工晶格研究和调控的序幕。</a:t>
            </a:r>
            <a:r>
              <a:rPr kumimoji="0" lang="en-US" altLang="zh-CN" sz="1800" b="0" i="0" u="none" strike="noStrike" kern="1200" cap="none" spc="0" normalizeH="0" baseline="0" noProof="0" dirty="0">
                <a:ln>
                  <a:noFill/>
                </a:ln>
                <a:solidFill>
                  <a:srgbClr val="AA1215"/>
                </a:solidFill>
                <a:effectLst/>
                <a:uLnTx/>
                <a:uFillTx/>
                <a:latin typeface="等线" panose="02010600030101010101" pitchFamily="2" charset="-122"/>
                <a:ea typeface="等线" panose="02010600030101010101" pitchFamily="2" charset="-122"/>
                <a:cs typeface="+mn-cs"/>
              </a:rPr>
              <a:t>2017</a:t>
            </a:r>
            <a:r>
              <a:rPr kumimoji="0" lang="zh-CN" altLang="zh-CN" sz="1800" b="0" i="0" u="none" strike="noStrike" kern="1200" cap="none" spc="0" normalizeH="0" baseline="0" noProof="0" dirty="0">
                <a:ln>
                  <a:noFill/>
                </a:ln>
                <a:solidFill>
                  <a:srgbClr val="AA1215"/>
                </a:solidFill>
                <a:effectLst/>
                <a:uLnTx/>
                <a:uFillTx/>
                <a:latin typeface="等线" panose="02010600030101010101" pitchFamily="2" charset="-122"/>
                <a:ea typeface="等线" panose="02010600030101010101" pitchFamily="2" charset="-122"/>
                <a:cs typeface="+mn-cs"/>
              </a:rPr>
              <a:t>年，荷兰科学家进一步实现了具有平带结构的</a:t>
            </a:r>
            <a:r>
              <a:rPr kumimoji="0" lang="zh-CN" altLang="en-US" sz="1800" b="0" i="0" u="none" strike="noStrike" kern="1200" cap="none" spc="0" normalizeH="0" baseline="0" noProof="0" dirty="0">
                <a:ln>
                  <a:noFill/>
                </a:ln>
                <a:solidFill>
                  <a:srgbClr val="AA1215"/>
                </a:solidFill>
                <a:effectLst/>
                <a:uLnTx/>
                <a:uFillTx/>
                <a:latin typeface="等线" panose="02010600030101010101" pitchFamily="2" charset="-122"/>
                <a:ea typeface="等线" panose="02010600030101010101" pitchFamily="2" charset="-122"/>
                <a:cs typeface="+mn-cs"/>
              </a:rPr>
              <a:t>人工</a:t>
            </a:r>
            <a:r>
              <a:rPr kumimoji="0" lang="en-US" altLang="zh-CN" sz="1800" b="0" i="0" u="none" strike="noStrike" kern="1200" cap="none" spc="0" normalizeH="0" baseline="0" noProof="0" dirty="0" err="1">
                <a:ln>
                  <a:noFill/>
                </a:ln>
                <a:solidFill>
                  <a:srgbClr val="AA1215"/>
                </a:solidFill>
                <a:effectLst/>
                <a:uLnTx/>
                <a:uFillTx/>
                <a:latin typeface="等线" panose="02010600030101010101" pitchFamily="2" charset="-122"/>
                <a:ea typeface="等线" panose="02010600030101010101" pitchFamily="2" charset="-122"/>
                <a:cs typeface="+mn-cs"/>
              </a:rPr>
              <a:t>Lieb</a:t>
            </a:r>
            <a:r>
              <a:rPr kumimoji="0" lang="zh-CN" altLang="zh-CN" sz="1800" b="0" i="0" u="none" strike="noStrike" kern="1200" cap="none" spc="0" normalizeH="0" baseline="0" noProof="0" dirty="0">
                <a:ln>
                  <a:noFill/>
                </a:ln>
                <a:solidFill>
                  <a:srgbClr val="AA1215"/>
                </a:solidFill>
                <a:effectLst/>
                <a:uLnTx/>
                <a:uFillTx/>
                <a:latin typeface="等线" panose="02010600030101010101" pitchFamily="2" charset="-122"/>
                <a:ea typeface="等线" panose="02010600030101010101" pitchFamily="2" charset="-122"/>
                <a:cs typeface="+mn-cs"/>
              </a:rPr>
              <a:t>晶格</a:t>
            </a:r>
            <a:r>
              <a:rPr kumimoji="0" lang="zh-CN" altLang="en-US" sz="1800" b="0" i="0" u="none" strike="noStrike" kern="1200" cap="none" spc="0" normalizeH="0" baseline="0" noProof="0" dirty="0">
                <a:ln>
                  <a:noFill/>
                </a:ln>
                <a:solidFill>
                  <a:srgbClr val="AA1215"/>
                </a:solidFill>
                <a:effectLst/>
                <a:uLnTx/>
                <a:uFillTx/>
                <a:latin typeface="等线" panose="02010600030101010101" pitchFamily="2" charset="-122"/>
                <a:ea typeface="等线" panose="02010600030101010101" pitchFamily="2" charset="-122"/>
                <a:cs typeface="+mn-cs"/>
              </a:rPr>
              <a:t>。</a:t>
            </a:r>
          </a:p>
        </p:txBody>
      </p:sp>
    </p:spTree>
    <p:extLst>
      <p:ext uri="{BB962C8B-B14F-4D97-AF65-F5344CB8AC3E}">
        <p14:creationId xmlns:p14="http://schemas.microsoft.com/office/powerpoint/2010/main" val="324322120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a:extLst>
              <a:ext uri="{FF2B5EF4-FFF2-40B4-BE49-F238E27FC236}">
                <a16:creationId xmlns:a16="http://schemas.microsoft.com/office/drawing/2014/main" id="{A6BAD972-F646-46DE-AA53-D1B26DF5EFB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14400" y="762000"/>
            <a:ext cx="7162800" cy="5476446"/>
          </a:xfrm>
          <a:prstGeom prst="rect">
            <a:avLst/>
          </a:prstGeom>
        </p:spPr>
      </p:pic>
      <p:sp>
        <p:nvSpPr>
          <p:cNvPr id="11" name="矩形 10">
            <a:extLst>
              <a:ext uri="{FF2B5EF4-FFF2-40B4-BE49-F238E27FC236}">
                <a16:creationId xmlns:a16="http://schemas.microsoft.com/office/drawing/2014/main" id="{05F22327-44FD-40A1-9B0B-0F9B2280425F}"/>
              </a:ext>
            </a:extLst>
          </p:cNvPr>
          <p:cNvSpPr/>
          <p:nvPr/>
        </p:nvSpPr>
        <p:spPr>
          <a:xfrm>
            <a:off x="5105400" y="6400800"/>
            <a:ext cx="3733800" cy="338554"/>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fr-FR" altLang="zh-CN" sz="1600" b="1" i="0" u="none" strike="noStrike" kern="1200" cap="none" spc="0" normalizeH="0" baseline="0" noProof="0" dirty="0">
                <a:ln>
                  <a:noFill/>
                </a:ln>
                <a:solidFill>
                  <a:prstClr val="black"/>
                </a:solidFill>
                <a:effectLst/>
                <a:uLnTx/>
                <a:uFillTx/>
                <a:latin typeface="Calibri" panose="020F0502020204030204"/>
                <a:ea typeface="等线" panose="02010600030101010101" pitchFamily="2" charset="-122"/>
                <a:cs typeface="+mn-cs"/>
              </a:rPr>
              <a:t>Nature Reviews Physics </a:t>
            </a:r>
            <a:r>
              <a:rPr kumimoji="0" lang="fr-FR" altLang="zh-CN" sz="1600" b="0" i="0" u="none" strike="noStrike" kern="1200" cap="none" spc="0" normalizeH="0" baseline="0" noProof="0" dirty="0">
                <a:ln>
                  <a:noFill/>
                </a:ln>
                <a:solidFill>
                  <a:prstClr val="black"/>
                </a:solidFill>
                <a:effectLst/>
                <a:uLnTx/>
                <a:uFillTx/>
                <a:latin typeface="Calibri" panose="020F0502020204030204"/>
                <a:ea typeface="等线" panose="02010600030101010101" pitchFamily="2" charset="-122"/>
                <a:cs typeface="+mn-cs"/>
              </a:rPr>
              <a:t>1, 703 (2019)</a:t>
            </a:r>
            <a:endParaRPr kumimoji="0" lang="zh-CN" altLang="en-US" sz="1600" b="0" i="0" u="none" strike="noStrike" kern="1200" cap="none" spc="0" normalizeH="0" baseline="0" noProof="0" dirty="0">
              <a:ln>
                <a:noFill/>
              </a:ln>
              <a:solidFill>
                <a:prstClr val="black"/>
              </a:solidFill>
              <a:effectLst/>
              <a:uLnTx/>
              <a:uFillTx/>
              <a:latin typeface="Calibri" panose="020F0502020204030204"/>
              <a:ea typeface="等线" panose="02010600030101010101" pitchFamily="2" charset="-122"/>
              <a:cs typeface="+mn-cs"/>
            </a:endParaRPr>
          </a:p>
        </p:txBody>
      </p:sp>
      <p:sp>
        <p:nvSpPr>
          <p:cNvPr id="14" name="矩形 13">
            <a:extLst>
              <a:ext uri="{FF2B5EF4-FFF2-40B4-BE49-F238E27FC236}">
                <a16:creationId xmlns:a16="http://schemas.microsoft.com/office/drawing/2014/main" id="{C0808679-8BDC-48B8-9F9C-07B73C0C66A0}"/>
              </a:ext>
            </a:extLst>
          </p:cNvPr>
          <p:cNvSpPr/>
          <p:nvPr/>
        </p:nvSpPr>
        <p:spPr>
          <a:xfrm>
            <a:off x="3352800" y="3733800"/>
            <a:ext cx="1144865" cy="307777"/>
          </a:xfrm>
          <a:prstGeom prst="rect">
            <a:avLst/>
          </a:prstGeom>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400" b="1" i="0" u="none" strike="noStrike" kern="1200" cap="none" spc="0" normalizeH="0" baseline="0" noProof="0" dirty="0" err="1">
                <a:ln>
                  <a:noFill/>
                </a:ln>
                <a:solidFill>
                  <a:srgbClr val="C00000"/>
                </a:solidFill>
                <a:effectLst/>
                <a:uLnTx/>
                <a:uFillTx/>
                <a:latin typeface="等线" panose="02010600030101010101" pitchFamily="2" charset="-122"/>
                <a:ea typeface="等线" panose="02010600030101010101" pitchFamily="2" charset="-122"/>
                <a:cs typeface="+mn-cs"/>
              </a:rPr>
              <a:t>Lieb</a:t>
            </a:r>
            <a:r>
              <a:rPr kumimoji="0" lang="en-US" altLang="zh-CN" sz="1400" b="1" i="0" u="none" strike="noStrike" kern="1200" cap="none" spc="0" normalizeH="0" baseline="0" noProof="0" dirty="0">
                <a:ln>
                  <a:noFill/>
                </a:ln>
                <a:solidFill>
                  <a:srgbClr val="C00000"/>
                </a:solidFill>
                <a:effectLst/>
                <a:uLnTx/>
                <a:uFillTx/>
                <a:latin typeface="等线" panose="02010600030101010101" pitchFamily="2" charset="-122"/>
                <a:ea typeface="等线" panose="02010600030101010101" pitchFamily="2" charset="-122"/>
                <a:cs typeface="+mn-cs"/>
              </a:rPr>
              <a:t> lattices</a:t>
            </a:r>
            <a:endParaRPr kumimoji="0" lang="zh-CN" altLang="en-US" sz="1400" b="1" i="0" u="none" strike="noStrike" kern="1200" cap="none" spc="0" normalizeH="0" baseline="0" noProof="0" dirty="0">
              <a:ln>
                <a:noFill/>
              </a:ln>
              <a:solidFill>
                <a:srgbClr val="C00000"/>
              </a:solidFill>
              <a:effectLst/>
              <a:uLnTx/>
              <a:uFillTx/>
              <a:latin typeface="等线" panose="02010600030101010101" pitchFamily="2" charset="-122"/>
              <a:ea typeface="等线" panose="02010600030101010101" pitchFamily="2" charset="-122"/>
              <a:cs typeface="+mn-cs"/>
            </a:endParaRPr>
          </a:p>
        </p:txBody>
      </p:sp>
      <p:sp>
        <p:nvSpPr>
          <p:cNvPr id="15" name="矩形 14">
            <a:extLst>
              <a:ext uri="{FF2B5EF4-FFF2-40B4-BE49-F238E27FC236}">
                <a16:creationId xmlns:a16="http://schemas.microsoft.com/office/drawing/2014/main" id="{44516A36-5BAF-41B3-BE65-49E1C0E4CFEF}"/>
              </a:ext>
            </a:extLst>
          </p:cNvPr>
          <p:cNvSpPr/>
          <p:nvPr/>
        </p:nvSpPr>
        <p:spPr>
          <a:xfrm>
            <a:off x="1485900" y="6291440"/>
            <a:ext cx="1300356" cy="307777"/>
          </a:xfrm>
          <a:prstGeom prst="rect">
            <a:avLst/>
          </a:prstGeom>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400" b="1" i="0" u="none" strike="noStrike" kern="1200" cap="none" spc="0" normalizeH="0" baseline="0" noProof="0" dirty="0">
                <a:ln>
                  <a:noFill/>
                </a:ln>
                <a:solidFill>
                  <a:srgbClr val="C00000"/>
                </a:solidFill>
                <a:effectLst/>
                <a:uLnTx/>
                <a:uFillTx/>
                <a:latin typeface="等线" panose="02010600030101010101" pitchFamily="2" charset="-122"/>
                <a:ea typeface="等线" panose="02010600030101010101" pitchFamily="2" charset="-122"/>
                <a:cs typeface="+mn-cs"/>
              </a:rPr>
              <a:t>Penrose tiling</a:t>
            </a:r>
            <a:endParaRPr kumimoji="0" lang="zh-CN" altLang="en-US" sz="1400" b="1" i="0" u="none" strike="noStrike" kern="1200" cap="none" spc="0" normalizeH="0" baseline="0" noProof="0" dirty="0">
              <a:ln>
                <a:noFill/>
              </a:ln>
              <a:solidFill>
                <a:srgbClr val="C00000"/>
              </a:solidFill>
              <a:effectLst/>
              <a:uLnTx/>
              <a:uFillTx/>
              <a:latin typeface="等线" panose="02010600030101010101" pitchFamily="2" charset="-122"/>
              <a:ea typeface="等线" panose="02010600030101010101" pitchFamily="2" charset="-122"/>
              <a:cs typeface="+mn-cs"/>
            </a:endParaRPr>
          </a:p>
        </p:txBody>
      </p:sp>
      <p:sp>
        <p:nvSpPr>
          <p:cNvPr id="16" name="矩形 15">
            <a:extLst>
              <a:ext uri="{FF2B5EF4-FFF2-40B4-BE49-F238E27FC236}">
                <a16:creationId xmlns:a16="http://schemas.microsoft.com/office/drawing/2014/main" id="{2BDFDA60-1BDC-4781-B3E1-391FEEAE6B67}"/>
              </a:ext>
            </a:extLst>
          </p:cNvPr>
          <p:cNvSpPr/>
          <p:nvPr/>
        </p:nvSpPr>
        <p:spPr>
          <a:xfrm>
            <a:off x="4206780" y="6011846"/>
            <a:ext cx="1526380" cy="307777"/>
          </a:xfrm>
          <a:prstGeom prst="rect">
            <a:avLst/>
          </a:prstGeom>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400" b="1" i="0" u="none" strike="noStrike" kern="1200" cap="none" spc="0" normalizeH="0" baseline="0" noProof="0" dirty="0" err="1">
                <a:ln>
                  <a:noFill/>
                </a:ln>
                <a:solidFill>
                  <a:srgbClr val="C00000"/>
                </a:solidFill>
                <a:effectLst/>
                <a:uLnTx/>
                <a:uFillTx/>
                <a:latin typeface="等线" panose="02010600030101010101" pitchFamily="2" charset="-122"/>
                <a:ea typeface="等线" panose="02010600030101010101" pitchFamily="2" charset="-122"/>
                <a:cs typeface="+mn-cs"/>
              </a:rPr>
              <a:t>Sierpinski</a:t>
            </a:r>
            <a:r>
              <a:rPr kumimoji="0" lang="en-US" altLang="zh-CN" sz="1400" b="1" i="0" u="none" strike="noStrike" kern="1200" cap="none" spc="0" normalizeH="0" baseline="0" noProof="0" dirty="0">
                <a:ln>
                  <a:noFill/>
                </a:ln>
                <a:solidFill>
                  <a:srgbClr val="C00000"/>
                </a:solidFill>
                <a:effectLst/>
                <a:uLnTx/>
                <a:uFillTx/>
                <a:latin typeface="等线" panose="02010600030101010101" pitchFamily="2" charset="-122"/>
                <a:ea typeface="等线" panose="02010600030101010101" pitchFamily="2" charset="-122"/>
                <a:cs typeface="+mn-cs"/>
              </a:rPr>
              <a:t> fractal</a:t>
            </a:r>
            <a:endParaRPr kumimoji="0" lang="zh-CN" altLang="en-US" sz="1400" b="1" i="0" u="none" strike="noStrike" kern="1200" cap="none" spc="0" normalizeH="0" baseline="0" noProof="0" dirty="0">
              <a:ln>
                <a:noFill/>
              </a:ln>
              <a:solidFill>
                <a:srgbClr val="C00000"/>
              </a:solidFill>
              <a:effectLst/>
              <a:uLnTx/>
              <a:uFillTx/>
              <a:latin typeface="等线" panose="02010600030101010101" pitchFamily="2" charset="-122"/>
              <a:ea typeface="等线" panose="02010600030101010101" pitchFamily="2" charset="-122"/>
              <a:cs typeface="+mn-cs"/>
            </a:endParaRPr>
          </a:p>
        </p:txBody>
      </p:sp>
      <p:sp>
        <p:nvSpPr>
          <p:cNvPr id="18" name="矩形 17">
            <a:extLst>
              <a:ext uri="{FF2B5EF4-FFF2-40B4-BE49-F238E27FC236}">
                <a16:creationId xmlns:a16="http://schemas.microsoft.com/office/drawing/2014/main" id="{F6311032-3743-47BC-B5AD-708F388C92C2}"/>
              </a:ext>
            </a:extLst>
          </p:cNvPr>
          <p:cNvSpPr/>
          <p:nvPr/>
        </p:nvSpPr>
        <p:spPr>
          <a:xfrm>
            <a:off x="4281458" y="902769"/>
            <a:ext cx="1143000" cy="523220"/>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400" b="1" i="0" u="none" strike="noStrike" kern="1200" cap="none" spc="0" normalizeH="0" baseline="0" noProof="0" dirty="0">
                <a:ln>
                  <a:noFill/>
                </a:ln>
                <a:solidFill>
                  <a:srgbClr val="C00000"/>
                </a:solidFill>
                <a:effectLst/>
                <a:uLnTx/>
                <a:uFillTx/>
                <a:latin typeface="等线" panose="02010600030101010101" pitchFamily="2" charset="-122"/>
                <a:ea typeface="等线" panose="02010600030101010101" pitchFamily="2" charset="-122"/>
                <a:cs typeface="+mn-cs"/>
              </a:rPr>
              <a:t>Molecular graphene</a:t>
            </a:r>
            <a:endParaRPr kumimoji="0" lang="zh-CN" altLang="en-US" sz="1400" b="1" i="0" u="none" strike="noStrike" kern="1200" cap="none" spc="0" normalizeH="0" baseline="0" noProof="0" dirty="0">
              <a:ln>
                <a:noFill/>
              </a:ln>
              <a:solidFill>
                <a:srgbClr val="C00000"/>
              </a:solidFill>
              <a:effectLst/>
              <a:uLnTx/>
              <a:uFillTx/>
              <a:latin typeface="等线" panose="02010600030101010101" pitchFamily="2" charset="-122"/>
              <a:ea typeface="等线" panose="02010600030101010101" pitchFamily="2" charset="-122"/>
              <a:cs typeface="+mn-cs"/>
            </a:endParaRPr>
          </a:p>
        </p:txBody>
      </p:sp>
      <p:sp>
        <p:nvSpPr>
          <p:cNvPr id="9" name="Rectangle 6">
            <a:extLst>
              <a:ext uri="{FF2B5EF4-FFF2-40B4-BE49-F238E27FC236}">
                <a16:creationId xmlns:a16="http://schemas.microsoft.com/office/drawing/2014/main" id="{AC2AC333-50FA-4B83-ABF9-2729A7B31941}"/>
              </a:ext>
            </a:extLst>
          </p:cNvPr>
          <p:cNvSpPr>
            <a:spLocks noChangeArrowheads="1"/>
          </p:cNvSpPr>
          <p:nvPr/>
        </p:nvSpPr>
        <p:spPr bwMode="auto">
          <a:xfrm>
            <a:off x="333865" y="41236"/>
            <a:ext cx="8229600" cy="5024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zh-CN" altLang="en-US" sz="2800" b="1" i="0" u="none" strike="noStrike" kern="1200" cap="none" spc="0" normalizeH="0" baseline="0" noProof="0" dirty="0">
                <a:ln>
                  <a:noFill/>
                </a:ln>
                <a:solidFill>
                  <a:srgbClr val="000000"/>
                </a:solidFill>
                <a:effectLst/>
                <a:uLnTx/>
                <a:uFillTx/>
                <a:latin typeface="等线" panose="02010600030101010101" pitchFamily="2" charset="-122"/>
                <a:ea typeface="等线" panose="02010600030101010101" pitchFamily="2" charset="-122"/>
                <a:cs typeface="+mn-cs"/>
              </a:rPr>
              <a:t>人工量子材料：量子模拟</a:t>
            </a:r>
          </a:p>
        </p:txBody>
      </p:sp>
      <p:sp>
        <p:nvSpPr>
          <p:cNvPr id="10" name="Line 1">
            <a:extLst>
              <a:ext uri="{FF2B5EF4-FFF2-40B4-BE49-F238E27FC236}">
                <a16:creationId xmlns:a16="http://schemas.microsoft.com/office/drawing/2014/main" id="{25174C14-B1E3-4BA3-AB65-B4B439E0B841}"/>
              </a:ext>
            </a:extLst>
          </p:cNvPr>
          <p:cNvSpPr>
            <a:spLocks noChangeShapeType="1"/>
          </p:cNvSpPr>
          <p:nvPr/>
        </p:nvSpPr>
        <p:spPr bwMode="auto">
          <a:xfrm>
            <a:off x="611981" y="597294"/>
            <a:ext cx="7920037" cy="1588"/>
          </a:xfrm>
          <a:prstGeom prst="line">
            <a:avLst/>
          </a:prstGeom>
          <a:noFill/>
          <a:ln w="50800">
            <a:solidFill>
              <a:srgbClr val="D90B00"/>
            </a:solidFill>
            <a:round/>
            <a:headEnd/>
            <a:tailEn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Tree>
    <p:extLst>
      <p:ext uri="{BB962C8B-B14F-4D97-AF65-F5344CB8AC3E}">
        <p14:creationId xmlns:p14="http://schemas.microsoft.com/office/powerpoint/2010/main" val="305558794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idx="4294967295"/>
          </p:nvPr>
        </p:nvSpPr>
        <p:spPr bwMode="auto">
          <a:xfrm>
            <a:off x="457200" y="274638"/>
            <a:ext cx="8229600" cy="706437"/>
          </a:xfrm>
          <a:prstGeom prst="rect">
            <a:avLst/>
          </a:prstGeom>
          <a:noFill/>
          <a:ln>
            <a:miter lim="800000"/>
            <a:headEnd/>
            <a:tailEnd/>
          </a:ln>
        </p:spPr>
        <p:txBody>
          <a:bodyPr/>
          <a:lstStyle/>
          <a:p>
            <a:pPr eaLnBrk="1" hangingPunct="1"/>
            <a:r>
              <a:rPr lang="zh-CN" altLang="en-US" sz="3200" dirty="0">
                <a:solidFill>
                  <a:srgbClr val="006600"/>
                </a:solidFill>
                <a:ea typeface="黑体" pitchFamily="49" charset="-122"/>
              </a:rPr>
              <a:t>表面科学当前的热点和发展趋势</a:t>
            </a:r>
          </a:p>
        </p:txBody>
      </p:sp>
      <p:sp>
        <p:nvSpPr>
          <p:cNvPr id="129027" name="Rectangle 3"/>
          <p:cNvSpPr>
            <a:spLocks noGrp="1" noChangeArrowheads="1"/>
          </p:cNvSpPr>
          <p:nvPr>
            <p:ph type="body" idx="4294967295"/>
          </p:nvPr>
        </p:nvSpPr>
        <p:spPr bwMode="auto">
          <a:xfrm>
            <a:off x="323528" y="1196975"/>
            <a:ext cx="8579296" cy="5327650"/>
          </a:xfrm>
          <a:prstGeom prst="rect">
            <a:avLst/>
          </a:prstGeom>
          <a:noFill/>
          <a:ln>
            <a:miter lim="800000"/>
            <a:headEnd/>
            <a:tailEnd/>
          </a:ln>
        </p:spPr>
        <p:txBody>
          <a:bodyPr/>
          <a:lstStyle/>
          <a:p>
            <a:pPr eaLnBrk="1" hangingPunct="1">
              <a:lnSpc>
                <a:spcPct val="80000"/>
              </a:lnSpc>
            </a:pPr>
            <a:r>
              <a:rPr lang="zh-CN" altLang="en-US" sz="2200" b="1" dirty="0">
                <a:solidFill>
                  <a:schemeClr val="bg2">
                    <a:lumMod val="60000"/>
                    <a:lumOff val="40000"/>
                  </a:schemeClr>
                </a:solidFill>
              </a:rPr>
              <a:t>表面人工纳米结构的构筑和原子尺度操控</a:t>
            </a:r>
          </a:p>
          <a:p>
            <a:pPr lvl="1" eaLnBrk="1" hangingPunct="1">
              <a:lnSpc>
                <a:spcPct val="80000"/>
              </a:lnSpc>
            </a:pPr>
            <a:r>
              <a:rPr lang="zh-CN" altLang="en-US" sz="2200" dirty="0">
                <a:solidFill>
                  <a:schemeClr val="bg2">
                    <a:lumMod val="60000"/>
                    <a:lumOff val="40000"/>
                  </a:schemeClr>
                </a:solidFill>
              </a:rPr>
              <a:t>单原子、单分子、小量子体系</a:t>
            </a:r>
            <a:endParaRPr lang="en-US" altLang="zh-CN" sz="2200" dirty="0">
              <a:solidFill>
                <a:schemeClr val="bg2">
                  <a:lumMod val="60000"/>
                  <a:lumOff val="40000"/>
                </a:schemeClr>
              </a:solidFill>
            </a:endParaRPr>
          </a:p>
          <a:p>
            <a:pPr lvl="1" eaLnBrk="1" hangingPunct="1">
              <a:lnSpc>
                <a:spcPct val="80000"/>
              </a:lnSpc>
            </a:pPr>
            <a:endParaRPr lang="zh-CN" altLang="en-US" sz="2000" dirty="0"/>
          </a:p>
          <a:p>
            <a:pPr eaLnBrk="1" hangingPunct="1">
              <a:lnSpc>
                <a:spcPct val="80000"/>
              </a:lnSpc>
            </a:pPr>
            <a:r>
              <a:rPr lang="zh-CN" altLang="en-US" sz="2200" b="1" dirty="0">
                <a:solidFill>
                  <a:srgbClr val="000066"/>
                </a:solidFill>
              </a:rPr>
              <a:t>新材料的合成和研究</a:t>
            </a:r>
          </a:p>
          <a:p>
            <a:pPr lvl="1" eaLnBrk="1" hangingPunct="1">
              <a:lnSpc>
                <a:spcPct val="80000"/>
              </a:lnSpc>
            </a:pPr>
            <a:r>
              <a:rPr lang="zh-CN" altLang="en-US" sz="2200" dirty="0"/>
              <a:t>低维超导、拓扑量子态、二维材料、低维强关联体系</a:t>
            </a:r>
          </a:p>
          <a:p>
            <a:pPr lvl="1" eaLnBrk="1" hangingPunct="1">
              <a:lnSpc>
                <a:spcPct val="80000"/>
              </a:lnSpc>
            </a:pPr>
            <a:endParaRPr lang="zh-CN" altLang="en-US" sz="2200" dirty="0">
              <a:solidFill>
                <a:schemeClr val="bg2">
                  <a:lumMod val="60000"/>
                  <a:lumOff val="40000"/>
                </a:schemeClr>
              </a:solidFill>
            </a:endParaRPr>
          </a:p>
          <a:p>
            <a:pPr eaLnBrk="1" hangingPunct="1">
              <a:lnSpc>
                <a:spcPct val="80000"/>
              </a:lnSpc>
            </a:pPr>
            <a:r>
              <a:rPr lang="zh-CN" altLang="en-US" sz="2200" b="1" dirty="0">
                <a:solidFill>
                  <a:schemeClr val="bg2">
                    <a:lumMod val="60000"/>
                    <a:lumOff val="40000"/>
                  </a:schemeClr>
                </a:solidFill>
              </a:rPr>
              <a:t>极端条件下的仪器技术发展</a:t>
            </a:r>
          </a:p>
          <a:p>
            <a:pPr lvl="1" eaLnBrk="1" hangingPunct="1">
              <a:lnSpc>
                <a:spcPct val="80000"/>
              </a:lnSpc>
            </a:pPr>
            <a:r>
              <a:rPr lang="zh-CN" altLang="en-US" sz="2200" dirty="0">
                <a:solidFill>
                  <a:schemeClr val="bg2">
                    <a:lumMod val="60000"/>
                    <a:lumOff val="40000"/>
                  </a:schemeClr>
                </a:solidFill>
              </a:rPr>
              <a:t>时间 </a:t>
            </a:r>
            <a:r>
              <a:rPr lang="en-US" altLang="zh-CN" sz="2200" dirty="0">
                <a:solidFill>
                  <a:schemeClr val="bg2">
                    <a:lumMod val="60000"/>
                    <a:lumOff val="40000"/>
                  </a:schemeClr>
                </a:solidFill>
              </a:rPr>
              <a:t>(</a:t>
            </a:r>
            <a:r>
              <a:rPr lang="en-US" altLang="zh-CN" sz="2200" dirty="0" err="1">
                <a:solidFill>
                  <a:schemeClr val="bg2">
                    <a:lumMod val="60000"/>
                    <a:lumOff val="40000"/>
                  </a:schemeClr>
                </a:solidFill>
              </a:rPr>
              <a:t>fs</a:t>
            </a:r>
            <a:r>
              <a:rPr lang="en-US" altLang="zh-CN" sz="2200" dirty="0">
                <a:solidFill>
                  <a:schemeClr val="bg2">
                    <a:lumMod val="60000"/>
                    <a:lumOff val="40000"/>
                  </a:schemeClr>
                </a:solidFill>
              </a:rPr>
              <a:t>)</a:t>
            </a:r>
            <a:r>
              <a:rPr lang="zh-CN" altLang="en-US" sz="2200" dirty="0">
                <a:solidFill>
                  <a:schemeClr val="bg2">
                    <a:lumMod val="60000"/>
                    <a:lumOff val="40000"/>
                  </a:schemeClr>
                </a:solidFill>
              </a:rPr>
              <a:t>、空间 </a:t>
            </a:r>
            <a:r>
              <a:rPr lang="en-US" altLang="zh-CN" sz="2200" dirty="0">
                <a:solidFill>
                  <a:schemeClr val="bg2">
                    <a:lumMod val="60000"/>
                    <a:lumOff val="40000"/>
                  </a:schemeClr>
                </a:solidFill>
              </a:rPr>
              <a:t>(sub-</a:t>
            </a:r>
            <a:r>
              <a:rPr lang="en-US" altLang="zh-CN" sz="2200" dirty="0" err="1">
                <a:solidFill>
                  <a:schemeClr val="bg2">
                    <a:lumMod val="60000"/>
                    <a:lumOff val="40000"/>
                  </a:schemeClr>
                </a:solidFill>
                <a:cs typeface="Arial" pitchFamily="34" charset="0"/>
              </a:rPr>
              <a:t>Ångstrom</a:t>
            </a:r>
            <a:r>
              <a:rPr lang="en-US" altLang="zh-CN" sz="2200" dirty="0">
                <a:solidFill>
                  <a:schemeClr val="bg2">
                    <a:lumMod val="60000"/>
                    <a:lumOff val="40000"/>
                  </a:schemeClr>
                </a:solidFill>
                <a:cs typeface="Arial" pitchFamily="34" charset="0"/>
              </a:rPr>
              <a:t>)</a:t>
            </a:r>
            <a:r>
              <a:rPr lang="zh-CN" altLang="en-US" sz="2200" dirty="0">
                <a:solidFill>
                  <a:schemeClr val="bg2">
                    <a:lumMod val="60000"/>
                    <a:lumOff val="40000"/>
                  </a:schemeClr>
                </a:solidFill>
              </a:rPr>
              <a:t>、能量 </a:t>
            </a:r>
            <a:r>
              <a:rPr lang="en-US" altLang="zh-CN" sz="2200" dirty="0">
                <a:solidFill>
                  <a:schemeClr val="bg2">
                    <a:lumMod val="60000"/>
                    <a:lumOff val="40000"/>
                  </a:schemeClr>
                </a:solidFill>
              </a:rPr>
              <a:t>(sub-</a:t>
            </a:r>
            <a:r>
              <a:rPr lang="en-US" altLang="zh-CN" sz="2200" dirty="0">
                <a:solidFill>
                  <a:schemeClr val="bg2">
                    <a:lumMod val="60000"/>
                    <a:lumOff val="40000"/>
                  </a:schemeClr>
                </a:solidFill>
                <a:sym typeface="Symbol" pitchFamily="18" charset="2"/>
              </a:rPr>
              <a:t></a:t>
            </a:r>
            <a:r>
              <a:rPr lang="en-US" altLang="zh-CN" sz="2200" dirty="0" err="1">
                <a:solidFill>
                  <a:schemeClr val="bg2">
                    <a:lumMod val="60000"/>
                    <a:lumOff val="40000"/>
                  </a:schemeClr>
                </a:solidFill>
                <a:sym typeface="Symbol" pitchFamily="18" charset="2"/>
              </a:rPr>
              <a:t>eV</a:t>
            </a:r>
            <a:r>
              <a:rPr lang="en-US" altLang="zh-CN" sz="2200" dirty="0">
                <a:solidFill>
                  <a:schemeClr val="bg2">
                    <a:lumMod val="60000"/>
                    <a:lumOff val="40000"/>
                  </a:schemeClr>
                </a:solidFill>
              </a:rPr>
              <a:t>)</a:t>
            </a:r>
            <a:r>
              <a:rPr lang="zh-CN" altLang="en-US" sz="2200" dirty="0">
                <a:solidFill>
                  <a:schemeClr val="bg2">
                    <a:lumMod val="60000"/>
                    <a:lumOff val="40000"/>
                  </a:schemeClr>
                </a:solidFill>
              </a:rPr>
              <a:t>、温度 </a:t>
            </a:r>
            <a:r>
              <a:rPr lang="en-US" altLang="zh-CN" sz="2200" dirty="0">
                <a:solidFill>
                  <a:schemeClr val="bg2">
                    <a:lumMod val="60000"/>
                    <a:lumOff val="40000"/>
                  </a:schemeClr>
                </a:solidFill>
              </a:rPr>
              <a:t>(sub-</a:t>
            </a:r>
            <a:r>
              <a:rPr lang="en-US" altLang="zh-CN" sz="2200" dirty="0" err="1">
                <a:solidFill>
                  <a:schemeClr val="bg2">
                    <a:lumMod val="60000"/>
                    <a:lumOff val="40000"/>
                  </a:schemeClr>
                </a:solidFill>
              </a:rPr>
              <a:t>mK</a:t>
            </a:r>
            <a:r>
              <a:rPr lang="en-US" altLang="zh-CN" sz="2200" dirty="0">
                <a:solidFill>
                  <a:schemeClr val="bg2">
                    <a:lumMod val="60000"/>
                    <a:lumOff val="40000"/>
                  </a:schemeClr>
                </a:solidFill>
              </a:rPr>
              <a:t>) </a:t>
            </a:r>
            <a:r>
              <a:rPr lang="zh-CN" altLang="en-US" sz="2200" dirty="0">
                <a:solidFill>
                  <a:schemeClr val="bg2">
                    <a:lumMod val="60000"/>
                    <a:lumOff val="40000"/>
                  </a:schemeClr>
                </a:solidFill>
              </a:rPr>
              <a:t>、磁场 </a:t>
            </a:r>
            <a:r>
              <a:rPr lang="en-US" altLang="zh-CN" sz="2200" dirty="0">
                <a:solidFill>
                  <a:schemeClr val="bg2">
                    <a:lumMod val="60000"/>
                    <a:lumOff val="40000"/>
                  </a:schemeClr>
                </a:solidFill>
              </a:rPr>
              <a:t>(&gt;20T)</a:t>
            </a:r>
            <a:r>
              <a:rPr lang="zh-CN" altLang="en-US" sz="2200" dirty="0">
                <a:solidFill>
                  <a:schemeClr val="bg2">
                    <a:lumMod val="60000"/>
                    <a:lumOff val="40000"/>
                  </a:schemeClr>
                </a:solidFill>
              </a:rPr>
              <a:t>、高频 </a:t>
            </a:r>
            <a:r>
              <a:rPr lang="en-US" altLang="zh-CN" sz="2200" dirty="0">
                <a:solidFill>
                  <a:schemeClr val="bg2">
                    <a:lumMod val="60000"/>
                    <a:lumOff val="40000"/>
                  </a:schemeClr>
                </a:solidFill>
              </a:rPr>
              <a:t>(&gt;500MHz)</a:t>
            </a:r>
            <a:endParaRPr lang="zh-CN" altLang="en-US" sz="2200" dirty="0">
              <a:solidFill>
                <a:schemeClr val="bg2">
                  <a:lumMod val="60000"/>
                  <a:lumOff val="40000"/>
                </a:schemeClr>
              </a:solidFill>
            </a:endParaRPr>
          </a:p>
          <a:p>
            <a:pPr lvl="1" eaLnBrk="1" hangingPunct="1">
              <a:lnSpc>
                <a:spcPct val="80000"/>
              </a:lnSpc>
            </a:pPr>
            <a:endParaRPr lang="zh-CN" altLang="en-US" sz="2200" dirty="0">
              <a:solidFill>
                <a:schemeClr val="bg2">
                  <a:lumMod val="60000"/>
                  <a:lumOff val="40000"/>
                </a:schemeClr>
              </a:solidFill>
            </a:endParaRPr>
          </a:p>
          <a:p>
            <a:pPr eaLnBrk="1" hangingPunct="1">
              <a:lnSpc>
                <a:spcPct val="80000"/>
              </a:lnSpc>
            </a:pPr>
            <a:r>
              <a:rPr lang="zh-CN" altLang="en-US" sz="2200" b="1" dirty="0">
                <a:solidFill>
                  <a:schemeClr val="bg2">
                    <a:lumMod val="60000"/>
                    <a:lumOff val="40000"/>
                  </a:schemeClr>
                </a:solidFill>
              </a:rPr>
              <a:t>理论手段的发展</a:t>
            </a:r>
          </a:p>
          <a:p>
            <a:pPr lvl="1" eaLnBrk="1" hangingPunct="1">
              <a:lnSpc>
                <a:spcPct val="80000"/>
              </a:lnSpc>
            </a:pPr>
            <a:r>
              <a:rPr lang="zh-CN" altLang="en-US" sz="2200" dirty="0">
                <a:solidFill>
                  <a:schemeClr val="bg2">
                    <a:lumMod val="60000"/>
                    <a:lumOff val="40000"/>
                  </a:schemeClr>
                </a:solidFill>
              </a:rPr>
              <a:t>第一性原理计算和分子动力学模拟：强关联、激发态、弱相互作用、原子核量子效应、大体系、大时间尺度、机器学习</a:t>
            </a:r>
          </a:p>
          <a:p>
            <a:pPr eaLnBrk="1" hangingPunct="1">
              <a:lnSpc>
                <a:spcPct val="80000"/>
              </a:lnSpc>
              <a:buFontTx/>
              <a:buNone/>
            </a:pPr>
            <a:endParaRPr lang="zh-CN" altLang="en-US" sz="2200" dirty="0">
              <a:solidFill>
                <a:schemeClr val="bg2">
                  <a:lumMod val="60000"/>
                  <a:lumOff val="40000"/>
                </a:schemeClr>
              </a:solidFill>
            </a:endParaRPr>
          </a:p>
          <a:p>
            <a:pPr eaLnBrk="1" hangingPunct="1">
              <a:lnSpc>
                <a:spcPct val="80000"/>
              </a:lnSpc>
            </a:pPr>
            <a:r>
              <a:rPr lang="zh-CN" altLang="en-US" sz="2200" b="1" dirty="0">
                <a:solidFill>
                  <a:schemeClr val="bg2">
                    <a:lumMod val="60000"/>
                    <a:lumOff val="40000"/>
                  </a:schemeClr>
                </a:solidFill>
              </a:rPr>
              <a:t>应用相关</a:t>
            </a:r>
          </a:p>
          <a:p>
            <a:pPr lvl="1" eaLnBrk="1" hangingPunct="1">
              <a:lnSpc>
                <a:spcPct val="80000"/>
              </a:lnSpc>
            </a:pPr>
            <a:r>
              <a:rPr lang="zh-CN" altLang="en-US" sz="2200" dirty="0">
                <a:solidFill>
                  <a:schemeClr val="bg2">
                    <a:lumMod val="60000"/>
                    <a:lumOff val="40000"/>
                  </a:schemeClr>
                </a:solidFill>
              </a:rPr>
              <a:t>表面催化、表面自组装、太阳能电池、产氢和储氢、生命体系</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bwMode="auto">
          <a:xfrm>
            <a:off x="539552" y="188640"/>
            <a:ext cx="8229600" cy="702915"/>
          </a:xfrm>
          <a:noFill/>
          <a:ln>
            <a:miter lim="800000"/>
            <a:headEnd/>
            <a:tailEnd/>
          </a:ln>
        </p:spPr>
        <p:txBody>
          <a:bodyPr vert="horz" wrap="square" lIns="91440" tIns="45720" rIns="91440" bIns="45720" numCol="1" anchor="t" anchorCtr="0" compatLnSpc="1">
            <a:prstTxWarp prst="textNoShape">
              <a:avLst/>
            </a:prstTxWarp>
          </a:bodyPr>
          <a:lstStyle/>
          <a:p>
            <a:pPr eaLnBrk="1" hangingPunct="1"/>
            <a:r>
              <a:rPr lang="zh-CN" altLang="en-US" sz="3600" dirty="0">
                <a:solidFill>
                  <a:srgbClr val="006600"/>
                </a:solidFill>
                <a:ea typeface="黑体" pitchFamily="49" charset="-122"/>
              </a:rPr>
              <a:t>拓扑表面态的形成</a:t>
            </a:r>
          </a:p>
        </p:txBody>
      </p:sp>
      <p:pic>
        <p:nvPicPr>
          <p:cNvPr id="91140" name="Picture 4" descr="TI-band-structure"/>
          <p:cNvPicPr>
            <a:picLocks noChangeAspect="1" noChangeArrowheads="1"/>
          </p:cNvPicPr>
          <p:nvPr/>
        </p:nvPicPr>
        <p:blipFill>
          <a:blip r:embed="rId2"/>
          <a:srcRect/>
          <a:stretch>
            <a:fillRect/>
          </a:stretch>
        </p:blipFill>
        <p:spPr bwMode="auto">
          <a:xfrm>
            <a:off x="6372200" y="836712"/>
            <a:ext cx="2444750" cy="3384550"/>
          </a:xfrm>
          <a:prstGeom prst="rect">
            <a:avLst/>
          </a:prstGeom>
          <a:noFill/>
          <a:ln w="9525">
            <a:noFill/>
            <a:miter lim="800000"/>
            <a:headEnd/>
            <a:tailEnd/>
          </a:ln>
        </p:spPr>
      </p:pic>
      <p:pic>
        <p:nvPicPr>
          <p:cNvPr id="56324" name="Picture 5"/>
          <p:cNvPicPr>
            <a:picLocks noChangeAspect="1" noChangeArrowheads="1"/>
          </p:cNvPicPr>
          <p:nvPr/>
        </p:nvPicPr>
        <p:blipFill>
          <a:blip r:embed="rId3"/>
          <a:srcRect/>
          <a:stretch>
            <a:fillRect/>
          </a:stretch>
        </p:blipFill>
        <p:spPr bwMode="auto">
          <a:xfrm>
            <a:off x="323825" y="1038325"/>
            <a:ext cx="5616575" cy="3327400"/>
          </a:xfrm>
          <a:prstGeom prst="rect">
            <a:avLst/>
          </a:prstGeom>
          <a:noFill/>
          <a:ln w="9525">
            <a:noFill/>
            <a:miter lim="800000"/>
            <a:headEnd/>
            <a:tailEnd/>
          </a:ln>
        </p:spPr>
      </p:pic>
      <p:pic>
        <p:nvPicPr>
          <p:cNvPr id="72706" name="Picture 2" descr="See the source image"/>
          <p:cNvPicPr>
            <a:picLocks noChangeAspect="1" noChangeArrowheads="1"/>
          </p:cNvPicPr>
          <p:nvPr/>
        </p:nvPicPr>
        <p:blipFill>
          <a:blip r:embed="rId4"/>
          <a:srcRect l="18391" t="17241" r="19540" b="10345"/>
          <a:stretch>
            <a:fillRect/>
          </a:stretch>
        </p:blipFill>
        <p:spPr bwMode="auto">
          <a:xfrm>
            <a:off x="5076056" y="4653136"/>
            <a:ext cx="2376264" cy="1848205"/>
          </a:xfrm>
          <a:prstGeom prst="rect">
            <a:avLst/>
          </a:prstGeom>
          <a:noFill/>
        </p:spPr>
      </p:pic>
      <p:pic>
        <p:nvPicPr>
          <p:cNvPr id="72708" name="Picture 4" descr="See the source image"/>
          <p:cNvPicPr>
            <a:picLocks noChangeAspect="1" noChangeArrowheads="1"/>
          </p:cNvPicPr>
          <p:nvPr/>
        </p:nvPicPr>
        <p:blipFill>
          <a:blip r:embed="rId5"/>
          <a:srcRect/>
          <a:stretch>
            <a:fillRect/>
          </a:stretch>
        </p:blipFill>
        <p:spPr bwMode="auto">
          <a:xfrm>
            <a:off x="1619672" y="4581128"/>
            <a:ext cx="2050504" cy="2050504"/>
          </a:xfrm>
          <a:prstGeom prst="rect">
            <a:avLst/>
          </a:prstGeom>
          <a:noFill/>
        </p:spPr>
      </p:pic>
      <p:sp>
        <p:nvSpPr>
          <p:cNvPr id="8" name="右箭头 7"/>
          <p:cNvSpPr/>
          <p:nvPr/>
        </p:nvSpPr>
        <p:spPr bwMode="auto">
          <a:xfrm>
            <a:off x="3851920" y="5301208"/>
            <a:ext cx="1008112" cy="576064"/>
          </a:xfrm>
          <a:prstGeom prst="rightArrow">
            <a:avLst/>
          </a:prstGeom>
          <a:gradFill rotWithShape="0">
            <a:gsLst>
              <a:gs pos="0">
                <a:srgbClr val="CC3300"/>
              </a:gs>
              <a:gs pos="50000">
                <a:schemeClr val="tx2"/>
              </a:gs>
              <a:gs pos="100000">
                <a:srgbClr val="CC3300"/>
              </a:gs>
            </a:gsLst>
            <a:lin ang="0" scaled="1"/>
          </a:gradFill>
          <a:ln>
            <a:noFill/>
          </a:ln>
          <a:effectLst/>
          <a:extLst>
            <a:ext uri="{91240B29-F687-4f45-9708-019B960494DF}">
              <a14:hiddenLine xmlns=""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 xmlns:a14="http://schemas.microsoft.com/office/drawing/2010/main">
                <a:effectLst>
                  <a:outerShdw blurRad="63500"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1" lang="zh-CN" altLang="en-US" sz="2000" b="0" i="0" u="none" strike="noStrike" cap="none" normalizeH="0" baseline="0">
              <a:ln>
                <a:noFill/>
              </a:ln>
              <a:solidFill>
                <a:schemeClr val="tx1"/>
              </a:solidFill>
              <a:effectLst/>
              <a:latin typeface="Times New Roman" charset="0"/>
              <a:ea typeface="宋体" charset="0"/>
              <a:cs typeface="宋体"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91140"/>
                                        </p:tgtEl>
                                        <p:attrNameLst>
                                          <p:attrName>style.visibility</p:attrName>
                                        </p:attrNameLst>
                                      </p:cBhvr>
                                      <p:to>
                                        <p:strVal val="visible"/>
                                      </p:to>
                                    </p:set>
                                    <p:animEffect transition="in" filter="blinds(horizontal)">
                                      <p:cBhvr>
                                        <p:cTn id="7" dur="500"/>
                                        <p:tgtEl>
                                          <p:spTgt spid="91140"/>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72706"/>
                                        </p:tgtEl>
                                        <p:attrNameLst>
                                          <p:attrName>style.visibility</p:attrName>
                                        </p:attrNameLst>
                                      </p:cBhvr>
                                      <p:to>
                                        <p:strVal val="visible"/>
                                      </p:to>
                                    </p:set>
                                    <p:animEffect transition="in" filter="blinds(horizontal)">
                                      <p:cBhvr>
                                        <p:cTn id="12" dur="500"/>
                                        <p:tgtEl>
                                          <p:spTgt spid="72706"/>
                                        </p:tgtEl>
                                      </p:cBhvr>
                                    </p:animEffect>
                                  </p:childTnLst>
                                </p:cTn>
                              </p:par>
                              <p:par>
                                <p:cTn id="13" presetID="3" presetClass="entr" presetSubtype="10" fill="hold" nodeType="withEffect">
                                  <p:stCondLst>
                                    <p:cond delay="0"/>
                                  </p:stCondLst>
                                  <p:childTnLst>
                                    <p:set>
                                      <p:cBhvr>
                                        <p:cTn id="14" dur="1" fill="hold">
                                          <p:stCondLst>
                                            <p:cond delay="0"/>
                                          </p:stCondLst>
                                        </p:cTn>
                                        <p:tgtEl>
                                          <p:spTgt spid="72708"/>
                                        </p:tgtEl>
                                        <p:attrNameLst>
                                          <p:attrName>style.visibility</p:attrName>
                                        </p:attrNameLst>
                                      </p:cBhvr>
                                      <p:to>
                                        <p:strVal val="visible"/>
                                      </p:to>
                                    </p:set>
                                    <p:animEffect transition="in" filter="blinds(horizontal)">
                                      <p:cBhvr>
                                        <p:cTn id="15" dur="500"/>
                                        <p:tgtEl>
                                          <p:spTgt spid="72708"/>
                                        </p:tgtEl>
                                      </p:cBhvr>
                                    </p:animEffect>
                                  </p:childTnLst>
                                </p:cTn>
                              </p:par>
                              <p:par>
                                <p:cTn id="16" presetID="3" presetClass="entr" presetSubtype="10" fill="hold" grpId="0"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blinds(horizontal)">
                                      <p:cBhvr>
                                        <p:cTn id="1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endParaRPr lang="zh-CN" altLang="zh-CN"/>
          </a:p>
        </p:txBody>
      </p:sp>
      <p:pic>
        <p:nvPicPr>
          <p:cNvPr id="57347" name="Picture 4"/>
          <p:cNvPicPr>
            <a:picLocks noChangeAspect="1" noChangeArrowheads="1"/>
          </p:cNvPicPr>
          <p:nvPr/>
        </p:nvPicPr>
        <p:blipFill>
          <a:blip r:embed="rId2"/>
          <a:srcRect/>
          <a:stretch>
            <a:fillRect/>
          </a:stretch>
        </p:blipFill>
        <p:spPr bwMode="auto">
          <a:xfrm>
            <a:off x="144463" y="269875"/>
            <a:ext cx="8748712" cy="6111875"/>
          </a:xfrm>
          <a:prstGeom prst="rect">
            <a:avLst/>
          </a:prstGeom>
          <a:noFill/>
          <a:ln w="9525">
            <a:noFill/>
            <a:miter lim="800000"/>
            <a:headEnd/>
            <a:tailEnd/>
          </a:ln>
        </p:spPr>
      </p:pic>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endParaRPr lang="zh-CN" altLang="zh-CN"/>
          </a:p>
        </p:txBody>
      </p:sp>
      <p:pic>
        <p:nvPicPr>
          <p:cNvPr id="58371" name="Picture 4"/>
          <p:cNvPicPr>
            <a:picLocks noChangeAspect="1" noChangeArrowheads="1"/>
          </p:cNvPicPr>
          <p:nvPr/>
        </p:nvPicPr>
        <p:blipFill>
          <a:blip r:embed="rId2"/>
          <a:srcRect/>
          <a:stretch>
            <a:fillRect/>
          </a:stretch>
        </p:blipFill>
        <p:spPr bwMode="auto">
          <a:xfrm>
            <a:off x="142875" y="115888"/>
            <a:ext cx="8893175" cy="6176962"/>
          </a:xfrm>
          <a:prstGeom prst="rect">
            <a:avLst/>
          </a:prstGeom>
          <a:noFill/>
          <a:ln w="9525">
            <a:noFill/>
            <a:miter lim="800000"/>
            <a:headEnd/>
            <a:tailEnd/>
          </a:ln>
        </p:spPr>
      </p:pic>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endParaRPr lang="zh-CN" altLang="zh-CN"/>
          </a:p>
        </p:txBody>
      </p:sp>
      <p:pic>
        <p:nvPicPr>
          <p:cNvPr id="59395" name="Picture 8"/>
          <p:cNvPicPr>
            <a:picLocks noChangeAspect="1" noChangeArrowheads="1"/>
          </p:cNvPicPr>
          <p:nvPr/>
        </p:nvPicPr>
        <p:blipFill>
          <a:blip r:embed="rId2"/>
          <a:srcRect/>
          <a:stretch>
            <a:fillRect/>
          </a:stretch>
        </p:blipFill>
        <p:spPr bwMode="auto">
          <a:xfrm>
            <a:off x="250825" y="260350"/>
            <a:ext cx="8424863" cy="6034088"/>
          </a:xfrm>
          <a:prstGeom prst="rect">
            <a:avLst/>
          </a:prstGeom>
          <a:noFill/>
          <a:ln w="9525">
            <a:noFill/>
            <a:miter lim="800000"/>
            <a:headEnd/>
            <a:tailEnd/>
          </a:ln>
        </p:spPr>
      </p:pic>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endParaRPr lang="zh-CN" altLang="zh-CN"/>
          </a:p>
        </p:txBody>
      </p:sp>
      <p:grpSp>
        <p:nvGrpSpPr>
          <p:cNvPr id="60419" name="Group 6"/>
          <p:cNvGrpSpPr>
            <a:grpSpLocks/>
          </p:cNvGrpSpPr>
          <p:nvPr/>
        </p:nvGrpSpPr>
        <p:grpSpPr bwMode="auto">
          <a:xfrm>
            <a:off x="288925" y="404813"/>
            <a:ext cx="8820150" cy="5940425"/>
            <a:chOff x="239" y="346"/>
            <a:chExt cx="5322" cy="3584"/>
          </a:xfrm>
        </p:grpSpPr>
        <p:pic>
          <p:nvPicPr>
            <p:cNvPr id="60421" name="Picture 4"/>
            <p:cNvPicPr>
              <a:picLocks noChangeAspect="1" noChangeArrowheads="1"/>
            </p:cNvPicPr>
            <p:nvPr/>
          </p:nvPicPr>
          <p:blipFill>
            <a:blip r:embed="rId2"/>
            <a:srcRect/>
            <a:stretch>
              <a:fillRect/>
            </a:stretch>
          </p:blipFill>
          <p:spPr bwMode="auto">
            <a:xfrm>
              <a:off x="2653" y="346"/>
              <a:ext cx="2908" cy="3583"/>
            </a:xfrm>
            <a:prstGeom prst="rect">
              <a:avLst/>
            </a:prstGeom>
            <a:noFill/>
            <a:ln w="9525">
              <a:noFill/>
              <a:miter lim="800000"/>
              <a:headEnd/>
              <a:tailEnd/>
            </a:ln>
          </p:spPr>
        </p:pic>
        <p:pic>
          <p:nvPicPr>
            <p:cNvPr id="60422" name="Picture 5"/>
            <p:cNvPicPr>
              <a:picLocks noChangeAspect="1" noChangeArrowheads="1"/>
            </p:cNvPicPr>
            <p:nvPr/>
          </p:nvPicPr>
          <p:blipFill>
            <a:blip r:embed="rId3"/>
            <a:srcRect/>
            <a:stretch>
              <a:fillRect/>
            </a:stretch>
          </p:blipFill>
          <p:spPr bwMode="auto">
            <a:xfrm>
              <a:off x="239" y="346"/>
              <a:ext cx="2423" cy="3584"/>
            </a:xfrm>
            <a:prstGeom prst="rect">
              <a:avLst/>
            </a:prstGeom>
            <a:noFill/>
            <a:ln w="9525">
              <a:noFill/>
              <a:miter lim="800000"/>
              <a:headEnd/>
              <a:tailEnd/>
            </a:ln>
          </p:spPr>
        </p:pic>
      </p:gr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endParaRPr lang="zh-CN" altLang="zh-CN"/>
          </a:p>
        </p:txBody>
      </p:sp>
      <p:pic>
        <p:nvPicPr>
          <p:cNvPr id="61443" name="Picture 8"/>
          <p:cNvPicPr>
            <a:picLocks noChangeAspect="1" noChangeArrowheads="1"/>
          </p:cNvPicPr>
          <p:nvPr/>
        </p:nvPicPr>
        <p:blipFill>
          <a:blip r:embed="rId2"/>
          <a:srcRect/>
          <a:stretch>
            <a:fillRect/>
          </a:stretch>
        </p:blipFill>
        <p:spPr bwMode="auto">
          <a:xfrm>
            <a:off x="250825" y="260350"/>
            <a:ext cx="8424863" cy="6261100"/>
          </a:xfrm>
          <a:prstGeom prst="rect">
            <a:avLst/>
          </a:prstGeom>
          <a:noFill/>
          <a:ln w="9525">
            <a:noFill/>
            <a:miter lim="800000"/>
            <a:headEnd/>
            <a:tailEnd/>
          </a:ln>
        </p:spPr>
      </p:pic>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endParaRPr lang="zh-CN" altLang="zh-CN"/>
          </a:p>
        </p:txBody>
      </p:sp>
      <p:pic>
        <p:nvPicPr>
          <p:cNvPr id="62467" name="Picture 4"/>
          <p:cNvPicPr>
            <a:picLocks noChangeAspect="1" noChangeArrowheads="1"/>
          </p:cNvPicPr>
          <p:nvPr/>
        </p:nvPicPr>
        <p:blipFill>
          <a:blip r:embed="rId2"/>
          <a:srcRect/>
          <a:stretch>
            <a:fillRect/>
          </a:stretch>
        </p:blipFill>
        <p:spPr bwMode="auto">
          <a:xfrm>
            <a:off x="1403350" y="3284538"/>
            <a:ext cx="6264275" cy="3192462"/>
          </a:xfrm>
          <a:prstGeom prst="rect">
            <a:avLst/>
          </a:prstGeom>
          <a:noFill/>
          <a:ln w="9525">
            <a:noFill/>
            <a:miter lim="800000"/>
            <a:headEnd/>
            <a:tailEnd/>
          </a:ln>
        </p:spPr>
      </p:pic>
      <p:pic>
        <p:nvPicPr>
          <p:cNvPr id="62468" name="Picture 5"/>
          <p:cNvPicPr>
            <a:picLocks noChangeAspect="1" noChangeArrowheads="1"/>
          </p:cNvPicPr>
          <p:nvPr/>
        </p:nvPicPr>
        <p:blipFill>
          <a:blip r:embed="rId3"/>
          <a:srcRect/>
          <a:stretch>
            <a:fillRect/>
          </a:stretch>
        </p:blipFill>
        <p:spPr bwMode="auto">
          <a:xfrm>
            <a:off x="1619250" y="981075"/>
            <a:ext cx="2663825" cy="2620963"/>
          </a:xfrm>
          <a:prstGeom prst="rect">
            <a:avLst/>
          </a:prstGeom>
          <a:noFill/>
          <a:ln w="9525">
            <a:noFill/>
            <a:miter lim="800000"/>
            <a:headEnd/>
            <a:tailEnd/>
          </a:ln>
        </p:spPr>
      </p:pic>
      <p:pic>
        <p:nvPicPr>
          <p:cNvPr id="62469" name="Picture 7"/>
          <p:cNvPicPr>
            <a:picLocks noChangeAspect="1" noChangeArrowheads="1"/>
          </p:cNvPicPr>
          <p:nvPr/>
        </p:nvPicPr>
        <p:blipFill>
          <a:blip r:embed="rId4"/>
          <a:srcRect/>
          <a:stretch>
            <a:fillRect/>
          </a:stretch>
        </p:blipFill>
        <p:spPr bwMode="auto">
          <a:xfrm>
            <a:off x="4500563" y="981075"/>
            <a:ext cx="3232150" cy="2490788"/>
          </a:xfrm>
          <a:prstGeom prst="rect">
            <a:avLst/>
          </a:prstGeom>
          <a:noFill/>
          <a:ln w="9525">
            <a:noFill/>
            <a:miter lim="800000"/>
            <a:headEnd/>
            <a:tailEnd/>
          </a:ln>
        </p:spPr>
      </p:pic>
      <p:pic>
        <p:nvPicPr>
          <p:cNvPr id="62470" name="Picture 6"/>
          <p:cNvPicPr>
            <a:picLocks noChangeAspect="1" noChangeArrowheads="1"/>
          </p:cNvPicPr>
          <p:nvPr/>
        </p:nvPicPr>
        <p:blipFill>
          <a:blip r:embed="rId5"/>
          <a:srcRect/>
          <a:stretch>
            <a:fillRect/>
          </a:stretch>
        </p:blipFill>
        <p:spPr bwMode="auto">
          <a:xfrm>
            <a:off x="7354888" y="2276475"/>
            <a:ext cx="1393825" cy="1511300"/>
          </a:xfrm>
          <a:prstGeom prst="rect">
            <a:avLst/>
          </a:prstGeom>
          <a:noFill/>
          <a:ln w="9525">
            <a:noFill/>
            <a:miter lim="800000"/>
            <a:headEnd/>
            <a:tailEnd/>
          </a:ln>
        </p:spPr>
      </p:pic>
      <p:sp>
        <p:nvSpPr>
          <p:cNvPr id="62471" name="Rectangle 8"/>
          <p:cNvSpPr>
            <a:spLocks noChangeArrowheads="1"/>
          </p:cNvSpPr>
          <p:nvPr/>
        </p:nvSpPr>
        <p:spPr bwMode="auto">
          <a:xfrm>
            <a:off x="4857750" y="6453188"/>
            <a:ext cx="4286250" cy="366712"/>
          </a:xfrm>
          <a:prstGeom prst="rect">
            <a:avLst/>
          </a:prstGeom>
          <a:noFill/>
          <a:ln w="9525">
            <a:noFill/>
            <a:miter lim="800000"/>
            <a:headEnd/>
            <a:tailEnd/>
          </a:ln>
        </p:spPr>
        <p:txBody>
          <a:bodyPr wrap="none">
            <a:spAutoFit/>
          </a:bodyPr>
          <a:lstStyle/>
          <a:p>
            <a:r>
              <a:rPr lang="en-US" altLang="zh-CN"/>
              <a:t>T. Zhang </a:t>
            </a:r>
            <a:r>
              <a:rPr lang="en-US" altLang="zh-CN" i="1"/>
              <a:t>et al</a:t>
            </a:r>
            <a:r>
              <a:rPr lang="en-US" altLang="zh-CN"/>
              <a:t>., PRL 103, 266803 (2009)</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6194" name="Picture 2"/>
          <p:cNvPicPr>
            <a:picLocks noChangeAspect="1" noChangeArrowheads="1"/>
          </p:cNvPicPr>
          <p:nvPr/>
        </p:nvPicPr>
        <p:blipFill>
          <a:blip r:embed="rId2"/>
          <a:srcRect/>
          <a:stretch>
            <a:fillRect/>
          </a:stretch>
        </p:blipFill>
        <p:spPr bwMode="auto">
          <a:xfrm>
            <a:off x="893719" y="836712"/>
            <a:ext cx="7422697" cy="5472608"/>
          </a:xfrm>
          <a:prstGeom prst="rect">
            <a:avLst/>
          </a:prstGeom>
          <a:noFill/>
          <a:ln w="9525">
            <a:noFill/>
            <a:miter lim="800000"/>
            <a:headEnd/>
            <a:tailEnd/>
          </a:ln>
        </p:spPr>
      </p:pic>
      <p:sp>
        <p:nvSpPr>
          <p:cNvPr id="5" name="Rectangle 2"/>
          <p:cNvSpPr>
            <a:spLocks noGrp="1" noChangeArrowheads="1"/>
          </p:cNvSpPr>
          <p:nvPr>
            <p:ph type="title"/>
          </p:nvPr>
        </p:nvSpPr>
        <p:spPr bwMode="auto">
          <a:xfrm>
            <a:off x="539552" y="188640"/>
            <a:ext cx="8229600" cy="648072"/>
          </a:xfrm>
          <a:noFill/>
          <a:ln>
            <a:miter lim="800000"/>
            <a:headEnd/>
            <a:tailEnd/>
          </a:ln>
        </p:spPr>
        <p:txBody>
          <a:bodyPr vert="horz" wrap="square" lIns="91440" tIns="45720" rIns="91440" bIns="45720" numCol="1" anchor="t" anchorCtr="0" compatLnSpc="1">
            <a:prstTxWarp prst="textNoShape">
              <a:avLst/>
            </a:prstTxWarp>
          </a:bodyPr>
          <a:lstStyle/>
          <a:p>
            <a:pPr eaLnBrk="1" hangingPunct="1"/>
            <a:r>
              <a:rPr lang="zh-CN" altLang="en-US" sz="3200" dirty="0">
                <a:solidFill>
                  <a:srgbClr val="006600"/>
                </a:solidFill>
                <a:ea typeface="黑体" pitchFamily="49" charset="-122"/>
              </a:rPr>
              <a:t>拓扑超导的边界态：</a:t>
            </a:r>
            <a:r>
              <a:rPr lang="en-US" altLang="zh-CN" sz="3200" dirty="0" err="1">
                <a:solidFill>
                  <a:srgbClr val="006600"/>
                </a:solidFill>
                <a:ea typeface="黑体" pitchFamily="49" charset="-122"/>
              </a:rPr>
              <a:t>Majorana</a:t>
            </a:r>
            <a:r>
              <a:rPr lang="zh-CN" altLang="en-US" sz="3200" dirty="0">
                <a:solidFill>
                  <a:srgbClr val="006600"/>
                </a:solidFill>
                <a:ea typeface="黑体" pitchFamily="49" charset="-122"/>
              </a:rPr>
              <a:t>费米子</a:t>
            </a:r>
          </a:p>
        </p:txBody>
      </p:sp>
      <p:sp>
        <p:nvSpPr>
          <p:cNvPr id="6" name="矩形 5"/>
          <p:cNvSpPr/>
          <p:nvPr/>
        </p:nvSpPr>
        <p:spPr>
          <a:xfrm>
            <a:off x="4716016" y="6341258"/>
            <a:ext cx="4272324" cy="400110"/>
          </a:xfrm>
          <a:prstGeom prst="rect">
            <a:avLst/>
          </a:prstGeom>
        </p:spPr>
        <p:txBody>
          <a:bodyPr wrap="none">
            <a:spAutoFit/>
          </a:bodyPr>
          <a:lstStyle/>
          <a:p>
            <a:r>
              <a:rPr lang="en-US" altLang="zh-CN" dirty="0" err="1"/>
              <a:t>Yazdani</a:t>
            </a:r>
            <a:r>
              <a:rPr lang="en-US" altLang="zh-CN" dirty="0"/>
              <a:t> </a:t>
            </a:r>
            <a:r>
              <a:rPr lang="en-US" altLang="zh-CN" i="1" dirty="0"/>
              <a:t>et al., Science </a:t>
            </a:r>
            <a:r>
              <a:rPr lang="en-US" altLang="zh-CN" dirty="0"/>
              <a:t>346, 602 (2014)</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7218" name="Picture 2"/>
          <p:cNvPicPr>
            <a:picLocks noChangeAspect="1" noChangeArrowheads="1"/>
          </p:cNvPicPr>
          <p:nvPr/>
        </p:nvPicPr>
        <p:blipFill>
          <a:blip r:embed="rId2"/>
          <a:srcRect/>
          <a:stretch>
            <a:fillRect/>
          </a:stretch>
        </p:blipFill>
        <p:spPr bwMode="auto">
          <a:xfrm>
            <a:off x="1043608" y="980728"/>
            <a:ext cx="6953250" cy="5416550"/>
          </a:xfrm>
          <a:prstGeom prst="rect">
            <a:avLst/>
          </a:prstGeom>
          <a:noFill/>
          <a:ln w="9525">
            <a:noFill/>
            <a:miter lim="800000"/>
            <a:headEnd/>
            <a:tailEnd/>
          </a:ln>
        </p:spPr>
      </p:pic>
      <p:sp>
        <p:nvSpPr>
          <p:cNvPr id="5" name="Rectangle 2"/>
          <p:cNvSpPr>
            <a:spLocks noGrp="1" noChangeArrowheads="1"/>
          </p:cNvSpPr>
          <p:nvPr>
            <p:ph type="title"/>
          </p:nvPr>
        </p:nvSpPr>
        <p:spPr bwMode="auto">
          <a:xfrm>
            <a:off x="518864" y="188640"/>
            <a:ext cx="8229600" cy="648072"/>
          </a:xfrm>
          <a:noFill/>
          <a:ln>
            <a:miter lim="800000"/>
            <a:headEnd/>
            <a:tailEnd/>
          </a:ln>
        </p:spPr>
        <p:txBody>
          <a:bodyPr vert="horz" wrap="square" lIns="91440" tIns="45720" rIns="91440" bIns="45720" numCol="1" anchor="t" anchorCtr="0" compatLnSpc="1">
            <a:prstTxWarp prst="textNoShape">
              <a:avLst/>
            </a:prstTxWarp>
          </a:bodyPr>
          <a:lstStyle/>
          <a:p>
            <a:pPr eaLnBrk="1" hangingPunct="1"/>
            <a:r>
              <a:rPr lang="en-US" altLang="zh-CN" sz="3200" dirty="0" err="1">
                <a:solidFill>
                  <a:srgbClr val="006600"/>
                </a:solidFill>
                <a:ea typeface="黑体" pitchFamily="49" charset="-122"/>
              </a:rPr>
              <a:t>Majorana</a:t>
            </a:r>
            <a:r>
              <a:rPr lang="zh-CN" altLang="en-US" sz="3200" dirty="0">
                <a:solidFill>
                  <a:srgbClr val="006600"/>
                </a:solidFill>
                <a:ea typeface="黑体" pitchFamily="49" charset="-122"/>
              </a:rPr>
              <a:t>费米子的证据：零偏压电导峰</a:t>
            </a:r>
          </a:p>
        </p:txBody>
      </p:sp>
      <p:sp>
        <p:nvSpPr>
          <p:cNvPr id="6" name="矩形 5"/>
          <p:cNvSpPr/>
          <p:nvPr/>
        </p:nvSpPr>
        <p:spPr>
          <a:xfrm>
            <a:off x="4836180" y="6413266"/>
            <a:ext cx="4272324" cy="400110"/>
          </a:xfrm>
          <a:prstGeom prst="rect">
            <a:avLst/>
          </a:prstGeom>
        </p:spPr>
        <p:txBody>
          <a:bodyPr wrap="none">
            <a:spAutoFit/>
          </a:bodyPr>
          <a:lstStyle/>
          <a:p>
            <a:r>
              <a:rPr lang="en-US" altLang="zh-CN" dirty="0" err="1"/>
              <a:t>Yazdani</a:t>
            </a:r>
            <a:r>
              <a:rPr lang="en-US" altLang="zh-CN" dirty="0"/>
              <a:t> </a:t>
            </a:r>
            <a:r>
              <a:rPr lang="en-US" altLang="zh-CN" i="1" dirty="0"/>
              <a:t>et al., Science </a:t>
            </a:r>
            <a:r>
              <a:rPr lang="en-US" altLang="zh-CN" dirty="0"/>
              <a:t>346, 602 (2014)</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2A202457-6CAF-42FD-9A4D-1AB06A720462}"/>
              </a:ext>
            </a:extLst>
          </p:cNvPr>
          <p:cNvPicPr>
            <a:picLocks noChangeAspect="1"/>
          </p:cNvPicPr>
          <p:nvPr/>
        </p:nvPicPr>
        <p:blipFill rotWithShape="1">
          <a:blip r:embed="rId2"/>
          <a:srcRect t="48870" r="72766"/>
          <a:stretch/>
        </p:blipFill>
        <p:spPr>
          <a:xfrm>
            <a:off x="5891198" y="990600"/>
            <a:ext cx="2209800" cy="2232297"/>
          </a:xfrm>
          <a:prstGeom prst="rect">
            <a:avLst/>
          </a:prstGeom>
        </p:spPr>
      </p:pic>
      <p:pic>
        <p:nvPicPr>
          <p:cNvPr id="6" name="图片 5">
            <a:extLst>
              <a:ext uri="{FF2B5EF4-FFF2-40B4-BE49-F238E27FC236}">
                <a16:creationId xmlns:a16="http://schemas.microsoft.com/office/drawing/2014/main" id="{93D77DF0-D5F3-40A0-84E7-07D9FD824EB3}"/>
              </a:ext>
            </a:extLst>
          </p:cNvPr>
          <p:cNvPicPr>
            <a:picLocks noChangeAspect="1"/>
          </p:cNvPicPr>
          <p:nvPr/>
        </p:nvPicPr>
        <p:blipFill rotWithShape="1">
          <a:blip r:embed="rId3"/>
          <a:srcRect t="-1" b="2296"/>
          <a:stretch/>
        </p:blipFill>
        <p:spPr>
          <a:xfrm>
            <a:off x="1219200" y="3148222"/>
            <a:ext cx="7135860" cy="2286000"/>
          </a:xfrm>
          <a:prstGeom prst="rect">
            <a:avLst/>
          </a:prstGeom>
        </p:spPr>
      </p:pic>
      <p:pic>
        <p:nvPicPr>
          <p:cNvPr id="7" name="图片 6">
            <a:extLst>
              <a:ext uri="{FF2B5EF4-FFF2-40B4-BE49-F238E27FC236}">
                <a16:creationId xmlns:a16="http://schemas.microsoft.com/office/drawing/2014/main" id="{DF0FB84E-15A5-4C90-BBBB-EBCC1EBC775D}"/>
              </a:ext>
            </a:extLst>
          </p:cNvPr>
          <p:cNvPicPr>
            <a:picLocks noChangeAspect="1"/>
          </p:cNvPicPr>
          <p:nvPr/>
        </p:nvPicPr>
        <p:blipFill rotWithShape="1">
          <a:blip r:embed="rId2"/>
          <a:srcRect r="38021" b="52876"/>
          <a:stretch/>
        </p:blipFill>
        <p:spPr>
          <a:xfrm>
            <a:off x="938198" y="914400"/>
            <a:ext cx="5029200" cy="2057400"/>
          </a:xfrm>
          <a:prstGeom prst="rect">
            <a:avLst/>
          </a:prstGeom>
        </p:spPr>
      </p:pic>
      <p:sp>
        <p:nvSpPr>
          <p:cNvPr id="8" name="矩形 7">
            <a:extLst>
              <a:ext uri="{FF2B5EF4-FFF2-40B4-BE49-F238E27FC236}">
                <a16:creationId xmlns:a16="http://schemas.microsoft.com/office/drawing/2014/main" id="{04A82FC0-5731-43B6-AACE-E18D7600E436}"/>
              </a:ext>
            </a:extLst>
          </p:cNvPr>
          <p:cNvSpPr/>
          <p:nvPr/>
        </p:nvSpPr>
        <p:spPr>
          <a:xfrm>
            <a:off x="2106336" y="6019800"/>
            <a:ext cx="6019800" cy="646331"/>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a:ln>
                  <a:noFill/>
                </a:ln>
                <a:solidFill>
                  <a:srgbClr val="C00000"/>
                </a:solidFill>
                <a:effectLst/>
                <a:uLnTx/>
                <a:uFillTx/>
                <a:latin typeface="Arial"/>
                <a:ea typeface="等线" panose="02010600030101010101" pitchFamily="2" charset="-122"/>
                <a:cs typeface="+mn-cs"/>
              </a:rPr>
              <a:t>Majorana zero modes (MZMs) can</a:t>
            </a:r>
            <a:r>
              <a:rPr kumimoji="0" lang="zh-CN" altLang="en-US" sz="1800" b="0" i="0" u="none" strike="noStrike" kern="1200" cap="none" spc="0" normalizeH="0" baseline="0" noProof="0" dirty="0">
                <a:ln>
                  <a:noFill/>
                </a:ln>
                <a:solidFill>
                  <a:srgbClr val="C00000"/>
                </a:solidFill>
                <a:effectLst/>
                <a:uLnTx/>
                <a:uFillTx/>
                <a:latin typeface="Arial"/>
                <a:ea typeface="等线" panose="02010600030101010101" pitchFamily="2" charset="-122"/>
                <a:cs typeface="+mn-cs"/>
              </a:rPr>
              <a:t> </a:t>
            </a:r>
            <a:r>
              <a:rPr kumimoji="0" lang="en-US" altLang="zh-CN" sz="1800" b="0" i="0" u="none" strike="noStrike" kern="1200" cap="none" spc="0" normalizeH="0" baseline="0" noProof="0" dirty="0">
                <a:ln>
                  <a:noFill/>
                </a:ln>
                <a:solidFill>
                  <a:srgbClr val="C00000"/>
                </a:solidFill>
                <a:effectLst/>
                <a:uLnTx/>
                <a:uFillTx/>
                <a:latin typeface="Arial"/>
                <a:ea typeface="等线" panose="02010600030101010101" pitchFamily="2" charset="-122"/>
                <a:cs typeface="+mn-cs"/>
              </a:rPr>
              <a:t>be</a:t>
            </a:r>
            <a:r>
              <a:rPr kumimoji="0" lang="zh-CN" altLang="en-US" sz="1800" b="0" i="0" u="none" strike="noStrike" kern="1200" cap="none" spc="0" normalizeH="0" baseline="0" noProof="0" dirty="0">
                <a:ln>
                  <a:noFill/>
                </a:ln>
                <a:solidFill>
                  <a:srgbClr val="C00000"/>
                </a:solidFill>
                <a:effectLst/>
                <a:uLnTx/>
                <a:uFillTx/>
                <a:latin typeface="Arial"/>
                <a:ea typeface="等线" panose="02010600030101010101" pitchFamily="2" charset="-122"/>
                <a:cs typeface="+mn-cs"/>
              </a:rPr>
              <a:t> </a:t>
            </a:r>
            <a:r>
              <a:rPr kumimoji="0" lang="en-US" altLang="zh-CN" sz="1800" b="0" i="0" u="none" strike="noStrike" kern="1200" cap="none" spc="0" normalizeH="0" baseline="0" noProof="0" dirty="0">
                <a:ln>
                  <a:noFill/>
                </a:ln>
                <a:solidFill>
                  <a:srgbClr val="C00000"/>
                </a:solidFill>
                <a:effectLst/>
                <a:uLnTx/>
                <a:uFillTx/>
                <a:latin typeface="Arial"/>
                <a:ea typeface="等线" panose="02010600030101010101" pitchFamily="2" charset="-122"/>
                <a:cs typeface="+mn-cs"/>
              </a:rPr>
              <a:t>distinguished</a:t>
            </a:r>
            <a:r>
              <a:rPr kumimoji="0" lang="zh-CN" altLang="en-US" sz="1800" b="0" i="0" u="none" strike="noStrike" kern="1200" cap="none" spc="0" normalizeH="0" baseline="0" noProof="0" dirty="0">
                <a:ln>
                  <a:noFill/>
                </a:ln>
                <a:solidFill>
                  <a:srgbClr val="C00000"/>
                </a:solidFill>
                <a:effectLst/>
                <a:uLnTx/>
                <a:uFillTx/>
                <a:latin typeface="Arial"/>
                <a:ea typeface="等线" panose="02010600030101010101" pitchFamily="2" charset="-122"/>
                <a:cs typeface="+mn-cs"/>
              </a:rPr>
              <a:t> </a:t>
            </a:r>
            <a:r>
              <a:rPr kumimoji="0" lang="en-US" altLang="zh-CN" sz="1800" b="0" i="0" u="none" strike="noStrike" kern="1200" cap="none" spc="0" normalizeH="0" baseline="0" noProof="0" dirty="0">
                <a:ln>
                  <a:noFill/>
                </a:ln>
                <a:solidFill>
                  <a:srgbClr val="C00000"/>
                </a:solidFill>
                <a:effectLst/>
                <a:uLnTx/>
                <a:uFillTx/>
                <a:latin typeface="Arial"/>
                <a:ea typeface="等线" panose="02010600030101010101" pitchFamily="2" charset="-122"/>
                <a:cs typeface="+mn-cs"/>
              </a:rPr>
              <a:t>from </a:t>
            </a:r>
            <a:r>
              <a:rPr kumimoji="0" lang="en-US" altLang="zh-CN" sz="1800" b="0" i="0" u="none" strike="noStrike" kern="1200" cap="none" spc="0" normalizeH="0" baseline="0" noProof="0" dirty="0" err="1">
                <a:ln>
                  <a:noFill/>
                </a:ln>
                <a:solidFill>
                  <a:srgbClr val="C00000"/>
                </a:solidFill>
                <a:effectLst/>
                <a:uLnTx/>
                <a:uFillTx/>
                <a:latin typeface="Arial"/>
                <a:ea typeface="等线" panose="02010600030101010101" pitchFamily="2" charset="-122"/>
                <a:cs typeface="+mn-cs"/>
              </a:rPr>
              <a:t>Caroli</a:t>
            </a:r>
            <a:r>
              <a:rPr kumimoji="0" lang="en-US" altLang="zh-CN" sz="1800" b="0" i="0" u="none" strike="noStrike" kern="1200" cap="none" spc="0" normalizeH="0" baseline="0" noProof="0" dirty="0">
                <a:ln>
                  <a:noFill/>
                </a:ln>
                <a:solidFill>
                  <a:srgbClr val="C00000"/>
                </a:solidFill>
                <a:effectLst/>
                <a:uLnTx/>
                <a:uFillTx/>
                <a:latin typeface="Arial"/>
                <a:ea typeface="等线" panose="02010600030101010101" pitchFamily="2" charset="-122"/>
                <a:cs typeface="+mn-cs"/>
              </a:rPr>
              <a:t>–de </a:t>
            </a:r>
            <a:r>
              <a:rPr kumimoji="0" lang="en-US" altLang="zh-CN" sz="1800" b="0" i="0" u="none" strike="noStrike" kern="1200" cap="none" spc="0" normalizeH="0" baseline="0" noProof="0" dirty="0" err="1">
                <a:ln>
                  <a:noFill/>
                </a:ln>
                <a:solidFill>
                  <a:srgbClr val="C00000"/>
                </a:solidFill>
                <a:effectLst/>
                <a:uLnTx/>
                <a:uFillTx/>
                <a:latin typeface="Arial"/>
                <a:ea typeface="等线" panose="02010600030101010101" pitchFamily="2" charset="-122"/>
                <a:cs typeface="+mn-cs"/>
              </a:rPr>
              <a:t>Gennes</a:t>
            </a:r>
            <a:r>
              <a:rPr kumimoji="0" lang="en-US" altLang="zh-CN" sz="1800" b="0" i="0" u="none" strike="noStrike" kern="1200" cap="none" spc="0" normalizeH="0" baseline="0" noProof="0" dirty="0">
                <a:ln>
                  <a:noFill/>
                </a:ln>
                <a:solidFill>
                  <a:srgbClr val="C00000"/>
                </a:solidFill>
                <a:effectLst/>
                <a:uLnTx/>
                <a:uFillTx/>
                <a:latin typeface="Arial"/>
                <a:ea typeface="等线" panose="02010600030101010101" pitchFamily="2" charset="-122"/>
                <a:cs typeface="+mn-cs"/>
              </a:rPr>
              <a:t>–</a:t>
            </a:r>
            <a:r>
              <a:rPr kumimoji="0" lang="en-US" altLang="zh-CN" sz="1800" b="0" i="0" u="none" strike="noStrike" kern="1200" cap="none" spc="0" normalizeH="0" baseline="0" noProof="0" dirty="0" err="1">
                <a:ln>
                  <a:noFill/>
                </a:ln>
                <a:solidFill>
                  <a:srgbClr val="C00000"/>
                </a:solidFill>
                <a:effectLst/>
                <a:uLnTx/>
                <a:uFillTx/>
                <a:latin typeface="Arial"/>
                <a:ea typeface="等线" panose="02010600030101010101" pitchFamily="2" charset="-122"/>
                <a:cs typeface="+mn-cs"/>
              </a:rPr>
              <a:t>Matricon</a:t>
            </a:r>
            <a:r>
              <a:rPr kumimoji="0" lang="en-US" altLang="zh-CN" sz="1800" b="0" i="0" u="none" strike="noStrike" kern="1200" cap="none" spc="0" normalizeH="0" baseline="0" noProof="0" dirty="0">
                <a:ln>
                  <a:noFill/>
                </a:ln>
                <a:solidFill>
                  <a:srgbClr val="C00000"/>
                </a:solidFill>
                <a:effectLst/>
                <a:uLnTx/>
                <a:uFillTx/>
                <a:latin typeface="Arial"/>
                <a:ea typeface="等线" panose="02010600030101010101" pitchFamily="2" charset="-122"/>
                <a:cs typeface="+mn-cs"/>
              </a:rPr>
              <a:t> bound states (CBSs) </a:t>
            </a:r>
            <a:endParaRPr kumimoji="0" lang="zh-CN" altLang="en-US" sz="1800" b="0" i="0" u="none" strike="noStrike" kern="1200" cap="none" spc="0" normalizeH="0" baseline="0" noProof="0" dirty="0">
              <a:ln>
                <a:noFill/>
              </a:ln>
              <a:solidFill>
                <a:srgbClr val="C00000"/>
              </a:solidFill>
              <a:effectLst/>
              <a:uLnTx/>
              <a:uFillTx/>
              <a:latin typeface="Arial"/>
              <a:ea typeface="等线" panose="02010600030101010101" pitchFamily="2" charset="-122"/>
              <a:cs typeface="+mn-cs"/>
            </a:endParaRPr>
          </a:p>
        </p:txBody>
      </p:sp>
      <p:sp>
        <p:nvSpPr>
          <p:cNvPr id="9" name="Text Box 6">
            <a:extLst>
              <a:ext uri="{FF2B5EF4-FFF2-40B4-BE49-F238E27FC236}">
                <a16:creationId xmlns:a16="http://schemas.microsoft.com/office/drawing/2014/main" id="{DA96C65F-BC4F-46E0-981E-34C36360CC24}"/>
              </a:ext>
            </a:extLst>
          </p:cNvPr>
          <p:cNvSpPr txBox="1">
            <a:spLocks noChangeArrowheads="1"/>
          </p:cNvSpPr>
          <p:nvPr/>
        </p:nvSpPr>
        <p:spPr bwMode="auto">
          <a:xfrm>
            <a:off x="990600" y="5605046"/>
            <a:ext cx="3331361"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zh-CN" sz="1600" b="0" i="0" u="none" strike="noStrike" kern="1200" cap="none" spc="0" normalizeH="0" baseline="0" noProof="0" dirty="0">
                <a:ln>
                  <a:noFill/>
                </a:ln>
                <a:solidFill>
                  <a:srgbClr val="333399"/>
                </a:solidFill>
                <a:effectLst/>
                <a:uLnTx/>
                <a:uFillTx/>
                <a:latin typeface="等线" panose="02010600030101010101" pitchFamily="2" charset="-122"/>
                <a:ea typeface="等线" panose="02010600030101010101" pitchFamily="2" charset="-122"/>
                <a:cs typeface="+mn-cs"/>
              </a:rPr>
              <a:t>T=30 </a:t>
            </a:r>
            <a:r>
              <a:rPr kumimoji="0" lang="en-US" altLang="zh-CN" sz="1600" b="0" i="0" u="none" strike="noStrike" kern="1200" cap="none" spc="0" normalizeH="0" baseline="0" noProof="0" dirty="0" err="1">
                <a:ln>
                  <a:noFill/>
                </a:ln>
                <a:solidFill>
                  <a:srgbClr val="333399"/>
                </a:solidFill>
                <a:effectLst/>
                <a:uLnTx/>
                <a:uFillTx/>
                <a:latin typeface="等线" panose="02010600030101010101" pitchFamily="2" charset="-122"/>
                <a:ea typeface="等线" panose="02010600030101010101" pitchFamily="2" charset="-122"/>
                <a:cs typeface="+mn-cs"/>
              </a:rPr>
              <a:t>mK</a:t>
            </a:r>
            <a:r>
              <a:rPr kumimoji="0" lang="en-US" altLang="zh-CN" sz="1600" b="0" i="0" u="none" strike="noStrike" kern="1200" cap="none" spc="0" normalizeH="0" baseline="0" noProof="0" dirty="0">
                <a:ln>
                  <a:noFill/>
                </a:ln>
                <a:solidFill>
                  <a:srgbClr val="333399"/>
                </a:solidFill>
                <a:effectLst/>
                <a:uLnTx/>
                <a:uFillTx/>
                <a:latin typeface="等线" panose="02010600030101010101" pitchFamily="2" charset="-122"/>
                <a:ea typeface="等线" panose="02010600030101010101" pitchFamily="2" charset="-122"/>
                <a:cs typeface="+mn-cs"/>
              </a:rPr>
              <a:t>, </a:t>
            </a:r>
            <a:r>
              <a:rPr kumimoji="0" lang="en-US" altLang="zh-CN" sz="1600" b="0" i="0" u="none" strike="noStrike" kern="1200" cap="none" spc="0" normalizeH="0" baseline="0" noProof="0" dirty="0" err="1">
                <a:ln>
                  <a:noFill/>
                </a:ln>
                <a:solidFill>
                  <a:srgbClr val="333399"/>
                </a:solidFill>
                <a:effectLst/>
                <a:uLnTx/>
                <a:uFillTx/>
                <a:latin typeface="等线" panose="02010600030101010101" pitchFamily="2" charset="-122"/>
                <a:ea typeface="等线" panose="02010600030101010101" pitchFamily="2" charset="-122"/>
                <a:cs typeface="+mn-cs"/>
              </a:rPr>
              <a:t>T</a:t>
            </a:r>
            <a:r>
              <a:rPr kumimoji="0" lang="en-US" altLang="zh-CN" sz="1600" b="0" i="0" u="none" strike="noStrike" kern="1200" cap="none" spc="0" normalizeH="0" baseline="-25000" noProof="0" dirty="0" err="1">
                <a:ln>
                  <a:noFill/>
                </a:ln>
                <a:solidFill>
                  <a:srgbClr val="333399"/>
                </a:solidFill>
                <a:effectLst/>
                <a:uLnTx/>
                <a:uFillTx/>
                <a:latin typeface="等线" panose="02010600030101010101" pitchFamily="2" charset="-122"/>
                <a:ea typeface="等线" panose="02010600030101010101" pitchFamily="2" charset="-122"/>
                <a:cs typeface="+mn-cs"/>
              </a:rPr>
              <a:t>eff</a:t>
            </a:r>
            <a:r>
              <a:rPr kumimoji="0" lang="en-US" altLang="zh-CN" sz="1600" b="0" i="0" u="none" strike="noStrike" kern="1200" cap="none" spc="0" normalizeH="0" baseline="0" noProof="0" dirty="0">
                <a:ln>
                  <a:noFill/>
                </a:ln>
                <a:solidFill>
                  <a:srgbClr val="333399"/>
                </a:solidFill>
                <a:effectLst/>
                <a:uLnTx/>
                <a:uFillTx/>
                <a:latin typeface="等线" panose="02010600030101010101" pitchFamily="2" charset="-122"/>
                <a:ea typeface="等线" panose="02010600030101010101" pitchFamily="2" charset="-122"/>
                <a:cs typeface="+mn-cs"/>
              </a:rPr>
              <a:t>=377 </a:t>
            </a:r>
            <a:r>
              <a:rPr kumimoji="0" lang="en-US" altLang="zh-CN" sz="1600" b="0" i="0" u="none" strike="noStrike" kern="1200" cap="none" spc="0" normalizeH="0" baseline="0" noProof="0" dirty="0" err="1">
                <a:ln>
                  <a:noFill/>
                </a:ln>
                <a:solidFill>
                  <a:srgbClr val="333399"/>
                </a:solidFill>
                <a:effectLst/>
                <a:uLnTx/>
                <a:uFillTx/>
                <a:latin typeface="等线" panose="02010600030101010101" pitchFamily="2" charset="-122"/>
                <a:ea typeface="等线" panose="02010600030101010101" pitchFamily="2" charset="-122"/>
                <a:cs typeface="+mn-cs"/>
              </a:rPr>
              <a:t>mK</a:t>
            </a:r>
            <a:r>
              <a:rPr kumimoji="0" lang="en-US" altLang="zh-CN" sz="1600" b="0" i="0" u="none" strike="noStrike" kern="1200" cap="none" spc="0" normalizeH="0" baseline="0" noProof="0" dirty="0">
                <a:ln>
                  <a:noFill/>
                </a:ln>
                <a:solidFill>
                  <a:srgbClr val="333399"/>
                </a:solidFill>
                <a:effectLst/>
                <a:uLnTx/>
                <a:uFillTx/>
                <a:latin typeface="等线" panose="02010600030101010101" pitchFamily="2" charset="-122"/>
                <a:ea typeface="等线" panose="02010600030101010101" pitchFamily="2" charset="-122"/>
                <a:cs typeface="+mn-cs"/>
              </a:rPr>
              <a:t>, </a:t>
            </a:r>
            <a:r>
              <a:rPr kumimoji="0" lang="el-GR" altLang="zh-CN" sz="1600" b="0" i="0" u="none" strike="noStrike" kern="1200" cap="none" spc="0" normalizeH="0" baseline="0" noProof="0" dirty="0">
                <a:ln>
                  <a:noFill/>
                </a:ln>
                <a:solidFill>
                  <a:srgbClr val="333399"/>
                </a:solidFill>
                <a:effectLst/>
                <a:uLnTx/>
                <a:uFillTx/>
                <a:latin typeface="等线" panose="02010600030101010101" pitchFamily="2" charset="-122"/>
                <a:ea typeface="等线" panose="02010600030101010101" pitchFamily="2" charset="-122"/>
                <a:cs typeface="Times New Roman" panose="02020603050405020304" pitchFamily="18" charset="0"/>
              </a:rPr>
              <a:t>Δ</a:t>
            </a:r>
            <a:r>
              <a:rPr kumimoji="0" lang="en-US" altLang="zh-CN" sz="1600" b="0" i="0" u="none" strike="noStrike" kern="1200" cap="none" spc="0" normalizeH="0" baseline="0" noProof="0" dirty="0">
                <a:ln>
                  <a:noFill/>
                </a:ln>
                <a:solidFill>
                  <a:srgbClr val="333399"/>
                </a:solidFill>
                <a:effectLst/>
                <a:uLnTx/>
                <a:uFillTx/>
                <a:latin typeface="等线" panose="02010600030101010101" pitchFamily="2" charset="-122"/>
                <a:ea typeface="等线" panose="02010600030101010101" pitchFamily="2" charset="-122"/>
                <a:cs typeface="Times New Roman" panose="02020603050405020304" pitchFamily="18" charset="0"/>
              </a:rPr>
              <a:t>E=100 </a:t>
            </a:r>
            <a:r>
              <a:rPr kumimoji="0" lang="el-GR" altLang="zh-CN" sz="1600" b="0" i="0" u="none" strike="noStrike" kern="1200" cap="none" spc="0" normalizeH="0" baseline="0" noProof="0" dirty="0">
                <a:ln>
                  <a:noFill/>
                </a:ln>
                <a:solidFill>
                  <a:srgbClr val="333399"/>
                </a:solidFill>
                <a:effectLst/>
                <a:uLnTx/>
                <a:uFillTx/>
                <a:latin typeface="等线" panose="02010600030101010101" pitchFamily="2" charset="-122"/>
                <a:ea typeface="等线" panose="02010600030101010101" pitchFamily="2" charset="-122"/>
                <a:cs typeface="Times New Roman" panose="02020603050405020304" pitchFamily="18" charset="0"/>
              </a:rPr>
              <a:t>μ</a:t>
            </a:r>
            <a:r>
              <a:rPr kumimoji="0" lang="en-US" altLang="zh-CN" sz="1600" b="0" i="0" u="none" strike="noStrike" kern="1200" cap="none" spc="0" normalizeH="0" baseline="0" noProof="0" dirty="0">
                <a:ln>
                  <a:noFill/>
                </a:ln>
                <a:solidFill>
                  <a:srgbClr val="333399"/>
                </a:solidFill>
                <a:effectLst/>
                <a:uLnTx/>
                <a:uFillTx/>
                <a:latin typeface="等线" panose="02010600030101010101" pitchFamily="2" charset="-122"/>
                <a:ea typeface="等线" panose="02010600030101010101" pitchFamily="2" charset="-122"/>
                <a:cs typeface="Times New Roman" panose="02020603050405020304" pitchFamily="18" charset="0"/>
              </a:rPr>
              <a:t>eV</a:t>
            </a:r>
            <a:endParaRPr kumimoji="0" lang="el-GR" altLang="zh-CN" sz="1600" b="0" i="0" u="none" strike="noStrike" kern="1200" cap="none" spc="0" normalizeH="0" baseline="0" noProof="0" dirty="0">
              <a:ln>
                <a:noFill/>
              </a:ln>
              <a:solidFill>
                <a:srgbClr val="333399"/>
              </a:solidFill>
              <a:effectLst/>
              <a:uLnTx/>
              <a:uFillTx/>
              <a:latin typeface="等线" panose="02010600030101010101" pitchFamily="2" charset="-122"/>
              <a:ea typeface="等线" panose="02010600030101010101" pitchFamily="2" charset="-122"/>
              <a:cs typeface="Times New Roman" panose="02020603050405020304" pitchFamily="18" charset="0"/>
            </a:endParaRPr>
          </a:p>
        </p:txBody>
      </p:sp>
      <p:sp>
        <p:nvSpPr>
          <p:cNvPr id="10" name="矩形 9">
            <a:extLst>
              <a:ext uri="{FF2B5EF4-FFF2-40B4-BE49-F238E27FC236}">
                <a16:creationId xmlns:a16="http://schemas.microsoft.com/office/drawing/2014/main" id="{58AFA589-4862-412C-8F0D-6D1897B78AB2}"/>
              </a:ext>
            </a:extLst>
          </p:cNvPr>
          <p:cNvSpPr/>
          <p:nvPr/>
        </p:nvSpPr>
        <p:spPr>
          <a:xfrm>
            <a:off x="6957998" y="1368623"/>
            <a:ext cx="700833" cy="307777"/>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zh-CN" sz="1400" b="1" i="0" u="none" strike="noStrike" kern="1200" cap="none" spc="0" normalizeH="0" baseline="0" noProof="0" dirty="0">
                <a:ln>
                  <a:noFill/>
                </a:ln>
                <a:solidFill>
                  <a:srgbClr val="C00000"/>
                </a:solidFill>
                <a:effectLst/>
                <a:uLnTx/>
                <a:uFillTx/>
                <a:latin typeface="等线" panose="02010600030101010101" pitchFamily="2" charset="-122"/>
                <a:ea typeface="等线" panose="02010600030101010101" pitchFamily="2" charset="-122"/>
                <a:cs typeface="+mn-cs"/>
              </a:rPr>
              <a:t>MZMs</a:t>
            </a:r>
            <a:endParaRPr kumimoji="0" lang="zh-CN" altLang="en-US" sz="1400" b="1" i="0" u="none" strike="noStrike" kern="1200" cap="none" spc="0" normalizeH="0" baseline="0" noProof="0" dirty="0">
              <a:ln>
                <a:noFill/>
              </a:ln>
              <a:solidFill>
                <a:srgbClr val="000000"/>
              </a:solidFill>
              <a:effectLst/>
              <a:uLnTx/>
              <a:uFillTx/>
              <a:latin typeface="Arial" charset="0"/>
              <a:ea typeface="宋体" charset="-122"/>
              <a:cs typeface="+mn-cs"/>
            </a:endParaRPr>
          </a:p>
        </p:txBody>
      </p:sp>
      <p:sp>
        <p:nvSpPr>
          <p:cNvPr id="12" name="矩形 11">
            <a:extLst>
              <a:ext uri="{FF2B5EF4-FFF2-40B4-BE49-F238E27FC236}">
                <a16:creationId xmlns:a16="http://schemas.microsoft.com/office/drawing/2014/main" id="{59052683-5D84-4916-893A-3C9536800217}"/>
              </a:ext>
            </a:extLst>
          </p:cNvPr>
          <p:cNvSpPr/>
          <p:nvPr/>
        </p:nvSpPr>
        <p:spPr>
          <a:xfrm>
            <a:off x="5638800" y="5588537"/>
            <a:ext cx="3207929" cy="338554"/>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altLang="zh-CN" sz="1600" b="0" i="0" u="none" strike="noStrike" kern="1200" cap="none" spc="0" normalizeH="0" baseline="0" noProof="0" dirty="0">
                <a:ln>
                  <a:noFill/>
                </a:ln>
                <a:solidFill>
                  <a:srgbClr val="231F20"/>
                </a:solidFill>
                <a:effectLst/>
                <a:uLnTx/>
                <a:uFillTx/>
                <a:latin typeface="等线" panose="02010600030101010101" pitchFamily="2" charset="-122"/>
                <a:ea typeface="等线" panose="02010600030101010101" pitchFamily="2" charset="-122"/>
                <a:cs typeface="+mn-cs"/>
              </a:rPr>
              <a:t>Zhu </a:t>
            </a:r>
            <a:r>
              <a:rPr kumimoji="0" lang="fr-FR" altLang="zh-CN" sz="1600" b="0" i="1" u="none" strike="noStrike" kern="1200" cap="none" spc="0" normalizeH="0" baseline="0" noProof="0" dirty="0">
                <a:ln>
                  <a:noFill/>
                </a:ln>
                <a:solidFill>
                  <a:srgbClr val="231F20"/>
                </a:solidFill>
                <a:effectLst/>
                <a:uLnTx/>
                <a:uFillTx/>
                <a:latin typeface="等线" panose="02010600030101010101" pitchFamily="2" charset="-122"/>
                <a:ea typeface="等线" panose="02010600030101010101" pitchFamily="2" charset="-122"/>
                <a:cs typeface="+mn-cs"/>
              </a:rPr>
              <a:t>et al</a:t>
            </a:r>
            <a:r>
              <a:rPr kumimoji="0" lang="fr-FR" altLang="zh-CN" sz="1600" b="0" i="0" u="none" strike="noStrike" kern="1200" cap="none" spc="0" normalizeH="0" baseline="0" noProof="0" dirty="0">
                <a:ln>
                  <a:noFill/>
                </a:ln>
                <a:solidFill>
                  <a:srgbClr val="231F20"/>
                </a:solidFill>
                <a:effectLst/>
                <a:uLnTx/>
                <a:uFillTx/>
                <a:latin typeface="等线" panose="02010600030101010101" pitchFamily="2" charset="-122"/>
                <a:ea typeface="等线" panose="02010600030101010101" pitchFamily="2" charset="-122"/>
                <a:cs typeface="+mn-cs"/>
              </a:rPr>
              <a:t>., </a:t>
            </a:r>
            <a:r>
              <a:rPr kumimoji="0" lang="fr-FR" altLang="zh-CN" sz="1600" b="1" i="0" u="none" strike="noStrike" kern="1200" cap="none" spc="0" normalizeH="0" baseline="0" noProof="0" dirty="0">
                <a:ln>
                  <a:noFill/>
                </a:ln>
                <a:solidFill>
                  <a:srgbClr val="231F20"/>
                </a:solidFill>
                <a:effectLst/>
                <a:uLnTx/>
                <a:uFillTx/>
                <a:latin typeface="等线" panose="02010600030101010101" pitchFamily="2" charset="-122"/>
                <a:ea typeface="等线" panose="02010600030101010101" pitchFamily="2" charset="-122"/>
                <a:cs typeface="+mn-cs"/>
              </a:rPr>
              <a:t>Science</a:t>
            </a:r>
            <a:r>
              <a:rPr kumimoji="0" lang="fr-FR" altLang="zh-CN" sz="1600" b="0" i="0" u="none" strike="noStrike" kern="1200" cap="none" spc="0" normalizeH="0" baseline="0" noProof="0" dirty="0">
                <a:ln>
                  <a:noFill/>
                </a:ln>
                <a:solidFill>
                  <a:srgbClr val="231F20"/>
                </a:solidFill>
                <a:effectLst/>
                <a:uLnTx/>
                <a:uFillTx/>
                <a:latin typeface="等线" panose="02010600030101010101" pitchFamily="2" charset="-122"/>
                <a:ea typeface="等线" panose="02010600030101010101" pitchFamily="2" charset="-122"/>
                <a:cs typeface="+mn-cs"/>
              </a:rPr>
              <a:t> 367, 189 (2020)</a:t>
            </a:r>
            <a:endParaRPr kumimoji="0" lang="zh-CN" altLang="en-US" sz="4400" b="0" i="0" u="none" strike="noStrike" kern="1200" cap="none" spc="0" normalizeH="0" baseline="0" noProof="0" dirty="0">
              <a:ln>
                <a:noFill/>
              </a:ln>
              <a:solidFill>
                <a:srgbClr val="000000"/>
              </a:solidFill>
              <a:effectLst/>
              <a:uLnTx/>
              <a:uFillTx/>
              <a:latin typeface="等线" panose="02010600030101010101" pitchFamily="2" charset="-122"/>
              <a:ea typeface="等线" panose="02010600030101010101" pitchFamily="2" charset="-122"/>
              <a:cs typeface="+mn-cs"/>
            </a:endParaRPr>
          </a:p>
        </p:txBody>
      </p:sp>
      <p:sp>
        <p:nvSpPr>
          <p:cNvPr id="11" name="Rectangle 2">
            <a:extLst>
              <a:ext uri="{FF2B5EF4-FFF2-40B4-BE49-F238E27FC236}">
                <a16:creationId xmlns:a16="http://schemas.microsoft.com/office/drawing/2014/main" id="{90927819-B636-407C-B7AD-07A33139794F}"/>
              </a:ext>
            </a:extLst>
          </p:cNvPr>
          <p:cNvSpPr>
            <a:spLocks noGrp="1" noChangeArrowheads="1"/>
          </p:cNvSpPr>
          <p:nvPr>
            <p:ph type="title"/>
          </p:nvPr>
        </p:nvSpPr>
        <p:spPr bwMode="auto">
          <a:xfrm>
            <a:off x="457200" y="228228"/>
            <a:ext cx="8229600" cy="648072"/>
          </a:xfrm>
          <a:noFill/>
          <a:ln>
            <a:miter lim="800000"/>
            <a:headEnd/>
            <a:tailEnd/>
          </a:ln>
        </p:spPr>
        <p:txBody>
          <a:bodyPr vert="horz" wrap="square" lIns="91440" tIns="45720" rIns="91440" bIns="45720" numCol="1" anchor="t" anchorCtr="0" compatLnSpc="1">
            <a:prstTxWarp prst="textNoShape">
              <a:avLst/>
            </a:prstTxWarp>
          </a:bodyPr>
          <a:lstStyle/>
          <a:p>
            <a:pPr eaLnBrk="1" hangingPunct="1"/>
            <a:r>
              <a:rPr lang="zh-CN" altLang="en-US" sz="3200" dirty="0">
                <a:solidFill>
                  <a:srgbClr val="006600"/>
                </a:solidFill>
                <a:ea typeface="黑体" pitchFamily="49" charset="-122"/>
              </a:rPr>
              <a:t>铁基超导体表面的</a:t>
            </a:r>
            <a:r>
              <a:rPr lang="en-US" altLang="zh-CN" sz="3200" dirty="0">
                <a:solidFill>
                  <a:srgbClr val="006600"/>
                </a:solidFill>
                <a:ea typeface="黑体" pitchFamily="49" charset="-122"/>
              </a:rPr>
              <a:t>Majorana</a:t>
            </a:r>
            <a:r>
              <a:rPr lang="zh-CN" altLang="en-US" sz="3200" dirty="0">
                <a:solidFill>
                  <a:srgbClr val="006600"/>
                </a:solidFill>
                <a:ea typeface="黑体" pitchFamily="49" charset="-122"/>
              </a:rPr>
              <a:t>费米子</a:t>
            </a:r>
          </a:p>
        </p:txBody>
      </p:sp>
    </p:spTree>
    <p:extLst>
      <p:ext uri="{BB962C8B-B14F-4D97-AF65-F5344CB8AC3E}">
        <p14:creationId xmlns:p14="http://schemas.microsoft.com/office/powerpoint/2010/main" val="183443086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idx="4294967295"/>
          </p:nvPr>
        </p:nvSpPr>
        <p:spPr bwMode="auto">
          <a:xfrm>
            <a:off x="457200" y="274638"/>
            <a:ext cx="8229600" cy="706437"/>
          </a:xfrm>
          <a:prstGeom prst="rect">
            <a:avLst/>
          </a:prstGeom>
          <a:noFill/>
          <a:ln>
            <a:miter lim="800000"/>
            <a:headEnd/>
            <a:tailEnd/>
          </a:ln>
        </p:spPr>
        <p:txBody>
          <a:bodyPr/>
          <a:lstStyle/>
          <a:p>
            <a:pPr eaLnBrk="1" hangingPunct="1"/>
            <a:r>
              <a:rPr lang="zh-CN" altLang="en-US" sz="3200" dirty="0">
                <a:solidFill>
                  <a:srgbClr val="006600"/>
                </a:solidFill>
                <a:ea typeface="黑体" pitchFamily="49" charset="-122"/>
              </a:rPr>
              <a:t>表面科学当前的热点和发展趋势</a:t>
            </a:r>
          </a:p>
        </p:txBody>
      </p:sp>
      <p:sp>
        <p:nvSpPr>
          <p:cNvPr id="129027" name="Rectangle 3"/>
          <p:cNvSpPr>
            <a:spLocks noGrp="1" noChangeArrowheads="1"/>
          </p:cNvSpPr>
          <p:nvPr>
            <p:ph type="body" idx="4294967295"/>
          </p:nvPr>
        </p:nvSpPr>
        <p:spPr bwMode="auto">
          <a:xfrm>
            <a:off x="323528" y="1196975"/>
            <a:ext cx="8579296" cy="5327650"/>
          </a:xfrm>
          <a:prstGeom prst="rect">
            <a:avLst/>
          </a:prstGeom>
          <a:noFill/>
          <a:ln>
            <a:miter lim="800000"/>
            <a:headEnd/>
            <a:tailEnd/>
          </a:ln>
        </p:spPr>
        <p:txBody>
          <a:bodyPr/>
          <a:lstStyle/>
          <a:p>
            <a:pPr eaLnBrk="1" hangingPunct="1">
              <a:lnSpc>
                <a:spcPct val="80000"/>
              </a:lnSpc>
            </a:pPr>
            <a:r>
              <a:rPr lang="zh-CN" altLang="en-US" sz="2200" b="1" dirty="0">
                <a:solidFill>
                  <a:schemeClr val="bg2">
                    <a:lumMod val="60000"/>
                    <a:lumOff val="40000"/>
                  </a:schemeClr>
                </a:solidFill>
              </a:rPr>
              <a:t>表面人工纳米结构的构筑和原子尺度操控</a:t>
            </a:r>
          </a:p>
          <a:p>
            <a:pPr lvl="1" eaLnBrk="1" hangingPunct="1">
              <a:lnSpc>
                <a:spcPct val="80000"/>
              </a:lnSpc>
            </a:pPr>
            <a:r>
              <a:rPr lang="zh-CN" altLang="en-US" sz="2200" dirty="0">
                <a:solidFill>
                  <a:schemeClr val="bg2">
                    <a:lumMod val="60000"/>
                    <a:lumOff val="40000"/>
                  </a:schemeClr>
                </a:solidFill>
              </a:rPr>
              <a:t>单原子、单分子、小量子体系</a:t>
            </a:r>
            <a:endParaRPr lang="en-US" altLang="zh-CN" sz="2200" dirty="0">
              <a:solidFill>
                <a:schemeClr val="bg2">
                  <a:lumMod val="60000"/>
                  <a:lumOff val="40000"/>
                </a:schemeClr>
              </a:solidFill>
            </a:endParaRPr>
          </a:p>
          <a:p>
            <a:pPr lvl="1" eaLnBrk="1" hangingPunct="1">
              <a:lnSpc>
                <a:spcPct val="80000"/>
              </a:lnSpc>
            </a:pPr>
            <a:endParaRPr lang="zh-CN" altLang="en-US" sz="2000" dirty="0"/>
          </a:p>
          <a:p>
            <a:pPr eaLnBrk="1" hangingPunct="1">
              <a:lnSpc>
                <a:spcPct val="80000"/>
              </a:lnSpc>
            </a:pPr>
            <a:r>
              <a:rPr lang="zh-CN" altLang="en-US" sz="2200" b="1" dirty="0">
                <a:solidFill>
                  <a:schemeClr val="bg1">
                    <a:lumMod val="75000"/>
                  </a:schemeClr>
                </a:solidFill>
              </a:rPr>
              <a:t>新材料的合成和研究</a:t>
            </a:r>
          </a:p>
          <a:p>
            <a:pPr lvl="1" eaLnBrk="1" hangingPunct="1">
              <a:lnSpc>
                <a:spcPct val="80000"/>
              </a:lnSpc>
            </a:pPr>
            <a:r>
              <a:rPr lang="zh-CN" altLang="en-US" sz="2200" dirty="0">
                <a:solidFill>
                  <a:schemeClr val="bg1">
                    <a:lumMod val="75000"/>
                  </a:schemeClr>
                </a:solidFill>
              </a:rPr>
              <a:t>低维超导、拓扑量子态、二维材料、低维强关联体系</a:t>
            </a:r>
          </a:p>
          <a:p>
            <a:pPr lvl="1" eaLnBrk="1" hangingPunct="1">
              <a:lnSpc>
                <a:spcPct val="80000"/>
              </a:lnSpc>
            </a:pPr>
            <a:endParaRPr lang="zh-CN" altLang="en-US" sz="2200" dirty="0">
              <a:solidFill>
                <a:schemeClr val="accent2">
                  <a:lumMod val="75000"/>
                </a:schemeClr>
              </a:solidFill>
            </a:endParaRPr>
          </a:p>
          <a:p>
            <a:pPr eaLnBrk="1" hangingPunct="1">
              <a:lnSpc>
                <a:spcPct val="80000"/>
              </a:lnSpc>
            </a:pPr>
            <a:r>
              <a:rPr lang="zh-CN" altLang="en-US" sz="2200" b="1" dirty="0">
                <a:solidFill>
                  <a:schemeClr val="accent2">
                    <a:lumMod val="75000"/>
                  </a:schemeClr>
                </a:solidFill>
              </a:rPr>
              <a:t>极端条件下的仪器技术发展</a:t>
            </a:r>
          </a:p>
          <a:p>
            <a:pPr lvl="1" eaLnBrk="1" hangingPunct="1">
              <a:lnSpc>
                <a:spcPct val="80000"/>
              </a:lnSpc>
            </a:pPr>
            <a:r>
              <a:rPr lang="zh-CN" altLang="en-US" sz="2200" dirty="0">
                <a:solidFill>
                  <a:schemeClr val="accent2">
                    <a:lumMod val="75000"/>
                  </a:schemeClr>
                </a:solidFill>
              </a:rPr>
              <a:t>时间 </a:t>
            </a:r>
            <a:r>
              <a:rPr lang="en-US" altLang="zh-CN" sz="2200" dirty="0">
                <a:solidFill>
                  <a:schemeClr val="accent2">
                    <a:lumMod val="75000"/>
                  </a:schemeClr>
                </a:solidFill>
              </a:rPr>
              <a:t>(</a:t>
            </a:r>
            <a:r>
              <a:rPr lang="en-US" altLang="zh-CN" sz="2200" dirty="0" err="1">
                <a:solidFill>
                  <a:schemeClr val="accent2">
                    <a:lumMod val="75000"/>
                  </a:schemeClr>
                </a:solidFill>
              </a:rPr>
              <a:t>fs</a:t>
            </a:r>
            <a:r>
              <a:rPr lang="en-US" altLang="zh-CN" sz="2200" dirty="0">
                <a:solidFill>
                  <a:schemeClr val="accent2">
                    <a:lumMod val="75000"/>
                  </a:schemeClr>
                </a:solidFill>
              </a:rPr>
              <a:t>)</a:t>
            </a:r>
            <a:r>
              <a:rPr lang="zh-CN" altLang="en-US" sz="2200" dirty="0">
                <a:solidFill>
                  <a:schemeClr val="accent2">
                    <a:lumMod val="75000"/>
                  </a:schemeClr>
                </a:solidFill>
              </a:rPr>
              <a:t>、空间 </a:t>
            </a:r>
            <a:r>
              <a:rPr lang="en-US" altLang="zh-CN" sz="2200" dirty="0">
                <a:solidFill>
                  <a:schemeClr val="accent2">
                    <a:lumMod val="75000"/>
                  </a:schemeClr>
                </a:solidFill>
              </a:rPr>
              <a:t>(sub-</a:t>
            </a:r>
            <a:r>
              <a:rPr lang="en-US" altLang="zh-CN" sz="2200" dirty="0" err="1">
                <a:solidFill>
                  <a:schemeClr val="accent2">
                    <a:lumMod val="75000"/>
                  </a:schemeClr>
                </a:solidFill>
                <a:cs typeface="Arial" pitchFamily="34" charset="0"/>
              </a:rPr>
              <a:t>Ångstrom</a:t>
            </a:r>
            <a:r>
              <a:rPr lang="en-US" altLang="zh-CN" sz="2200" dirty="0">
                <a:solidFill>
                  <a:schemeClr val="accent2">
                    <a:lumMod val="75000"/>
                  </a:schemeClr>
                </a:solidFill>
                <a:cs typeface="Arial" pitchFamily="34" charset="0"/>
              </a:rPr>
              <a:t>)</a:t>
            </a:r>
            <a:r>
              <a:rPr lang="zh-CN" altLang="en-US" sz="2200" dirty="0">
                <a:solidFill>
                  <a:schemeClr val="accent2">
                    <a:lumMod val="75000"/>
                  </a:schemeClr>
                </a:solidFill>
              </a:rPr>
              <a:t>、能量 </a:t>
            </a:r>
            <a:r>
              <a:rPr lang="en-US" altLang="zh-CN" sz="2200" dirty="0">
                <a:solidFill>
                  <a:schemeClr val="accent2">
                    <a:lumMod val="75000"/>
                  </a:schemeClr>
                </a:solidFill>
              </a:rPr>
              <a:t>(sub-</a:t>
            </a:r>
            <a:r>
              <a:rPr lang="en-US" altLang="zh-CN" sz="2200" dirty="0">
                <a:solidFill>
                  <a:schemeClr val="accent2">
                    <a:lumMod val="75000"/>
                  </a:schemeClr>
                </a:solidFill>
                <a:sym typeface="Symbol" pitchFamily="18" charset="2"/>
              </a:rPr>
              <a:t></a:t>
            </a:r>
            <a:r>
              <a:rPr lang="en-US" altLang="zh-CN" sz="2200" dirty="0" err="1">
                <a:solidFill>
                  <a:schemeClr val="accent2">
                    <a:lumMod val="75000"/>
                  </a:schemeClr>
                </a:solidFill>
                <a:sym typeface="Symbol" pitchFamily="18" charset="2"/>
              </a:rPr>
              <a:t>eV</a:t>
            </a:r>
            <a:r>
              <a:rPr lang="en-US" altLang="zh-CN" sz="2200" dirty="0">
                <a:solidFill>
                  <a:schemeClr val="accent2">
                    <a:lumMod val="75000"/>
                  </a:schemeClr>
                </a:solidFill>
              </a:rPr>
              <a:t>)</a:t>
            </a:r>
            <a:r>
              <a:rPr lang="zh-CN" altLang="en-US" sz="2200" dirty="0">
                <a:solidFill>
                  <a:schemeClr val="accent2">
                    <a:lumMod val="75000"/>
                  </a:schemeClr>
                </a:solidFill>
              </a:rPr>
              <a:t>、温度 </a:t>
            </a:r>
            <a:r>
              <a:rPr lang="en-US" altLang="zh-CN" sz="2200" dirty="0">
                <a:solidFill>
                  <a:schemeClr val="accent2">
                    <a:lumMod val="75000"/>
                  </a:schemeClr>
                </a:solidFill>
              </a:rPr>
              <a:t>(sub-</a:t>
            </a:r>
            <a:r>
              <a:rPr lang="en-US" altLang="zh-CN" sz="2200" dirty="0" err="1">
                <a:solidFill>
                  <a:schemeClr val="accent2">
                    <a:lumMod val="75000"/>
                  </a:schemeClr>
                </a:solidFill>
              </a:rPr>
              <a:t>mK</a:t>
            </a:r>
            <a:r>
              <a:rPr lang="en-US" altLang="zh-CN" sz="2200" dirty="0">
                <a:solidFill>
                  <a:schemeClr val="accent2">
                    <a:lumMod val="75000"/>
                  </a:schemeClr>
                </a:solidFill>
              </a:rPr>
              <a:t>) </a:t>
            </a:r>
            <a:r>
              <a:rPr lang="zh-CN" altLang="en-US" sz="2200" dirty="0">
                <a:solidFill>
                  <a:schemeClr val="accent2">
                    <a:lumMod val="75000"/>
                  </a:schemeClr>
                </a:solidFill>
              </a:rPr>
              <a:t>、磁场 </a:t>
            </a:r>
            <a:r>
              <a:rPr lang="en-US" altLang="zh-CN" sz="2200" dirty="0">
                <a:solidFill>
                  <a:schemeClr val="accent2">
                    <a:lumMod val="75000"/>
                  </a:schemeClr>
                </a:solidFill>
              </a:rPr>
              <a:t>(&gt;20T)</a:t>
            </a:r>
            <a:r>
              <a:rPr lang="zh-CN" altLang="en-US" sz="2200" dirty="0">
                <a:solidFill>
                  <a:schemeClr val="accent2">
                    <a:lumMod val="75000"/>
                  </a:schemeClr>
                </a:solidFill>
              </a:rPr>
              <a:t>、高频 </a:t>
            </a:r>
            <a:r>
              <a:rPr lang="en-US" altLang="zh-CN" sz="2200" dirty="0">
                <a:solidFill>
                  <a:schemeClr val="accent2">
                    <a:lumMod val="75000"/>
                  </a:schemeClr>
                </a:solidFill>
              </a:rPr>
              <a:t>(&gt;500MHz)</a:t>
            </a:r>
            <a:endParaRPr lang="zh-CN" altLang="en-US" sz="2200" dirty="0">
              <a:solidFill>
                <a:schemeClr val="accent2">
                  <a:lumMod val="75000"/>
                </a:schemeClr>
              </a:solidFill>
            </a:endParaRPr>
          </a:p>
          <a:p>
            <a:pPr lvl="1" eaLnBrk="1" hangingPunct="1">
              <a:lnSpc>
                <a:spcPct val="80000"/>
              </a:lnSpc>
            </a:pPr>
            <a:endParaRPr lang="zh-CN" altLang="en-US" sz="2200" dirty="0">
              <a:solidFill>
                <a:schemeClr val="bg1">
                  <a:lumMod val="75000"/>
                </a:schemeClr>
              </a:solidFill>
            </a:endParaRPr>
          </a:p>
          <a:p>
            <a:pPr eaLnBrk="1" hangingPunct="1">
              <a:lnSpc>
                <a:spcPct val="80000"/>
              </a:lnSpc>
            </a:pPr>
            <a:r>
              <a:rPr lang="zh-CN" altLang="en-US" sz="2200" b="1" dirty="0">
                <a:solidFill>
                  <a:schemeClr val="bg1">
                    <a:lumMod val="75000"/>
                  </a:schemeClr>
                </a:solidFill>
              </a:rPr>
              <a:t>理论手段的发展</a:t>
            </a:r>
          </a:p>
          <a:p>
            <a:pPr lvl="1" eaLnBrk="1" hangingPunct="1">
              <a:lnSpc>
                <a:spcPct val="80000"/>
              </a:lnSpc>
            </a:pPr>
            <a:r>
              <a:rPr lang="zh-CN" altLang="en-US" sz="2200" dirty="0">
                <a:solidFill>
                  <a:schemeClr val="bg1">
                    <a:lumMod val="75000"/>
                  </a:schemeClr>
                </a:solidFill>
              </a:rPr>
              <a:t>第一性原理计算和分子动力学模拟：强关联、激发态、弱相互作用、原子核量子效应、大体系、大时间尺度、机器学习</a:t>
            </a:r>
          </a:p>
          <a:p>
            <a:pPr eaLnBrk="1" hangingPunct="1">
              <a:lnSpc>
                <a:spcPct val="80000"/>
              </a:lnSpc>
              <a:buFontTx/>
              <a:buNone/>
            </a:pPr>
            <a:endParaRPr lang="zh-CN" altLang="en-US" sz="2200" dirty="0">
              <a:solidFill>
                <a:schemeClr val="bg1">
                  <a:lumMod val="75000"/>
                </a:schemeClr>
              </a:solidFill>
            </a:endParaRPr>
          </a:p>
          <a:p>
            <a:pPr eaLnBrk="1" hangingPunct="1">
              <a:lnSpc>
                <a:spcPct val="80000"/>
              </a:lnSpc>
            </a:pPr>
            <a:r>
              <a:rPr lang="zh-CN" altLang="en-US" sz="2200" b="1" dirty="0">
                <a:solidFill>
                  <a:schemeClr val="bg1">
                    <a:lumMod val="75000"/>
                  </a:schemeClr>
                </a:solidFill>
              </a:rPr>
              <a:t>应用相关</a:t>
            </a:r>
          </a:p>
          <a:p>
            <a:pPr lvl="1" eaLnBrk="1" hangingPunct="1">
              <a:lnSpc>
                <a:spcPct val="80000"/>
              </a:lnSpc>
            </a:pPr>
            <a:r>
              <a:rPr lang="zh-CN" altLang="en-US" sz="2200" dirty="0">
                <a:solidFill>
                  <a:schemeClr val="bg1">
                    <a:lumMod val="75000"/>
                  </a:schemeClr>
                </a:solidFill>
              </a:rPr>
              <a:t>表面催化、表面自组装、太阳能电池、产氢和储氢、生命体系</a:t>
            </a: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ChangeArrowheads="1"/>
          </p:cNvSpPr>
          <p:nvPr/>
        </p:nvSpPr>
        <p:spPr bwMode="auto">
          <a:xfrm>
            <a:off x="457200" y="277813"/>
            <a:ext cx="8229600" cy="703262"/>
          </a:xfrm>
          <a:prstGeom prst="rect">
            <a:avLst/>
          </a:prstGeom>
          <a:noFill/>
          <a:ln w="9525">
            <a:noFill/>
            <a:miter lim="800000"/>
            <a:headEnd/>
            <a:tailEnd/>
          </a:ln>
        </p:spPr>
        <p:txBody>
          <a:bodyPr/>
          <a:lstStyle/>
          <a:p>
            <a:r>
              <a:rPr lang="en-US" altLang="zh-CN" sz="4000">
                <a:solidFill>
                  <a:schemeClr val="tx2"/>
                </a:solidFill>
              </a:rPr>
              <a:t>STM</a:t>
            </a:r>
            <a:r>
              <a:rPr lang="zh-CN" altLang="en-US" sz="4000">
                <a:solidFill>
                  <a:schemeClr val="tx2"/>
                </a:solidFill>
              </a:rPr>
              <a:t>的时间分辨能力</a:t>
            </a:r>
          </a:p>
        </p:txBody>
      </p:sp>
      <p:sp>
        <p:nvSpPr>
          <p:cNvPr id="68611" name="Rectangle 3"/>
          <p:cNvSpPr>
            <a:spLocks noGrp="1" noChangeArrowheads="1"/>
          </p:cNvSpPr>
          <p:nvPr>
            <p:ph type="body" idx="4294967295"/>
          </p:nvPr>
        </p:nvSpPr>
        <p:spPr bwMode="auto">
          <a:xfrm>
            <a:off x="457200" y="1600200"/>
            <a:ext cx="8229600" cy="4525963"/>
          </a:xfrm>
          <a:prstGeom prst="rect">
            <a:avLst/>
          </a:prstGeom>
          <a:noFill/>
          <a:ln>
            <a:miter lim="800000"/>
            <a:headEnd/>
            <a:tailEnd/>
          </a:ln>
        </p:spPr>
        <p:txBody>
          <a:bodyPr/>
          <a:lstStyle/>
          <a:p>
            <a:pPr eaLnBrk="1" hangingPunct="1"/>
            <a:r>
              <a:rPr lang="zh-CN" altLang="en-US"/>
              <a:t>时间分辨率：</a:t>
            </a:r>
            <a:r>
              <a:rPr lang="en-US" altLang="zh-CN"/>
              <a:t>1-100 </a:t>
            </a:r>
            <a:r>
              <a:rPr lang="en-US" altLang="zh-CN">
                <a:sym typeface="Symbol" pitchFamily="18" charset="2"/>
              </a:rPr>
              <a:t>s</a:t>
            </a:r>
          </a:p>
        </p:txBody>
      </p:sp>
      <p:pic>
        <p:nvPicPr>
          <p:cNvPr id="68612" name="Picture 4"/>
          <p:cNvPicPr>
            <a:picLocks noChangeAspect="1" noChangeArrowheads="1"/>
          </p:cNvPicPr>
          <p:nvPr/>
        </p:nvPicPr>
        <p:blipFill>
          <a:blip r:embed="rId2"/>
          <a:srcRect/>
          <a:stretch>
            <a:fillRect/>
          </a:stretch>
        </p:blipFill>
        <p:spPr bwMode="auto">
          <a:xfrm>
            <a:off x="1530350" y="2438400"/>
            <a:ext cx="5708650" cy="3319463"/>
          </a:xfrm>
          <a:prstGeom prst="rect">
            <a:avLst/>
          </a:prstGeom>
          <a:noFill/>
          <a:ln w="9525">
            <a:noFill/>
            <a:miter lim="800000"/>
            <a:headEnd/>
            <a:tailEnd/>
          </a:ln>
        </p:spPr>
      </p:pic>
      <p:sp>
        <p:nvSpPr>
          <p:cNvPr id="68613" name="Rectangle 5"/>
          <p:cNvSpPr>
            <a:spLocks noChangeArrowheads="1"/>
          </p:cNvSpPr>
          <p:nvPr/>
        </p:nvSpPr>
        <p:spPr bwMode="auto">
          <a:xfrm>
            <a:off x="6781800" y="2514600"/>
            <a:ext cx="1871663" cy="641350"/>
          </a:xfrm>
          <a:prstGeom prst="rect">
            <a:avLst/>
          </a:prstGeom>
          <a:noFill/>
          <a:ln w="9525">
            <a:noFill/>
            <a:miter lim="800000"/>
            <a:headEnd/>
            <a:tailEnd/>
          </a:ln>
        </p:spPr>
        <p:txBody>
          <a:bodyPr wrap="none">
            <a:spAutoFit/>
          </a:bodyPr>
          <a:lstStyle/>
          <a:p>
            <a:r>
              <a:rPr kumimoji="0" lang="zh-CN" altLang="en-US" sz="1800" b="1">
                <a:solidFill>
                  <a:srgbClr val="FF0000"/>
                </a:solidFill>
                <a:latin typeface="Arial" pitchFamily="34" charset="0"/>
              </a:rPr>
              <a:t>前置放大器带宽</a:t>
            </a:r>
            <a:r>
              <a:rPr kumimoji="0" lang="en-US" altLang="zh-CN" sz="1800" b="1">
                <a:solidFill>
                  <a:srgbClr val="FF0000"/>
                </a:solidFill>
                <a:latin typeface="Arial" pitchFamily="34" charset="0"/>
              </a:rPr>
              <a:t>:</a:t>
            </a:r>
          </a:p>
          <a:p>
            <a:r>
              <a:rPr kumimoji="0" lang="en-US" altLang="zh-CN" sz="1800" b="1">
                <a:solidFill>
                  <a:srgbClr val="FF0000"/>
                </a:solidFill>
                <a:latin typeface="Arial" pitchFamily="34" charset="0"/>
              </a:rPr>
              <a:t>10 kHz–1 MHz</a:t>
            </a: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34" name="Picture 2"/>
          <p:cNvPicPr>
            <a:picLocks noChangeAspect="1" noChangeArrowheads="1"/>
          </p:cNvPicPr>
          <p:nvPr/>
        </p:nvPicPr>
        <p:blipFill>
          <a:blip r:embed="rId3"/>
          <a:srcRect/>
          <a:stretch>
            <a:fillRect/>
          </a:stretch>
        </p:blipFill>
        <p:spPr bwMode="auto">
          <a:xfrm>
            <a:off x="0" y="0"/>
            <a:ext cx="9144000" cy="6858000"/>
          </a:xfrm>
          <a:prstGeom prst="rect">
            <a:avLst/>
          </a:prstGeom>
          <a:noFill/>
          <a:ln w="9525">
            <a:noFill/>
            <a:miter lim="800000"/>
            <a:headEnd/>
            <a:tailEnd/>
          </a:ln>
        </p:spPr>
      </p:pic>
      <p:sp>
        <p:nvSpPr>
          <p:cNvPr id="261123" name="Rectangle 3"/>
          <p:cNvSpPr>
            <a:spLocks noChangeArrowheads="1"/>
          </p:cNvSpPr>
          <p:nvPr/>
        </p:nvSpPr>
        <p:spPr bwMode="auto">
          <a:xfrm>
            <a:off x="5257800" y="76200"/>
            <a:ext cx="2514600" cy="6781800"/>
          </a:xfrm>
          <a:prstGeom prst="rect">
            <a:avLst/>
          </a:prstGeom>
          <a:solidFill>
            <a:schemeClr val="bg1">
              <a:alpha val="45882"/>
            </a:schemeClr>
          </a:solidFill>
          <a:ln w="9525">
            <a:solidFill>
              <a:schemeClr val="tx1"/>
            </a:solidFill>
            <a:miter lim="800000"/>
            <a:headEnd/>
            <a:tailEnd/>
          </a:ln>
        </p:spPr>
        <p:txBody>
          <a:bodyPr wrap="none" anchor="ctr"/>
          <a:lstStyle/>
          <a:p>
            <a:endParaRPr lang="zh-CN"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61123"/>
                                        </p:tgtEl>
                                        <p:attrNameLst>
                                          <p:attrName>style.visibility</p:attrName>
                                        </p:attrNameLst>
                                      </p:cBhvr>
                                      <p:to>
                                        <p:strVal val="visible"/>
                                      </p:to>
                                    </p:set>
                                    <p:animEffect transition="in" filter="blinds(horizontal)">
                                      <p:cBhvr>
                                        <p:cTn id="7" dur="500"/>
                                        <p:tgtEl>
                                          <p:spTgt spid="2611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1123" grpId="0" animBg="1"/>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8" name="Picture 2" descr="Zewail"/>
          <p:cNvPicPr>
            <a:picLocks noChangeAspect="1" noChangeArrowheads="1"/>
          </p:cNvPicPr>
          <p:nvPr/>
        </p:nvPicPr>
        <p:blipFill>
          <a:blip r:embed="rId3"/>
          <a:srcRect/>
          <a:stretch>
            <a:fillRect/>
          </a:stretch>
        </p:blipFill>
        <p:spPr bwMode="auto">
          <a:xfrm>
            <a:off x="568325" y="1304925"/>
            <a:ext cx="3546475" cy="2809875"/>
          </a:xfrm>
          <a:prstGeom prst="rect">
            <a:avLst/>
          </a:prstGeom>
          <a:noFill/>
          <a:ln w="9525">
            <a:noFill/>
            <a:miter lim="800000"/>
            <a:headEnd/>
            <a:tailEnd/>
          </a:ln>
        </p:spPr>
      </p:pic>
      <p:sp>
        <p:nvSpPr>
          <p:cNvPr id="70659" name="Text Box 4"/>
          <p:cNvSpPr txBox="1">
            <a:spLocks noChangeArrowheads="1"/>
          </p:cNvSpPr>
          <p:nvPr/>
        </p:nvSpPr>
        <p:spPr bwMode="auto">
          <a:xfrm>
            <a:off x="990600" y="4435475"/>
            <a:ext cx="2971800" cy="1127125"/>
          </a:xfrm>
          <a:prstGeom prst="rect">
            <a:avLst/>
          </a:prstGeom>
          <a:noFill/>
          <a:ln w="9525">
            <a:noFill/>
            <a:miter lim="800000"/>
            <a:headEnd/>
            <a:tailEnd/>
          </a:ln>
        </p:spPr>
        <p:txBody>
          <a:bodyPr>
            <a:spAutoFit/>
          </a:bodyPr>
          <a:lstStyle/>
          <a:p>
            <a:pPr algn="l">
              <a:spcBef>
                <a:spcPct val="50000"/>
              </a:spcBef>
            </a:pPr>
            <a:r>
              <a:rPr kumimoji="0" lang="en-US" altLang="zh-CN" sz="3200">
                <a:latin typeface="Calibri" pitchFamily="34" charset="0"/>
              </a:rPr>
              <a:t>A.H. Zewail</a:t>
            </a:r>
          </a:p>
          <a:p>
            <a:pPr algn="l">
              <a:spcBef>
                <a:spcPct val="50000"/>
              </a:spcBef>
            </a:pPr>
            <a:r>
              <a:rPr kumimoji="0" lang="en-US" altLang="zh-CN" sz="2400">
                <a:latin typeface="Calibri" pitchFamily="34" charset="0"/>
              </a:rPr>
              <a:t>1999</a:t>
            </a:r>
            <a:r>
              <a:rPr kumimoji="0" lang="zh-CN" altLang="en-US" sz="2400">
                <a:latin typeface="Calibri" pitchFamily="34" charset="0"/>
              </a:rPr>
              <a:t>年诺贝尔化学奖</a:t>
            </a:r>
          </a:p>
        </p:txBody>
      </p:sp>
      <p:sp>
        <p:nvSpPr>
          <p:cNvPr id="70660" name="Rectangle 4"/>
          <p:cNvSpPr>
            <a:spLocks noChangeArrowheads="1"/>
          </p:cNvSpPr>
          <p:nvPr/>
        </p:nvSpPr>
        <p:spPr bwMode="auto">
          <a:xfrm>
            <a:off x="457200" y="277813"/>
            <a:ext cx="8229600" cy="487362"/>
          </a:xfrm>
          <a:prstGeom prst="rect">
            <a:avLst/>
          </a:prstGeom>
          <a:noFill/>
          <a:ln w="9525">
            <a:noFill/>
            <a:miter lim="800000"/>
            <a:headEnd/>
            <a:tailEnd/>
          </a:ln>
        </p:spPr>
        <p:txBody>
          <a:bodyPr/>
          <a:lstStyle/>
          <a:p>
            <a:r>
              <a:rPr lang="zh-CN" altLang="en-US" sz="3200">
                <a:solidFill>
                  <a:schemeClr val="tx2"/>
                </a:solidFill>
              </a:rPr>
              <a:t>飞秒激光技术</a:t>
            </a:r>
          </a:p>
        </p:txBody>
      </p:sp>
      <p:pic>
        <p:nvPicPr>
          <p:cNvPr id="70661" name="Picture 5" descr="SetupPP"/>
          <p:cNvPicPr>
            <a:picLocks noChangeAspect="1" noChangeArrowheads="1"/>
          </p:cNvPicPr>
          <p:nvPr/>
        </p:nvPicPr>
        <p:blipFill>
          <a:blip r:embed="rId4"/>
          <a:srcRect t="46153" r="57457"/>
          <a:stretch>
            <a:fillRect/>
          </a:stretch>
        </p:blipFill>
        <p:spPr bwMode="auto">
          <a:xfrm>
            <a:off x="4800600" y="1066800"/>
            <a:ext cx="3505200" cy="2667000"/>
          </a:xfrm>
          <a:prstGeom prst="rect">
            <a:avLst/>
          </a:prstGeom>
          <a:noFill/>
          <a:ln w="9525">
            <a:noFill/>
            <a:miter lim="800000"/>
            <a:headEnd/>
            <a:tailEnd/>
          </a:ln>
        </p:spPr>
      </p:pic>
      <p:pic>
        <p:nvPicPr>
          <p:cNvPr id="70662" name="Picture 6" descr="PaF-OH_up-conv"/>
          <p:cNvPicPr>
            <a:picLocks noChangeAspect="1" noChangeArrowheads="1"/>
          </p:cNvPicPr>
          <p:nvPr/>
        </p:nvPicPr>
        <p:blipFill>
          <a:blip r:embed="rId5"/>
          <a:srcRect/>
          <a:stretch>
            <a:fillRect/>
          </a:stretch>
        </p:blipFill>
        <p:spPr bwMode="auto">
          <a:xfrm>
            <a:off x="4876800" y="3786188"/>
            <a:ext cx="3276600" cy="2309812"/>
          </a:xfrm>
          <a:prstGeom prst="rect">
            <a:avLst/>
          </a:prstGeom>
          <a:noFill/>
          <a:ln w="9525">
            <a:noFill/>
            <a:miter lim="800000"/>
            <a:headEnd/>
            <a:tailEnd/>
          </a:ln>
        </p:spPr>
      </p:pic>
      <p:sp>
        <p:nvSpPr>
          <p:cNvPr id="70663" name="Text Box 7"/>
          <p:cNvSpPr txBox="1">
            <a:spLocks noChangeArrowheads="1"/>
          </p:cNvSpPr>
          <p:nvPr/>
        </p:nvSpPr>
        <p:spPr bwMode="auto">
          <a:xfrm>
            <a:off x="4735513" y="838200"/>
            <a:ext cx="3570287" cy="396875"/>
          </a:xfrm>
          <a:prstGeom prst="rect">
            <a:avLst/>
          </a:prstGeom>
          <a:noFill/>
          <a:ln w="9525">
            <a:noFill/>
            <a:miter lim="800000"/>
            <a:headEnd/>
            <a:tailEnd/>
          </a:ln>
        </p:spPr>
        <p:txBody>
          <a:bodyPr wrap="none">
            <a:spAutoFit/>
          </a:bodyPr>
          <a:lstStyle/>
          <a:p>
            <a:pPr algn="l"/>
            <a:r>
              <a:rPr kumimoji="0" lang="zh-CN" altLang="en-US">
                <a:latin typeface="Arial" pitchFamily="34" charset="0"/>
              </a:rPr>
              <a:t>基于脉冲激光的泵浦</a:t>
            </a:r>
            <a:r>
              <a:rPr kumimoji="0" lang="en-US" altLang="zh-CN">
                <a:latin typeface="Arial" pitchFamily="34" charset="0"/>
              </a:rPr>
              <a:t>-</a:t>
            </a:r>
            <a:r>
              <a:rPr kumimoji="0" lang="zh-CN" altLang="en-US">
                <a:latin typeface="Arial" pitchFamily="34" charset="0"/>
              </a:rPr>
              <a:t>探测技术</a:t>
            </a:r>
            <a:endParaRPr kumimoji="0" lang="zh-CN" altLang="en-US">
              <a:solidFill>
                <a:srgbClr val="CC0000"/>
              </a:solidFill>
              <a:latin typeface="Arial" pitchFamily="34" charset="0"/>
            </a:endParaRP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50" name="Object 2"/>
          <p:cNvGraphicFramePr>
            <a:graphicFrameLocks noGrp="1" noChangeAspect="1"/>
          </p:cNvGraphicFramePr>
          <p:nvPr>
            <p:ph/>
          </p:nvPr>
        </p:nvGraphicFramePr>
        <p:xfrm>
          <a:off x="2916238" y="1409700"/>
          <a:ext cx="2879725" cy="1293813"/>
        </p:xfrm>
        <a:graphic>
          <a:graphicData uri="http://schemas.openxmlformats.org/presentationml/2006/ole">
            <mc:AlternateContent xmlns:mc="http://schemas.openxmlformats.org/markup-compatibility/2006">
              <mc:Choice xmlns:v="urn:schemas-microsoft-com:vml" Requires="v">
                <p:oleObj spid="_x0000_s2248" name="公式" r:id="rId4" imgW="876240" imgH="393480" progId="">
                  <p:embed/>
                </p:oleObj>
              </mc:Choice>
              <mc:Fallback>
                <p:oleObj name="公式" r:id="rId4" imgW="876240" imgH="393480" progId="">
                  <p:embed/>
                  <p:pic>
                    <p:nvPicPr>
                      <p:cNvPr id="0"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16238" y="1409700"/>
                        <a:ext cx="2879725" cy="12938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051" name="Object 3"/>
          <p:cNvGraphicFramePr>
            <a:graphicFrameLocks noChangeAspect="1"/>
          </p:cNvGraphicFramePr>
          <p:nvPr/>
        </p:nvGraphicFramePr>
        <p:xfrm>
          <a:off x="2835275" y="2998788"/>
          <a:ext cx="3084513" cy="576262"/>
        </p:xfrm>
        <a:graphic>
          <a:graphicData uri="http://schemas.openxmlformats.org/presentationml/2006/ole">
            <mc:AlternateContent xmlns:mc="http://schemas.openxmlformats.org/markup-compatibility/2006">
              <mc:Choice xmlns:v="urn:schemas-microsoft-com:vml" Requires="v">
                <p:oleObj spid="_x0000_s2249" name="公式" r:id="rId6" imgW="952200" imgH="177480" progId="">
                  <p:embed/>
                </p:oleObj>
              </mc:Choice>
              <mc:Fallback>
                <p:oleObj name="公式" r:id="rId6" imgW="952200" imgH="177480" progId="">
                  <p:embed/>
                  <p:pic>
                    <p:nvPicPr>
                      <p:cNvPr id="0" name="Object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835275" y="2998788"/>
                        <a:ext cx="3084513" cy="57626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052" name="Object 4"/>
          <p:cNvGraphicFramePr>
            <a:graphicFrameLocks noChangeAspect="1"/>
          </p:cNvGraphicFramePr>
          <p:nvPr/>
        </p:nvGraphicFramePr>
        <p:xfrm>
          <a:off x="3389313" y="3667125"/>
          <a:ext cx="1933575" cy="1274763"/>
        </p:xfrm>
        <a:graphic>
          <a:graphicData uri="http://schemas.openxmlformats.org/presentationml/2006/ole">
            <mc:AlternateContent xmlns:mc="http://schemas.openxmlformats.org/markup-compatibility/2006">
              <mc:Choice xmlns:v="urn:schemas-microsoft-com:vml" Requires="v">
                <p:oleObj spid="_x0000_s2250" name="公式" r:id="rId8" imgW="596880" imgH="393480" progId="">
                  <p:embed/>
                </p:oleObj>
              </mc:Choice>
              <mc:Fallback>
                <p:oleObj name="公式" r:id="rId8" imgW="596880" imgH="393480" progId="">
                  <p:embed/>
                  <p:pic>
                    <p:nvPicPr>
                      <p:cNvPr id="0" name="Object 4"/>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389313" y="3667125"/>
                        <a:ext cx="1933575" cy="12747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053" name="Rectangle 5"/>
          <p:cNvSpPr>
            <a:spLocks noChangeArrowheads="1"/>
          </p:cNvSpPr>
          <p:nvPr/>
        </p:nvSpPr>
        <p:spPr bwMode="auto">
          <a:xfrm>
            <a:off x="457200" y="277813"/>
            <a:ext cx="8229600" cy="703262"/>
          </a:xfrm>
          <a:prstGeom prst="rect">
            <a:avLst/>
          </a:prstGeom>
          <a:noFill/>
          <a:ln w="9525">
            <a:noFill/>
            <a:miter lim="800000"/>
            <a:headEnd/>
            <a:tailEnd/>
          </a:ln>
        </p:spPr>
        <p:txBody>
          <a:bodyPr/>
          <a:lstStyle/>
          <a:p>
            <a:r>
              <a:rPr lang="zh-CN" altLang="en-US" sz="4000">
                <a:solidFill>
                  <a:schemeClr val="tx2"/>
                </a:solidFill>
              </a:rPr>
              <a:t>激光的局限：空间分辨</a:t>
            </a:r>
          </a:p>
        </p:txBody>
      </p:sp>
      <p:sp>
        <p:nvSpPr>
          <p:cNvPr id="2054" name="Text Box 6"/>
          <p:cNvSpPr txBox="1">
            <a:spLocks noChangeArrowheads="1"/>
          </p:cNvSpPr>
          <p:nvPr/>
        </p:nvSpPr>
        <p:spPr bwMode="auto">
          <a:xfrm>
            <a:off x="771525" y="1708150"/>
            <a:ext cx="2216150" cy="579438"/>
          </a:xfrm>
          <a:prstGeom prst="rect">
            <a:avLst/>
          </a:prstGeom>
          <a:noFill/>
          <a:ln w="9525">
            <a:noFill/>
            <a:miter lim="800000"/>
            <a:headEnd/>
            <a:tailEnd/>
          </a:ln>
        </p:spPr>
        <p:txBody>
          <a:bodyPr wrap="none">
            <a:spAutoFit/>
          </a:bodyPr>
          <a:lstStyle/>
          <a:p>
            <a:pPr algn="l"/>
            <a:r>
              <a:rPr kumimoji="0" lang="zh-CN" altLang="en-US" sz="3200">
                <a:latin typeface="Arial" pitchFamily="34" charset="0"/>
              </a:rPr>
              <a:t>瑞利判据：</a:t>
            </a:r>
          </a:p>
        </p:txBody>
      </p:sp>
      <p:sp>
        <p:nvSpPr>
          <p:cNvPr id="2055" name="Text Box 7"/>
          <p:cNvSpPr txBox="1">
            <a:spLocks noChangeArrowheads="1"/>
          </p:cNvSpPr>
          <p:nvPr/>
        </p:nvSpPr>
        <p:spPr bwMode="auto">
          <a:xfrm>
            <a:off x="682625" y="2921000"/>
            <a:ext cx="2216150" cy="579438"/>
          </a:xfrm>
          <a:prstGeom prst="rect">
            <a:avLst/>
          </a:prstGeom>
          <a:noFill/>
          <a:ln w="9525">
            <a:noFill/>
            <a:miter lim="800000"/>
            <a:headEnd/>
            <a:tailEnd/>
          </a:ln>
        </p:spPr>
        <p:txBody>
          <a:bodyPr wrap="none">
            <a:spAutoFit/>
          </a:bodyPr>
          <a:lstStyle/>
          <a:p>
            <a:pPr algn="l"/>
            <a:r>
              <a:rPr kumimoji="0" lang="zh-CN" altLang="en-US" sz="3200">
                <a:latin typeface="Arial" pitchFamily="34" charset="0"/>
              </a:rPr>
              <a:t>一般来说：</a:t>
            </a:r>
          </a:p>
        </p:txBody>
      </p:sp>
      <p:sp>
        <p:nvSpPr>
          <p:cNvPr id="2056" name="Rectangle 8"/>
          <p:cNvSpPr>
            <a:spLocks noChangeArrowheads="1"/>
          </p:cNvSpPr>
          <p:nvPr/>
        </p:nvSpPr>
        <p:spPr bwMode="auto">
          <a:xfrm>
            <a:off x="1908175" y="5373688"/>
            <a:ext cx="5873750" cy="579437"/>
          </a:xfrm>
          <a:prstGeom prst="rect">
            <a:avLst/>
          </a:prstGeom>
          <a:noFill/>
          <a:ln w="9525">
            <a:noFill/>
            <a:miter lim="800000"/>
            <a:headEnd/>
            <a:tailEnd/>
          </a:ln>
        </p:spPr>
        <p:txBody>
          <a:bodyPr wrap="none">
            <a:spAutoFit/>
          </a:bodyPr>
          <a:lstStyle/>
          <a:p>
            <a:pPr algn="l"/>
            <a:r>
              <a:rPr kumimoji="0" lang="zh-CN" altLang="en-US" sz="3200">
                <a:solidFill>
                  <a:srgbClr val="FF0000"/>
                </a:solidFill>
                <a:latin typeface="Arial" pitchFamily="34" charset="0"/>
                <a:ea typeface="黑体" pitchFamily="49" charset="-122"/>
              </a:rPr>
              <a:t>空间分辨率受衍射极限的限制！</a:t>
            </a:r>
          </a:p>
        </p:txBody>
      </p:sp>
      <p:sp>
        <p:nvSpPr>
          <p:cNvPr id="2057" name="Text Box 9"/>
          <p:cNvSpPr txBox="1">
            <a:spLocks noChangeArrowheads="1"/>
          </p:cNvSpPr>
          <p:nvPr/>
        </p:nvSpPr>
        <p:spPr bwMode="auto">
          <a:xfrm>
            <a:off x="5795963" y="2994025"/>
            <a:ext cx="2622550" cy="579438"/>
          </a:xfrm>
          <a:prstGeom prst="rect">
            <a:avLst/>
          </a:prstGeom>
          <a:noFill/>
          <a:ln w="9525">
            <a:noFill/>
            <a:miter lim="800000"/>
            <a:headEnd/>
            <a:tailEnd/>
          </a:ln>
        </p:spPr>
        <p:txBody>
          <a:bodyPr wrap="none">
            <a:spAutoFit/>
          </a:bodyPr>
          <a:lstStyle/>
          <a:p>
            <a:pPr algn="l"/>
            <a:r>
              <a:rPr kumimoji="0" lang="zh-CN" altLang="en-US" sz="3200">
                <a:latin typeface="Arial" pitchFamily="34" charset="0"/>
              </a:rPr>
              <a:t>（数值孔径）</a:t>
            </a:r>
          </a:p>
        </p:txBody>
      </p:sp>
      <p:pic>
        <p:nvPicPr>
          <p:cNvPr id="2058" name="Picture 10" descr="220px-Airy-pattern"/>
          <p:cNvPicPr>
            <a:picLocks noChangeAspect="1" noChangeArrowheads="1"/>
          </p:cNvPicPr>
          <p:nvPr/>
        </p:nvPicPr>
        <p:blipFill>
          <a:blip r:embed="rId10"/>
          <a:srcRect/>
          <a:stretch>
            <a:fillRect/>
          </a:stretch>
        </p:blipFill>
        <p:spPr bwMode="auto">
          <a:xfrm>
            <a:off x="6372225" y="1268413"/>
            <a:ext cx="2095500" cy="1552575"/>
          </a:xfrm>
          <a:prstGeom prst="rect">
            <a:avLst/>
          </a:prstGeom>
          <a:noFill/>
          <a:ln w="9525">
            <a:noFill/>
            <a:miter lim="800000"/>
            <a:headEnd/>
            <a:tailEnd/>
          </a:ln>
        </p:spPr>
      </p:pic>
      <p:sp>
        <p:nvSpPr>
          <p:cNvPr id="2059" name="Text Box 11"/>
          <p:cNvSpPr txBox="1">
            <a:spLocks noChangeArrowheads="1"/>
          </p:cNvSpPr>
          <p:nvPr/>
        </p:nvSpPr>
        <p:spPr bwMode="auto">
          <a:xfrm>
            <a:off x="6732588" y="981075"/>
            <a:ext cx="1047750" cy="366713"/>
          </a:xfrm>
          <a:prstGeom prst="rect">
            <a:avLst/>
          </a:prstGeom>
          <a:noFill/>
          <a:ln w="9525">
            <a:noFill/>
            <a:miter lim="800000"/>
            <a:headEnd/>
            <a:tailEnd/>
          </a:ln>
        </p:spPr>
        <p:txBody>
          <a:bodyPr wrap="none">
            <a:spAutoFit/>
          </a:bodyPr>
          <a:lstStyle/>
          <a:p>
            <a:pPr algn="l"/>
            <a:r>
              <a:rPr kumimoji="0" lang="en-US" altLang="zh-CN" sz="1800">
                <a:latin typeface="Arial" pitchFamily="34" charset="0"/>
              </a:rPr>
              <a:t>Airy disk</a:t>
            </a:r>
          </a:p>
        </p:txBody>
      </p:sp>
      <p:sp>
        <p:nvSpPr>
          <p:cNvPr id="2060" name="Line 12"/>
          <p:cNvSpPr>
            <a:spLocks noChangeShapeType="1"/>
          </p:cNvSpPr>
          <p:nvPr/>
        </p:nvSpPr>
        <p:spPr bwMode="auto">
          <a:xfrm>
            <a:off x="6732588" y="2060575"/>
            <a:ext cx="215900" cy="0"/>
          </a:xfrm>
          <a:prstGeom prst="line">
            <a:avLst/>
          </a:prstGeom>
          <a:noFill/>
          <a:ln w="25400">
            <a:solidFill>
              <a:srgbClr val="FF0000"/>
            </a:solidFill>
            <a:round/>
            <a:headEnd/>
            <a:tailEnd type="triangle" w="lg" len="med"/>
          </a:ln>
        </p:spPr>
        <p:txBody>
          <a:bodyPr/>
          <a:lstStyle/>
          <a:p>
            <a:endParaRPr lang="zh-CN" altLang="en-US"/>
          </a:p>
        </p:txBody>
      </p:sp>
      <p:sp>
        <p:nvSpPr>
          <p:cNvPr id="2061" name="Line 13"/>
          <p:cNvSpPr>
            <a:spLocks noChangeShapeType="1"/>
          </p:cNvSpPr>
          <p:nvPr/>
        </p:nvSpPr>
        <p:spPr bwMode="auto">
          <a:xfrm rot="10800000">
            <a:off x="7413625" y="2051050"/>
            <a:ext cx="215900" cy="0"/>
          </a:xfrm>
          <a:prstGeom prst="line">
            <a:avLst/>
          </a:prstGeom>
          <a:noFill/>
          <a:ln w="25400">
            <a:solidFill>
              <a:srgbClr val="FF0000"/>
            </a:solidFill>
            <a:round/>
            <a:headEnd/>
            <a:tailEnd type="triangle" w="lg" len="med"/>
          </a:ln>
        </p:spPr>
        <p:txBody>
          <a:bodyPr/>
          <a:lstStyle/>
          <a:p>
            <a:endParaRPr lang="zh-CN" altLang="en-US"/>
          </a:p>
        </p:txBody>
      </p:sp>
      <p:sp>
        <p:nvSpPr>
          <p:cNvPr id="2062" name="Text Box 14"/>
          <p:cNvSpPr txBox="1">
            <a:spLocks noChangeArrowheads="1"/>
          </p:cNvSpPr>
          <p:nvPr/>
        </p:nvSpPr>
        <p:spPr bwMode="auto">
          <a:xfrm>
            <a:off x="7554913" y="1858963"/>
            <a:ext cx="330200" cy="336550"/>
          </a:xfrm>
          <a:prstGeom prst="rect">
            <a:avLst/>
          </a:prstGeom>
          <a:noFill/>
          <a:ln w="9525">
            <a:noFill/>
            <a:miter lim="800000"/>
            <a:headEnd/>
            <a:tailEnd/>
          </a:ln>
        </p:spPr>
        <p:txBody>
          <a:bodyPr wrap="none">
            <a:spAutoFit/>
          </a:bodyPr>
          <a:lstStyle/>
          <a:p>
            <a:pPr algn="l"/>
            <a:r>
              <a:rPr kumimoji="0" lang="en-US" altLang="zh-CN" sz="1600" b="1">
                <a:solidFill>
                  <a:srgbClr val="FF0000"/>
                </a:solidFill>
                <a:latin typeface="Arial" pitchFamily="34" charset="0"/>
              </a:rPr>
              <a:t>R</a:t>
            </a:r>
          </a:p>
        </p:txBody>
      </p:sp>
      <p:sp>
        <p:nvSpPr>
          <p:cNvPr id="2063" name="Text Box 15"/>
          <p:cNvSpPr txBox="1">
            <a:spLocks noChangeArrowheads="1"/>
          </p:cNvSpPr>
          <p:nvPr/>
        </p:nvSpPr>
        <p:spPr bwMode="auto">
          <a:xfrm>
            <a:off x="5562600" y="4068763"/>
            <a:ext cx="1774825" cy="579437"/>
          </a:xfrm>
          <a:prstGeom prst="rect">
            <a:avLst/>
          </a:prstGeom>
          <a:noFill/>
          <a:ln w="9525">
            <a:noFill/>
            <a:miter lim="800000"/>
            <a:headEnd/>
            <a:tailEnd/>
          </a:ln>
        </p:spPr>
        <p:txBody>
          <a:bodyPr wrap="none">
            <a:spAutoFit/>
          </a:bodyPr>
          <a:lstStyle/>
          <a:p>
            <a:pPr algn="l"/>
            <a:r>
              <a:rPr kumimoji="0" lang="en-US" altLang="zh-CN" sz="3200">
                <a:solidFill>
                  <a:srgbClr val="F20000"/>
                </a:solidFill>
                <a:latin typeface="Arial" pitchFamily="34" charset="0"/>
              </a:rPr>
              <a:t>&gt;100 nm</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idx="4294967295"/>
          </p:nvPr>
        </p:nvSpPr>
        <p:spPr bwMode="auto">
          <a:xfrm>
            <a:off x="86816" y="84816"/>
            <a:ext cx="8229600" cy="504056"/>
          </a:xfrm>
          <a:prstGeom prst="rect">
            <a:avLst/>
          </a:prstGeom>
          <a:noFill/>
          <a:ln>
            <a:miter lim="800000"/>
            <a:headEnd/>
            <a:tailEnd/>
          </a:ln>
        </p:spPr>
        <p:txBody>
          <a:bodyPr/>
          <a:lstStyle/>
          <a:p>
            <a:pPr algn="l" eaLnBrk="1" hangingPunct="1"/>
            <a:r>
              <a:rPr lang="zh-CN" altLang="en-US" sz="3200" dirty="0">
                <a:latin typeface="黑体" pitchFamily="49" charset="-122"/>
                <a:ea typeface="黑体" pitchFamily="49" charset="-122"/>
              </a:rPr>
              <a:t>原子尺度的超快动力学</a:t>
            </a:r>
          </a:p>
        </p:txBody>
      </p:sp>
      <p:pic>
        <p:nvPicPr>
          <p:cNvPr id="71683" name="Picture 3" descr="imagesCAO92MDL"/>
          <p:cNvPicPr>
            <a:picLocks noChangeAspect="1" noChangeArrowheads="1"/>
          </p:cNvPicPr>
          <p:nvPr/>
        </p:nvPicPr>
        <p:blipFill>
          <a:blip r:embed="rId3" cstate="print"/>
          <a:srcRect/>
          <a:stretch>
            <a:fillRect/>
          </a:stretch>
        </p:blipFill>
        <p:spPr bwMode="auto">
          <a:xfrm>
            <a:off x="3419872" y="1340768"/>
            <a:ext cx="2103438" cy="2438400"/>
          </a:xfrm>
          <a:prstGeom prst="rect">
            <a:avLst/>
          </a:prstGeom>
          <a:noFill/>
          <a:ln w="9525">
            <a:noFill/>
            <a:miter lim="800000"/>
            <a:headEnd/>
            <a:tailEnd/>
          </a:ln>
        </p:spPr>
      </p:pic>
      <p:sp>
        <p:nvSpPr>
          <p:cNvPr id="71684" name="Rectangle 4"/>
          <p:cNvSpPr>
            <a:spLocks noChangeArrowheads="1"/>
          </p:cNvSpPr>
          <p:nvPr/>
        </p:nvSpPr>
        <p:spPr bwMode="auto">
          <a:xfrm>
            <a:off x="1676400" y="3861048"/>
            <a:ext cx="5867400" cy="630238"/>
          </a:xfrm>
          <a:prstGeom prst="rect">
            <a:avLst/>
          </a:prstGeom>
          <a:noFill/>
          <a:ln w="9525">
            <a:noFill/>
            <a:miter lim="800000"/>
            <a:headEnd/>
            <a:tailEnd/>
          </a:ln>
        </p:spPr>
        <p:txBody>
          <a:bodyPr/>
          <a:lstStyle/>
          <a:p>
            <a:pPr algn="ctr"/>
            <a:r>
              <a:rPr lang="zh-CN" altLang="en-US" sz="2700" dirty="0">
                <a:solidFill>
                  <a:srgbClr val="000099"/>
                </a:solidFill>
                <a:latin typeface="黑体" pitchFamily="49" charset="-122"/>
                <a:ea typeface="黑体" pitchFamily="49" charset="-122"/>
              </a:rPr>
              <a:t>超快激光和</a:t>
            </a:r>
            <a:r>
              <a:rPr lang="en-US" altLang="zh-CN" sz="2700" dirty="0">
                <a:solidFill>
                  <a:srgbClr val="000099"/>
                </a:solidFill>
                <a:latin typeface="黑体" pitchFamily="49" charset="-122"/>
                <a:ea typeface="黑体" pitchFamily="49" charset="-122"/>
              </a:rPr>
              <a:t>STM</a:t>
            </a:r>
            <a:r>
              <a:rPr lang="zh-CN" altLang="en-US" sz="2700" dirty="0">
                <a:solidFill>
                  <a:srgbClr val="000099"/>
                </a:solidFill>
                <a:latin typeface="黑体" pitchFamily="49" charset="-122"/>
                <a:ea typeface="黑体" pitchFamily="49" charset="-122"/>
              </a:rPr>
              <a:t>隧道结的耦合</a:t>
            </a:r>
          </a:p>
        </p:txBody>
      </p:sp>
      <p:sp>
        <p:nvSpPr>
          <p:cNvPr id="267269" name="Rectangle 5"/>
          <p:cNvSpPr>
            <a:spLocks noChangeArrowheads="1"/>
          </p:cNvSpPr>
          <p:nvPr/>
        </p:nvSpPr>
        <p:spPr bwMode="auto">
          <a:xfrm>
            <a:off x="1692275" y="5085184"/>
            <a:ext cx="6415088" cy="630238"/>
          </a:xfrm>
          <a:prstGeom prst="rect">
            <a:avLst/>
          </a:prstGeom>
          <a:noFill/>
          <a:ln w="9525">
            <a:noFill/>
            <a:miter lim="800000"/>
            <a:headEnd/>
            <a:tailEnd/>
          </a:ln>
        </p:spPr>
        <p:txBody>
          <a:bodyPr/>
          <a:lstStyle/>
          <a:p>
            <a:pPr algn="ctr"/>
            <a:r>
              <a:rPr lang="zh-CN" altLang="en-US" sz="2700" dirty="0">
                <a:solidFill>
                  <a:srgbClr val="F20000"/>
                </a:solidFill>
                <a:latin typeface="黑体" pitchFamily="49" charset="-122"/>
                <a:ea typeface="黑体" pitchFamily="49" charset="-122"/>
              </a:rPr>
              <a:t>单原子</a:t>
            </a:r>
            <a:r>
              <a:rPr lang="en-US" altLang="zh-CN" sz="2700" dirty="0">
                <a:solidFill>
                  <a:srgbClr val="F20000"/>
                </a:solidFill>
                <a:latin typeface="黑体" pitchFamily="49" charset="-122"/>
                <a:ea typeface="黑体" pitchFamily="49" charset="-122"/>
              </a:rPr>
              <a:t>/</a:t>
            </a:r>
            <a:r>
              <a:rPr lang="zh-CN" altLang="en-US" sz="2700" dirty="0">
                <a:solidFill>
                  <a:srgbClr val="F20000"/>
                </a:solidFill>
                <a:latin typeface="黑体" pitchFamily="49" charset="-122"/>
                <a:ea typeface="黑体" pitchFamily="49" charset="-122"/>
              </a:rPr>
              <a:t>单分子尺度上的超快动力学过程</a:t>
            </a:r>
          </a:p>
        </p:txBody>
      </p:sp>
      <p:sp>
        <p:nvSpPr>
          <p:cNvPr id="267270" name="AutoShape 6"/>
          <p:cNvSpPr>
            <a:spLocks noChangeArrowheads="1"/>
          </p:cNvSpPr>
          <p:nvPr/>
        </p:nvSpPr>
        <p:spPr bwMode="auto">
          <a:xfrm>
            <a:off x="4402832" y="4437112"/>
            <a:ext cx="457200" cy="457200"/>
          </a:xfrm>
          <a:prstGeom prst="downArrow">
            <a:avLst>
              <a:gd name="adj1" fmla="val 50000"/>
              <a:gd name="adj2" fmla="val 25000"/>
            </a:avLst>
          </a:prstGeom>
          <a:solidFill>
            <a:schemeClr val="accent1"/>
          </a:solidFill>
          <a:ln w="9525">
            <a:noFill/>
            <a:miter lim="800000"/>
            <a:headEnd/>
            <a:tailEnd/>
          </a:ln>
        </p:spPr>
        <p:txBody>
          <a:bodyPr vert="eaVert" wrap="none" anchor="ctr"/>
          <a:lstStyle/>
          <a:p>
            <a:endParaRPr lang="zh-CN" altLang="en-US">
              <a:latin typeface="黑体" pitchFamily="49" charset="-122"/>
              <a:ea typeface="黑体" pitchFamily="49" charset="-122"/>
            </a:endParaRPr>
          </a:p>
        </p:txBody>
      </p:sp>
      <p:sp>
        <p:nvSpPr>
          <p:cNvPr id="71687" name="Text Box 7"/>
          <p:cNvSpPr txBox="1">
            <a:spLocks noChangeArrowheads="1"/>
          </p:cNvSpPr>
          <p:nvPr/>
        </p:nvSpPr>
        <p:spPr bwMode="auto">
          <a:xfrm>
            <a:off x="5181600" y="2300288"/>
            <a:ext cx="920750" cy="366712"/>
          </a:xfrm>
          <a:prstGeom prst="rect">
            <a:avLst/>
          </a:prstGeom>
          <a:noFill/>
          <a:ln w="9525">
            <a:noFill/>
            <a:miter lim="800000"/>
            <a:headEnd/>
            <a:tailEnd/>
          </a:ln>
        </p:spPr>
        <p:txBody>
          <a:bodyPr wrap="none">
            <a:spAutoFit/>
          </a:bodyPr>
          <a:lstStyle/>
          <a:p>
            <a:pPr algn="l"/>
            <a:r>
              <a:rPr kumimoji="0" lang="en-US" altLang="zh-CN" sz="1800">
                <a:latin typeface="Arial" pitchFamily="34" charset="0"/>
              </a:rPr>
              <a:t>fs laser</a:t>
            </a:r>
          </a:p>
        </p:txBody>
      </p:sp>
      <p:sp>
        <p:nvSpPr>
          <p:cNvPr id="8" name="TextBox 7"/>
          <p:cNvSpPr txBox="1"/>
          <p:nvPr/>
        </p:nvSpPr>
        <p:spPr>
          <a:xfrm>
            <a:off x="1979712" y="5877272"/>
            <a:ext cx="5616624" cy="461665"/>
          </a:xfrm>
          <a:prstGeom prst="rect">
            <a:avLst/>
          </a:prstGeom>
          <a:noFill/>
        </p:spPr>
        <p:txBody>
          <a:bodyPr wrap="square" rtlCol="0">
            <a:spAutoFit/>
          </a:bodyPr>
          <a:lstStyle/>
          <a:p>
            <a:pPr algn="ctr"/>
            <a:r>
              <a:rPr lang="en-US" altLang="zh-CN" sz="2400" b="1" dirty="0">
                <a:latin typeface="+mn-lt"/>
              </a:rPr>
              <a:t>“</a:t>
            </a:r>
            <a:r>
              <a:rPr lang="en-US" altLang="zh-CN" sz="2400" b="1" dirty="0" err="1">
                <a:latin typeface="+mn-lt"/>
              </a:rPr>
              <a:t>Femtosecond</a:t>
            </a:r>
            <a:r>
              <a:rPr lang="en-US" altLang="zh-CN" sz="2400" b="1" dirty="0" err="1"/>
              <a:t>-</a:t>
            </a:r>
            <a:r>
              <a:rPr lang="en-US" altLang="zh-CN" sz="2400" b="1" dirty="0" err="1">
                <a:latin typeface="+mn-lt"/>
                <a:cs typeface="Times New Roman"/>
              </a:rPr>
              <a:t>Å</a:t>
            </a:r>
            <a:r>
              <a:rPr lang="en-US" altLang="zh-CN" sz="2400" b="1" dirty="0" err="1">
                <a:latin typeface="+mn-lt"/>
              </a:rPr>
              <a:t>ngstr</a:t>
            </a:r>
            <a:r>
              <a:rPr lang="en-US" altLang="zh-CN" sz="2400" b="1" dirty="0" err="1">
                <a:latin typeface="+mn-lt"/>
                <a:cs typeface="Times New Roman"/>
              </a:rPr>
              <a:t>ö</a:t>
            </a:r>
            <a:r>
              <a:rPr lang="en-US" altLang="zh-CN" sz="2400" b="1" dirty="0" err="1">
                <a:latin typeface="+mn-lt"/>
              </a:rPr>
              <a:t>m</a:t>
            </a:r>
            <a:r>
              <a:rPr lang="en-US" altLang="zh-CN" sz="2400" b="1" dirty="0">
                <a:latin typeface="+mn-lt"/>
              </a:rPr>
              <a:t> technology”</a:t>
            </a:r>
            <a:endParaRPr lang="zh-CN" altLang="en-US" sz="2400" b="1" dirty="0">
              <a:latin typeface="+mn-lt"/>
            </a:endParaRPr>
          </a:p>
        </p:txBody>
      </p:sp>
      <p:sp>
        <p:nvSpPr>
          <p:cNvPr id="9" name="TextBox 8"/>
          <p:cNvSpPr txBox="1"/>
          <p:nvPr/>
        </p:nvSpPr>
        <p:spPr>
          <a:xfrm>
            <a:off x="251520" y="980728"/>
            <a:ext cx="3456384" cy="1815882"/>
          </a:xfrm>
          <a:prstGeom prst="rect">
            <a:avLst/>
          </a:prstGeom>
          <a:ln>
            <a:noFill/>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altLang="zh-CN" sz="1600" dirty="0">
                <a:latin typeface="Arial Unicode MS" pitchFamily="34" charset="-122"/>
                <a:ea typeface="Arial Unicode MS" pitchFamily="34" charset="-122"/>
                <a:cs typeface="Arial Unicode MS" pitchFamily="34" charset="-122"/>
              </a:rPr>
              <a:t>H. </a:t>
            </a:r>
            <a:r>
              <a:rPr lang="en-US" altLang="zh-CN" sz="1600" dirty="0" err="1">
                <a:latin typeface="Arial Unicode MS" pitchFamily="34" charset="-122"/>
                <a:ea typeface="Arial Unicode MS" pitchFamily="34" charset="-122"/>
                <a:cs typeface="Arial Unicode MS" pitchFamily="34" charset="-122"/>
              </a:rPr>
              <a:t>Shigekawa</a:t>
            </a:r>
            <a:r>
              <a:rPr lang="en-US" altLang="zh-CN" sz="1600" dirty="0">
                <a:latin typeface="Arial Unicode MS" pitchFamily="34" charset="-122"/>
                <a:ea typeface="Arial Unicode MS" pitchFamily="34" charset="-122"/>
                <a:cs typeface="Arial Unicode MS" pitchFamily="34" charset="-122"/>
              </a:rPr>
              <a:t> (Univ. of Tsukuba)</a:t>
            </a:r>
            <a:endParaRPr lang="fr-FR" altLang="zh-CN" sz="1600" dirty="0">
              <a:latin typeface="Arial Unicode MS" pitchFamily="34" charset="-122"/>
              <a:ea typeface="Arial Unicode MS" pitchFamily="34" charset="-122"/>
              <a:cs typeface="Arial Unicode MS" pitchFamily="34" charset="-122"/>
            </a:endParaRPr>
          </a:p>
          <a:p>
            <a:r>
              <a:rPr lang="en-US" altLang="zh-CN" sz="1600" dirty="0">
                <a:latin typeface="Arial Unicode MS" pitchFamily="34" charset="-122"/>
                <a:ea typeface="Arial Unicode MS" pitchFamily="34" charset="-122"/>
                <a:cs typeface="Arial Unicode MS" pitchFamily="34" charset="-122"/>
              </a:rPr>
              <a:t>M. </a:t>
            </a:r>
            <a:r>
              <a:rPr lang="en-US" altLang="zh-CN" sz="1600" dirty="0" err="1">
                <a:latin typeface="Arial Unicode MS" pitchFamily="34" charset="-122"/>
                <a:ea typeface="Arial Unicode MS" pitchFamily="34" charset="-122"/>
                <a:cs typeface="Arial Unicode MS" pitchFamily="34" charset="-122"/>
              </a:rPr>
              <a:t>Wenderoth</a:t>
            </a:r>
            <a:r>
              <a:rPr lang="en-US" altLang="zh-CN" sz="1600" dirty="0">
                <a:latin typeface="Arial Unicode MS" pitchFamily="34" charset="-122"/>
                <a:ea typeface="Arial Unicode MS" pitchFamily="34" charset="-122"/>
                <a:cs typeface="Arial Unicode MS" pitchFamily="34" charset="-122"/>
              </a:rPr>
              <a:t> (Univ. of </a:t>
            </a:r>
            <a:r>
              <a:rPr lang="en-US" altLang="zh-CN" sz="1600" dirty="0" err="1">
                <a:latin typeface="Arial Unicode MS" pitchFamily="34" charset="-122"/>
                <a:ea typeface="Arial Unicode MS" pitchFamily="34" charset="-122"/>
                <a:cs typeface="Arial Unicode MS" pitchFamily="34" charset="-122"/>
              </a:rPr>
              <a:t>Göttingen</a:t>
            </a:r>
            <a:r>
              <a:rPr lang="en-US" altLang="zh-CN" sz="1600" dirty="0">
                <a:latin typeface="Arial Unicode MS" pitchFamily="34" charset="-122"/>
                <a:ea typeface="Arial Unicode MS" pitchFamily="34" charset="-122"/>
                <a:cs typeface="Arial Unicode MS" pitchFamily="34" charset="-122"/>
              </a:rPr>
              <a:t>)</a:t>
            </a:r>
          </a:p>
          <a:p>
            <a:r>
              <a:rPr lang="en-US" altLang="zh-CN" sz="1600" dirty="0" err="1">
                <a:latin typeface="Arial Unicode MS" pitchFamily="34" charset="-122"/>
                <a:ea typeface="Arial Unicode MS" pitchFamily="34" charset="-122"/>
                <a:cs typeface="Arial Unicode MS" pitchFamily="34" charset="-122"/>
              </a:rPr>
              <a:t>Huber&amp;Repp</a:t>
            </a:r>
            <a:r>
              <a:rPr lang="en-US" altLang="zh-CN" sz="1600" dirty="0">
                <a:latin typeface="Arial Unicode MS" pitchFamily="34" charset="-122"/>
                <a:ea typeface="Arial Unicode MS" pitchFamily="34" charset="-122"/>
                <a:cs typeface="Arial Unicode MS" pitchFamily="34" charset="-122"/>
              </a:rPr>
              <a:t> (Univ. of Regensburg)</a:t>
            </a:r>
          </a:p>
          <a:p>
            <a:r>
              <a:rPr lang="en-US" altLang="zh-CN" sz="1600" dirty="0">
                <a:latin typeface="Arial Unicode MS" pitchFamily="34" charset="-122"/>
                <a:ea typeface="Arial Unicode MS" pitchFamily="34" charset="-122"/>
                <a:cs typeface="Arial Unicode MS" pitchFamily="34" charset="-122"/>
              </a:rPr>
              <a:t>F. A. </a:t>
            </a:r>
            <a:r>
              <a:rPr lang="en-US" altLang="zh-CN" sz="1600" dirty="0" err="1">
                <a:latin typeface="Arial Unicode MS" pitchFamily="34" charset="-122"/>
                <a:ea typeface="Arial Unicode MS" pitchFamily="34" charset="-122"/>
                <a:cs typeface="Arial Unicode MS" pitchFamily="34" charset="-122"/>
              </a:rPr>
              <a:t>Hegmann</a:t>
            </a:r>
            <a:r>
              <a:rPr lang="en-US" altLang="zh-CN" sz="1600" dirty="0">
                <a:latin typeface="Arial Unicode MS" pitchFamily="34" charset="-122"/>
                <a:ea typeface="Arial Unicode MS" pitchFamily="34" charset="-122"/>
                <a:cs typeface="Arial Unicode MS" pitchFamily="34" charset="-122"/>
              </a:rPr>
              <a:t> (Univ. of Alberta)</a:t>
            </a:r>
          </a:p>
          <a:p>
            <a:r>
              <a:rPr lang="en-US" altLang="zh-CN" sz="1600" dirty="0">
                <a:latin typeface="Arial Unicode MS" pitchFamily="34" charset="-122"/>
                <a:ea typeface="Arial Unicode MS" pitchFamily="34" charset="-122"/>
                <a:cs typeface="Arial Unicode MS" pitchFamily="34" charset="-122"/>
              </a:rPr>
              <a:t>W. Ho (UC, Irvine)</a:t>
            </a:r>
          </a:p>
          <a:p>
            <a:r>
              <a:rPr lang="en-US" altLang="zh-CN" sz="1600" dirty="0">
                <a:latin typeface="Arial Unicode MS" pitchFamily="34" charset="-122"/>
                <a:ea typeface="Arial Unicode MS" pitchFamily="34" charset="-122"/>
                <a:cs typeface="Arial Unicode MS" pitchFamily="34" charset="-122"/>
              </a:rPr>
              <a:t>K. Morgenstern (RUB)</a:t>
            </a:r>
          </a:p>
          <a:p>
            <a:r>
              <a:rPr lang="en-US" altLang="zh-CN" sz="1600" dirty="0">
                <a:latin typeface="Arial Unicode MS" pitchFamily="34" charset="-122"/>
                <a:ea typeface="Arial Unicode MS" pitchFamily="34" charset="-122"/>
                <a:cs typeface="Arial Unicode MS" pitchFamily="34" charset="-122"/>
              </a:rPr>
              <a:t>……</a:t>
            </a:r>
            <a:endParaRPr lang="zh-CN" altLang="en-US" sz="1600" dirty="0">
              <a:latin typeface="Arial Unicode MS" pitchFamily="34" charset="-122"/>
              <a:ea typeface="Arial Unicode MS" pitchFamily="34" charset="-122"/>
              <a:cs typeface="Arial Unicode MS" pitchFamily="34" charset="-122"/>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67269"/>
                                        </p:tgtEl>
                                        <p:attrNameLst>
                                          <p:attrName>style.visibility</p:attrName>
                                        </p:attrNameLst>
                                      </p:cBhvr>
                                      <p:to>
                                        <p:strVal val="visible"/>
                                      </p:to>
                                    </p:set>
                                    <p:animEffect transition="in" filter="blinds(horizontal)">
                                      <p:cBhvr>
                                        <p:cTn id="7" dur="500"/>
                                        <p:tgtEl>
                                          <p:spTgt spid="267269"/>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267270"/>
                                        </p:tgtEl>
                                        <p:attrNameLst>
                                          <p:attrName>style.visibility</p:attrName>
                                        </p:attrNameLst>
                                      </p:cBhvr>
                                      <p:to>
                                        <p:strVal val="visible"/>
                                      </p:to>
                                    </p:set>
                                    <p:animEffect transition="in" filter="blinds(horizontal)">
                                      <p:cBhvr>
                                        <p:cTn id="10" dur="500"/>
                                        <p:tgtEl>
                                          <p:spTgt spid="267270"/>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blinds(horizontal)">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blinds(horizontal)">
                                      <p:cBhvr>
                                        <p:cTn id="2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7269" grpId="0"/>
      <p:bldP spid="267270" grpId="0" animBg="1"/>
      <p:bldP spid="8" grpId="0"/>
      <p:bldP spid="9" grpId="0" animBg="1"/>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2"/>
          <p:cNvSpPr>
            <a:spLocks noGrp="1" noChangeArrowheads="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r>
              <a:rPr lang="en-US" altLang="zh-CN" sz="3600">
                <a:ea typeface="黑体" pitchFamily="49" charset="-122"/>
              </a:rPr>
              <a:t>Combined laser+STM</a:t>
            </a:r>
            <a:r>
              <a:rPr lang="zh-CN" altLang="en-US" sz="3600">
                <a:ea typeface="黑体" pitchFamily="49" charset="-122"/>
              </a:rPr>
              <a:t> </a:t>
            </a:r>
            <a:r>
              <a:rPr lang="en-US" altLang="zh-CN" sz="3600">
                <a:ea typeface="黑体" pitchFamily="49" charset="-122"/>
              </a:rPr>
              <a:t>system</a:t>
            </a:r>
          </a:p>
        </p:txBody>
      </p:sp>
      <p:pic>
        <p:nvPicPr>
          <p:cNvPr id="3076" name="Picture 4" descr="Homemade STM2"/>
          <p:cNvPicPr>
            <a:picLocks noChangeAspect="1" noChangeArrowheads="1"/>
          </p:cNvPicPr>
          <p:nvPr/>
        </p:nvPicPr>
        <p:blipFill>
          <a:blip r:embed="rId3"/>
          <a:srcRect/>
          <a:stretch>
            <a:fillRect/>
          </a:stretch>
        </p:blipFill>
        <p:spPr bwMode="auto">
          <a:xfrm>
            <a:off x="227013" y="1143000"/>
            <a:ext cx="3430587" cy="4572000"/>
          </a:xfrm>
          <a:prstGeom prst="rect">
            <a:avLst/>
          </a:prstGeom>
          <a:noFill/>
          <a:ln w="9525">
            <a:noFill/>
            <a:miter lim="800000"/>
            <a:headEnd/>
            <a:tailEnd/>
          </a:ln>
        </p:spPr>
      </p:pic>
      <p:graphicFrame>
        <p:nvGraphicFramePr>
          <p:cNvPr id="3074" name="Object 2"/>
          <p:cNvGraphicFramePr>
            <a:graphicFrameLocks noGrp="1" noChangeAspect="1"/>
          </p:cNvGraphicFramePr>
          <p:nvPr>
            <p:ph idx="1"/>
          </p:nvPr>
        </p:nvGraphicFramePr>
        <p:xfrm>
          <a:off x="5638800" y="962025"/>
          <a:ext cx="3886200" cy="2924175"/>
        </p:xfrm>
        <a:graphic>
          <a:graphicData uri="http://schemas.openxmlformats.org/presentationml/2006/ole">
            <mc:AlternateContent xmlns:mc="http://schemas.openxmlformats.org/markup-compatibility/2006">
              <mc:Choice xmlns:v="urn:schemas-microsoft-com:vml" Requires="v">
                <p:oleObj spid="_x0000_s3140" name="Graph" r:id="rId4" imgW="3901320" imgH="2935800" progId="Origin50.Graph">
                  <p:embed/>
                </p:oleObj>
              </mc:Choice>
              <mc:Fallback>
                <p:oleObj name="Graph" r:id="rId4" imgW="3901320" imgH="2935800" progId="Origin50.Graph">
                  <p:embed/>
                  <p:pic>
                    <p:nvPicPr>
                      <p:cNvPr id="0"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38800" y="962025"/>
                        <a:ext cx="3886200" cy="29241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398344" name="TextBox 14"/>
          <p:cNvSpPr txBox="1">
            <a:spLocks noChangeArrowheads="1"/>
          </p:cNvSpPr>
          <p:nvPr/>
        </p:nvSpPr>
        <p:spPr bwMode="auto">
          <a:xfrm>
            <a:off x="6342063" y="3962400"/>
            <a:ext cx="2366353" cy="2031325"/>
          </a:xfrm>
          <a:prstGeom prst="rect">
            <a:avLst/>
          </a:prstGeom>
          <a:noFill/>
          <a:ln w="9525">
            <a:noFill/>
            <a:miter lim="800000"/>
            <a:headEnd/>
            <a:tailEnd/>
          </a:ln>
        </p:spPr>
        <p:txBody>
          <a:bodyPr wrap="none">
            <a:spAutoFit/>
          </a:bodyPr>
          <a:lstStyle/>
          <a:p>
            <a:pPr algn="l">
              <a:defRPr/>
            </a:pPr>
            <a:r>
              <a:rPr lang="zh-CN" altLang="en-US" sz="1800" dirty="0">
                <a:latin typeface="+mn-lt"/>
                <a:ea typeface="黑体" pitchFamily="49" charset="-122"/>
              </a:rPr>
              <a:t>热漂移</a:t>
            </a:r>
            <a:r>
              <a:rPr lang="en-US" altLang="zh-CN" sz="1800" dirty="0">
                <a:latin typeface="+mn-lt"/>
                <a:ea typeface="黑体" pitchFamily="49" charset="-122"/>
              </a:rPr>
              <a:t>:   &lt; 0.1 pm/min</a:t>
            </a:r>
          </a:p>
          <a:p>
            <a:pPr algn="l">
              <a:defRPr/>
            </a:pPr>
            <a:r>
              <a:rPr lang="en-US" altLang="zh-CN" sz="1800" dirty="0">
                <a:latin typeface="+mn-lt"/>
                <a:ea typeface="黑体" pitchFamily="49" charset="-122"/>
              </a:rPr>
              <a:t>z</a:t>
            </a:r>
            <a:r>
              <a:rPr lang="zh-CN" altLang="en-US" sz="1800" dirty="0">
                <a:latin typeface="+mn-lt"/>
                <a:ea typeface="黑体" pitchFamily="49" charset="-122"/>
              </a:rPr>
              <a:t>噪音：</a:t>
            </a:r>
            <a:r>
              <a:rPr lang="en-US" altLang="zh-CN" sz="1800" dirty="0">
                <a:latin typeface="+mn-lt"/>
                <a:ea typeface="黑体" pitchFamily="49" charset="-122"/>
              </a:rPr>
              <a:t>&lt; 2 pm</a:t>
            </a:r>
          </a:p>
          <a:p>
            <a:pPr algn="l">
              <a:defRPr/>
            </a:pPr>
            <a:r>
              <a:rPr lang="zh-CN" altLang="en-US" sz="1800" dirty="0">
                <a:latin typeface="+mn-lt"/>
                <a:ea typeface="黑体" pitchFamily="49" charset="-122"/>
              </a:rPr>
              <a:t>最小电流：</a:t>
            </a:r>
            <a:r>
              <a:rPr lang="en-US" altLang="zh-CN" sz="1800" dirty="0">
                <a:latin typeface="+mn-lt"/>
                <a:ea typeface="黑体" pitchFamily="49" charset="-122"/>
              </a:rPr>
              <a:t>17 </a:t>
            </a:r>
            <a:r>
              <a:rPr lang="en-US" altLang="zh-CN" sz="1800" dirty="0" err="1">
                <a:latin typeface="+mn-lt"/>
                <a:ea typeface="黑体" pitchFamily="49" charset="-122"/>
              </a:rPr>
              <a:t>pA</a:t>
            </a:r>
            <a:endParaRPr lang="en-US" altLang="zh-CN" sz="1800" dirty="0">
              <a:latin typeface="+mn-lt"/>
              <a:ea typeface="黑体" pitchFamily="49" charset="-122"/>
            </a:endParaRPr>
          </a:p>
          <a:p>
            <a:pPr algn="l">
              <a:defRPr/>
            </a:pPr>
            <a:r>
              <a:rPr lang="zh-CN" altLang="en-US" sz="1800" dirty="0">
                <a:latin typeface="+mn-lt"/>
                <a:ea typeface="黑体" pitchFamily="49" charset="-122"/>
              </a:rPr>
              <a:t>液氦消耗：</a:t>
            </a:r>
            <a:r>
              <a:rPr lang="en-US" altLang="zh-CN" sz="1800" dirty="0">
                <a:latin typeface="+mn-lt"/>
                <a:ea typeface="黑体" pitchFamily="49" charset="-122"/>
              </a:rPr>
              <a:t>1.4 L/day</a:t>
            </a:r>
          </a:p>
          <a:p>
            <a:pPr algn="l">
              <a:defRPr/>
            </a:pPr>
            <a:r>
              <a:rPr lang="zh-CN" altLang="en-US" sz="1800" dirty="0">
                <a:latin typeface="+mn-lt"/>
                <a:ea typeface="黑体" pitchFamily="49" charset="-122"/>
              </a:rPr>
              <a:t>工作温度：</a:t>
            </a:r>
            <a:r>
              <a:rPr lang="en-US" altLang="zh-CN" sz="1800" dirty="0">
                <a:latin typeface="+mn-lt"/>
                <a:ea typeface="黑体" pitchFamily="49" charset="-122"/>
              </a:rPr>
              <a:t>5.9 K</a:t>
            </a:r>
          </a:p>
          <a:p>
            <a:pPr algn="l">
              <a:defRPr/>
            </a:pPr>
            <a:r>
              <a:rPr lang="zh-CN" altLang="en-US" sz="1800" dirty="0">
                <a:latin typeface="+mn-lt"/>
                <a:ea typeface="黑体" pitchFamily="49" charset="-122"/>
              </a:rPr>
              <a:t>温度稳定性：</a:t>
            </a:r>
            <a:r>
              <a:rPr lang="en-US" altLang="zh-CN" sz="1800" dirty="0">
                <a:latin typeface="+mn-lt"/>
                <a:ea typeface="黑体" pitchFamily="49" charset="-122"/>
              </a:rPr>
              <a:t>&lt; 1 </a:t>
            </a:r>
            <a:r>
              <a:rPr lang="en-US" altLang="zh-CN" sz="1800" dirty="0" err="1">
                <a:latin typeface="+mn-lt"/>
                <a:ea typeface="黑体" pitchFamily="49" charset="-122"/>
              </a:rPr>
              <a:t>mK</a:t>
            </a:r>
            <a:endParaRPr lang="en-US" altLang="zh-CN" sz="1800" dirty="0">
              <a:latin typeface="+mn-lt"/>
              <a:ea typeface="黑体" pitchFamily="49" charset="-122"/>
            </a:endParaRPr>
          </a:p>
          <a:p>
            <a:pPr algn="l">
              <a:defRPr/>
            </a:pPr>
            <a:r>
              <a:rPr lang="zh-CN" altLang="en-US" sz="1800" dirty="0">
                <a:latin typeface="+mn-lt"/>
                <a:ea typeface="黑体" pitchFamily="49" charset="-122"/>
              </a:rPr>
              <a:t>透镜数值孔径</a:t>
            </a:r>
            <a:r>
              <a:rPr lang="en-US" altLang="zh-CN" sz="1800" dirty="0">
                <a:latin typeface="+mn-lt"/>
                <a:ea typeface="黑体" pitchFamily="49" charset="-122"/>
              </a:rPr>
              <a:t>: 0.38</a:t>
            </a:r>
          </a:p>
        </p:txBody>
      </p:sp>
      <p:pic>
        <p:nvPicPr>
          <p:cNvPr id="3078" name="图片 17"/>
          <p:cNvPicPr>
            <a:picLocks noChangeAspect="1"/>
          </p:cNvPicPr>
          <p:nvPr/>
        </p:nvPicPr>
        <p:blipFill>
          <a:blip r:embed="rId6"/>
          <a:srcRect/>
          <a:stretch>
            <a:fillRect/>
          </a:stretch>
        </p:blipFill>
        <p:spPr bwMode="auto">
          <a:xfrm>
            <a:off x="3810000" y="1066800"/>
            <a:ext cx="2016125" cy="2689225"/>
          </a:xfrm>
          <a:prstGeom prst="rect">
            <a:avLst/>
          </a:prstGeom>
          <a:noFill/>
          <a:ln w="9525">
            <a:noFill/>
            <a:miter lim="800000"/>
            <a:headEnd/>
            <a:tailEnd/>
          </a:ln>
        </p:spPr>
      </p:pic>
      <p:pic>
        <p:nvPicPr>
          <p:cNvPr id="3079" name="Picture 3"/>
          <p:cNvPicPr>
            <a:picLocks noChangeAspect="1" noChangeArrowheads="1"/>
          </p:cNvPicPr>
          <p:nvPr/>
        </p:nvPicPr>
        <p:blipFill>
          <a:blip r:embed="rId7"/>
          <a:srcRect/>
          <a:stretch>
            <a:fillRect/>
          </a:stretch>
        </p:blipFill>
        <p:spPr bwMode="auto">
          <a:xfrm>
            <a:off x="3810000" y="3784600"/>
            <a:ext cx="2160588" cy="2159000"/>
          </a:xfrm>
          <a:prstGeom prst="rect">
            <a:avLst/>
          </a:prstGeom>
          <a:noFill/>
          <a:ln w="9525">
            <a:noFill/>
            <a:miter lim="800000"/>
            <a:headEnd/>
            <a:tailEnd/>
          </a:ln>
        </p:spPr>
      </p:pic>
      <p:sp>
        <p:nvSpPr>
          <p:cNvPr id="3080" name="Text Box 16"/>
          <p:cNvSpPr txBox="1">
            <a:spLocks noChangeArrowheads="1"/>
          </p:cNvSpPr>
          <p:nvPr/>
        </p:nvSpPr>
        <p:spPr bwMode="auto">
          <a:xfrm>
            <a:off x="3937000" y="1689100"/>
            <a:ext cx="636588" cy="517525"/>
          </a:xfrm>
          <a:prstGeom prst="rect">
            <a:avLst/>
          </a:prstGeom>
          <a:noFill/>
          <a:ln w="9525">
            <a:noFill/>
            <a:miter lim="800000"/>
            <a:headEnd/>
            <a:tailEnd/>
          </a:ln>
        </p:spPr>
        <p:txBody>
          <a:bodyPr wrap="none">
            <a:spAutoFit/>
          </a:bodyPr>
          <a:lstStyle/>
          <a:p>
            <a:r>
              <a:rPr lang="en-US" altLang="zh-CN" sz="1400">
                <a:solidFill>
                  <a:schemeClr val="bg1"/>
                </a:solidFill>
              </a:rPr>
              <a:t>Piezo</a:t>
            </a:r>
          </a:p>
          <a:p>
            <a:r>
              <a:rPr lang="en-US" altLang="zh-CN" sz="1400">
                <a:solidFill>
                  <a:schemeClr val="bg1"/>
                </a:solidFill>
              </a:rPr>
              <a:t>motor</a:t>
            </a:r>
          </a:p>
        </p:txBody>
      </p:sp>
      <p:sp>
        <p:nvSpPr>
          <p:cNvPr id="3081" name="Text Box 17"/>
          <p:cNvSpPr txBox="1">
            <a:spLocks noChangeArrowheads="1"/>
          </p:cNvSpPr>
          <p:nvPr/>
        </p:nvSpPr>
        <p:spPr bwMode="auto">
          <a:xfrm>
            <a:off x="5383213" y="2349500"/>
            <a:ext cx="509587" cy="304800"/>
          </a:xfrm>
          <a:prstGeom prst="rect">
            <a:avLst/>
          </a:prstGeom>
          <a:noFill/>
          <a:ln w="9525">
            <a:noFill/>
            <a:miter lim="800000"/>
            <a:headEnd/>
            <a:tailEnd/>
          </a:ln>
        </p:spPr>
        <p:txBody>
          <a:bodyPr wrap="none">
            <a:spAutoFit/>
          </a:bodyPr>
          <a:lstStyle/>
          <a:p>
            <a:r>
              <a:rPr lang="en-US" altLang="zh-CN" sz="1400">
                <a:solidFill>
                  <a:schemeClr val="bg1"/>
                </a:solidFill>
              </a:rPr>
              <a:t>lens</a:t>
            </a:r>
          </a:p>
        </p:txBody>
      </p:sp>
      <p:sp>
        <p:nvSpPr>
          <p:cNvPr id="3082" name="Text Box 18"/>
          <p:cNvSpPr txBox="1">
            <a:spLocks noChangeArrowheads="1"/>
          </p:cNvSpPr>
          <p:nvPr/>
        </p:nvSpPr>
        <p:spPr bwMode="auto">
          <a:xfrm>
            <a:off x="3886200" y="5486400"/>
            <a:ext cx="1130300" cy="412750"/>
          </a:xfrm>
          <a:prstGeom prst="rect">
            <a:avLst/>
          </a:prstGeom>
          <a:noFill/>
          <a:ln w="9525">
            <a:noFill/>
            <a:miter lim="800000"/>
            <a:headEnd/>
            <a:tailEnd/>
          </a:ln>
        </p:spPr>
        <p:txBody>
          <a:bodyPr wrap="none">
            <a:spAutoFit/>
          </a:bodyPr>
          <a:lstStyle/>
          <a:p>
            <a:r>
              <a:rPr lang="en-US" altLang="zh-CN">
                <a:solidFill>
                  <a:schemeClr val="bg1"/>
                </a:solidFill>
              </a:rPr>
              <a:t>Au(111)</a:t>
            </a:r>
          </a:p>
        </p:txBody>
      </p:sp>
      <p:sp>
        <p:nvSpPr>
          <p:cNvPr id="3083" name="Text Box 20"/>
          <p:cNvSpPr txBox="1">
            <a:spLocks noChangeArrowheads="1"/>
          </p:cNvSpPr>
          <p:nvPr/>
        </p:nvSpPr>
        <p:spPr bwMode="auto">
          <a:xfrm>
            <a:off x="3757613" y="2895600"/>
            <a:ext cx="814387" cy="304800"/>
          </a:xfrm>
          <a:prstGeom prst="rect">
            <a:avLst/>
          </a:prstGeom>
          <a:noFill/>
          <a:ln w="9525">
            <a:noFill/>
            <a:miter lim="800000"/>
            <a:headEnd/>
            <a:tailEnd/>
          </a:ln>
        </p:spPr>
        <p:txBody>
          <a:bodyPr wrap="none">
            <a:spAutoFit/>
          </a:bodyPr>
          <a:lstStyle/>
          <a:p>
            <a:r>
              <a:rPr lang="en-US" altLang="zh-CN" sz="1400">
                <a:solidFill>
                  <a:schemeClr val="bg1"/>
                </a:solidFill>
              </a:rPr>
              <a:t>scanner</a:t>
            </a:r>
          </a:p>
        </p:txBody>
      </p:sp>
      <p:sp>
        <p:nvSpPr>
          <p:cNvPr id="398360" name="Text Box 24"/>
          <p:cNvSpPr txBox="1">
            <a:spLocks noChangeArrowheads="1"/>
          </p:cNvSpPr>
          <p:nvPr/>
        </p:nvSpPr>
        <p:spPr bwMode="auto">
          <a:xfrm>
            <a:off x="6705600" y="914400"/>
            <a:ext cx="1800225" cy="369888"/>
          </a:xfrm>
          <a:prstGeom prst="rect">
            <a:avLst/>
          </a:prstGeom>
          <a:noFill/>
          <a:ln w="9525">
            <a:noFill/>
            <a:miter lim="800000"/>
            <a:headEnd/>
            <a:tailEnd/>
          </a:ln>
          <a:effectLst/>
        </p:spPr>
        <p:txBody>
          <a:bodyPr wrap="none">
            <a:spAutoFit/>
          </a:bodyPr>
          <a:lstStyle/>
          <a:p>
            <a:pPr>
              <a:defRPr/>
            </a:pPr>
            <a:r>
              <a:rPr lang="en-US" altLang="zh-CN" dirty="0">
                <a:latin typeface="+mn-lt"/>
                <a:ea typeface="黑体" pitchFamily="49" charset="-122"/>
              </a:rPr>
              <a:t>Noise spectrum</a:t>
            </a:r>
          </a:p>
        </p:txBody>
      </p:sp>
      <p:sp>
        <p:nvSpPr>
          <p:cNvPr id="3085" name="AutoShape 25"/>
          <p:cNvSpPr>
            <a:spLocks/>
          </p:cNvSpPr>
          <p:nvPr/>
        </p:nvSpPr>
        <p:spPr bwMode="auto">
          <a:xfrm>
            <a:off x="4546600" y="1511300"/>
            <a:ext cx="76200" cy="762000"/>
          </a:xfrm>
          <a:prstGeom prst="leftBrace">
            <a:avLst>
              <a:gd name="adj1" fmla="val 83333"/>
              <a:gd name="adj2" fmla="val 50000"/>
            </a:avLst>
          </a:prstGeom>
          <a:noFill/>
          <a:ln w="12700">
            <a:solidFill>
              <a:schemeClr val="bg1"/>
            </a:solidFill>
            <a:round/>
            <a:headEnd/>
            <a:tailEnd/>
          </a:ln>
        </p:spPr>
        <p:txBody>
          <a:bodyPr wrap="none" anchor="ctr"/>
          <a:lstStyle/>
          <a:p>
            <a:endParaRPr lang="zh-CN" altLang="en-US"/>
          </a:p>
        </p:txBody>
      </p:sp>
      <p:sp>
        <p:nvSpPr>
          <p:cNvPr id="3086" name="AutoShape 26"/>
          <p:cNvSpPr>
            <a:spLocks/>
          </p:cNvSpPr>
          <p:nvPr/>
        </p:nvSpPr>
        <p:spPr bwMode="auto">
          <a:xfrm>
            <a:off x="4533900" y="2514600"/>
            <a:ext cx="76200" cy="1066800"/>
          </a:xfrm>
          <a:prstGeom prst="leftBrace">
            <a:avLst>
              <a:gd name="adj1" fmla="val 116667"/>
              <a:gd name="adj2" fmla="val 50000"/>
            </a:avLst>
          </a:prstGeom>
          <a:noFill/>
          <a:ln w="12700">
            <a:solidFill>
              <a:schemeClr val="bg1"/>
            </a:solidFill>
            <a:round/>
            <a:headEnd/>
            <a:tailEnd/>
          </a:ln>
        </p:spPr>
        <p:txBody>
          <a:bodyPr wrap="none" anchor="ctr"/>
          <a:lstStyle/>
          <a:p>
            <a:endParaRPr lang="zh-CN" altLang="en-US"/>
          </a:p>
        </p:txBody>
      </p:sp>
      <p:sp>
        <p:nvSpPr>
          <p:cNvPr id="3087" name="AutoShape 27"/>
          <p:cNvSpPr>
            <a:spLocks/>
          </p:cNvSpPr>
          <p:nvPr/>
        </p:nvSpPr>
        <p:spPr bwMode="auto">
          <a:xfrm>
            <a:off x="5346700" y="2209800"/>
            <a:ext cx="74613" cy="609600"/>
          </a:xfrm>
          <a:prstGeom prst="rightBrace">
            <a:avLst>
              <a:gd name="adj1" fmla="val 68085"/>
              <a:gd name="adj2" fmla="val 50000"/>
            </a:avLst>
          </a:prstGeom>
          <a:noFill/>
          <a:ln w="12700">
            <a:solidFill>
              <a:schemeClr val="bg1"/>
            </a:solidFill>
            <a:round/>
            <a:headEnd/>
            <a:tailEnd/>
          </a:ln>
        </p:spPr>
        <p:txBody>
          <a:bodyPr wrap="none" anchor="ctr"/>
          <a:lstStyle/>
          <a:p>
            <a:endParaRPr lang="zh-CN" altLang="en-US"/>
          </a:p>
        </p:txBody>
      </p:sp>
      <p:sp>
        <p:nvSpPr>
          <p:cNvPr id="3088" name="Line 28"/>
          <p:cNvSpPr>
            <a:spLocks noChangeShapeType="1"/>
          </p:cNvSpPr>
          <p:nvPr/>
        </p:nvSpPr>
        <p:spPr bwMode="auto">
          <a:xfrm>
            <a:off x="7239000" y="1371600"/>
            <a:ext cx="0" cy="152400"/>
          </a:xfrm>
          <a:prstGeom prst="line">
            <a:avLst/>
          </a:prstGeom>
          <a:noFill/>
          <a:ln w="25400">
            <a:solidFill>
              <a:srgbClr val="FF0000"/>
            </a:solidFill>
            <a:round/>
            <a:headEnd/>
            <a:tailEnd type="triangle" w="lg" len="med"/>
          </a:ln>
        </p:spPr>
        <p:txBody>
          <a:bodyPr/>
          <a:lstStyle/>
          <a:p>
            <a:endParaRPr lang="zh-CN" altLang="en-US"/>
          </a:p>
        </p:txBody>
      </p:sp>
      <p:sp>
        <p:nvSpPr>
          <p:cNvPr id="3089" name="Line 29"/>
          <p:cNvSpPr>
            <a:spLocks noChangeShapeType="1"/>
          </p:cNvSpPr>
          <p:nvPr/>
        </p:nvSpPr>
        <p:spPr bwMode="auto">
          <a:xfrm>
            <a:off x="8432800" y="1536700"/>
            <a:ext cx="0" cy="152400"/>
          </a:xfrm>
          <a:prstGeom prst="line">
            <a:avLst/>
          </a:prstGeom>
          <a:noFill/>
          <a:ln w="25400">
            <a:solidFill>
              <a:srgbClr val="FF0000"/>
            </a:solidFill>
            <a:round/>
            <a:headEnd/>
            <a:tailEnd type="triangle" w="lg" len="med"/>
          </a:ln>
        </p:spPr>
        <p:txBody>
          <a:bodyPr/>
          <a:lstStyle/>
          <a:p>
            <a:endParaRPr lang="zh-CN" altLang="en-US"/>
          </a:p>
        </p:txBody>
      </p:sp>
      <p:sp>
        <p:nvSpPr>
          <p:cNvPr id="3090" name="Text Box 10"/>
          <p:cNvSpPr txBox="1">
            <a:spLocks noChangeArrowheads="1"/>
          </p:cNvSpPr>
          <p:nvPr/>
        </p:nvSpPr>
        <p:spPr bwMode="auto">
          <a:xfrm>
            <a:off x="228600" y="1152525"/>
            <a:ext cx="1262063" cy="523875"/>
          </a:xfrm>
          <a:prstGeom prst="rect">
            <a:avLst/>
          </a:prstGeom>
          <a:solidFill>
            <a:schemeClr val="bg1">
              <a:alpha val="30196"/>
            </a:schemeClr>
          </a:solidFill>
          <a:ln w="9525">
            <a:noFill/>
            <a:miter lim="800000"/>
            <a:headEnd/>
            <a:tailEnd/>
          </a:ln>
        </p:spPr>
        <p:txBody>
          <a:bodyPr wrap="none">
            <a:spAutoFit/>
          </a:bodyPr>
          <a:lstStyle/>
          <a:p>
            <a:r>
              <a:rPr lang="en-US" altLang="zh-CN" sz="1400">
                <a:solidFill>
                  <a:srgbClr val="E6AA00"/>
                </a:solidFill>
              </a:rPr>
              <a:t>2014</a:t>
            </a:r>
            <a:r>
              <a:rPr lang="zh-CN" altLang="en-US" sz="1400">
                <a:solidFill>
                  <a:srgbClr val="E6AA00"/>
                </a:solidFill>
              </a:rPr>
              <a:t>年</a:t>
            </a:r>
            <a:r>
              <a:rPr lang="en-US" altLang="zh-CN" sz="1400">
                <a:solidFill>
                  <a:srgbClr val="E6AA00"/>
                </a:solidFill>
              </a:rPr>
              <a:t>11</a:t>
            </a:r>
            <a:r>
              <a:rPr lang="zh-CN" altLang="en-US" sz="1400">
                <a:solidFill>
                  <a:srgbClr val="E6AA00"/>
                </a:solidFill>
              </a:rPr>
              <a:t>月</a:t>
            </a:r>
          </a:p>
          <a:p>
            <a:r>
              <a:rPr lang="zh-CN" altLang="en-US" sz="1400">
                <a:solidFill>
                  <a:srgbClr val="E6AA00"/>
                </a:solidFill>
              </a:rPr>
              <a:t>完成安装调试</a:t>
            </a:r>
          </a:p>
        </p:txBody>
      </p:sp>
      <p:sp>
        <p:nvSpPr>
          <p:cNvPr id="22" name="Text Box 4"/>
          <p:cNvSpPr txBox="1">
            <a:spLocks noChangeArrowheads="1"/>
          </p:cNvSpPr>
          <p:nvPr/>
        </p:nvSpPr>
        <p:spPr bwMode="auto">
          <a:xfrm>
            <a:off x="1447800" y="6172200"/>
            <a:ext cx="6508513" cy="400110"/>
          </a:xfrm>
          <a:prstGeom prst="rect">
            <a:avLst/>
          </a:prstGeom>
          <a:solidFill>
            <a:srgbClr val="FFFF66"/>
          </a:solidFill>
          <a:ln>
            <a:headEnd/>
            <a:tailEnd/>
          </a:ln>
        </p:spPr>
        <p:style>
          <a:lnRef idx="0">
            <a:schemeClr val="accent1"/>
          </a:lnRef>
          <a:fillRef idx="3">
            <a:schemeClr val="accent1"/>
          </a:fillRef>
          <a:effectRef idx="3">
            <a:schemeClr val="accent1"/>
          </a:effectRef>
          <a:fontRef idx="minor">
            <a:schemeClr val="lt1"/>
          </a:fontRef>
        </p:style>
        <p:txBody>
          <a:bodyPr wrap="none">
            <a:spAutoFit/>
          </a:bodyPr>
          <a:lstStyle/>
          <a:p>
            <a:pPr>
              <a:defRPr/>
            </a:pPr>
            <a:r>
              <a:rPr lang="en-US" altLang="zh-CN" dirty="0">
                <a:solidFill>
                  <a:schemeClr val="tx1"/>
                </a:solidFill>
                <a:ea typeface="黑体" pitchFamily="49" charset="-122"/>
              </a:rPr>
              <a:t>All the key components and electronics are home-made</a:t>
            </a:r>
            <a:endParaRPr lang="zh-CN" altLang="en-US" dirty="0">
              <a:solidFill>
                <a:schemeClr val="tx1"/>
              </a:solidFill>
              <a:ea typeface="黑体" pitchFamily="49" charset="-122"/>
            </a:endParaRP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9" name="Picture 136"/>
          <p:cNvPicPr>
            <a:picLocks noChangeAspect="1" noChangeArrowheads="1"/>
          </p:cNvPicPr>
          <p:nvPr/>
        </p:nvPicPr>
        <p:blipFill>
          <a:blip r:embed="rId2"/>
          <a:srcRect l="6000" t="8897" r="12000"/>
          <a:stretch>
            <a:fillRect/>
          </a:stretch>
        </p:blipFill>
        <p:spPr bwMode="auto">
          <a:xfrm>
            <a:off x="152400" y="1219200"/>
            <a:ext cx="3429000" cy="2676525"/>
          </a:xfrm>
          <a:prstGeom prst="rect">
            <a:avLst/>
          </a:prstGeom>
          <a:noFill/>
          <a:ln w="9525">
            <a:noFill/>
            <a:miter lim="800000"/>
            <a:headEnd/>
            <a:tailEnd/>
          </a:ln>
        </p:spPr>
      </p:pic>
      <p:sp>
        <p:nvSpPr>
          <p:cNvPr id="72707" name="Rectangle 2"/>
          <p:cNvSpPr>
            <a:spLocks noGrp="1" noChangeArrowheads="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r>
              <a:rPr lang="en-US" altLang="zh-CN" sz="3200">
                <a:ea typeface="黑体" pitchFamily="49" charset="-122"/>
              </a:rPr>
              <a:t>Coupling ultrafast laser with SPM</a:t>
            </a:r>
            <a:endParaRPr lang="zh-CN" altLang="en-US" sz="3200">
              <a:ea typeface="黑体" pitchFamily="49" charset="-122"/>
            </a:endParaRPr>
          </a:p>
        </p:txBody>
      </p:sp>
      <p:sp>
        <p:nvSpPr>
          <p:cNvPr id="225" name="矩形 224"/>
          <p:cNvSpPr/>
          <p:nvPr/>
        </p:nvSpPr>
        <p:spPr>
          <a:xfrm>
            <a:off x="2157413" y="4048125"/>
            <a:ext cx="1571625" cy="1928813"/>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fontAlgn="auto">
              <a:spcBef>
                <a:spcPts val="0"/>
              </a:spcBef>
              <a:spcAft>
                <a:spcPts val="0"/>
              </a:spcAft>
              <a:defRPr/>
            </a:pPr>
            <a:endParaRPr lang="zh-CN" altLang="en-US" sz="1800"/>
          </a:p>
        </p:txBody>
      </p:sp>
      <p:sp>
        <p:nvSpPr>
          <p:cNvPr id="93" name="矩形 92"/>
          <p:cNvSpPr/>
          <p:nvPr/>
        </p:nvSpPr>
        <p:spPr>
          <a:xfrm>
            <a:off x="3729038" y="1905000"/>
            <a:ext cx="5214937" cy="407193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fontAlgn="auto">
              <a:spcBef>
                <a:spcPts val="0"/>
              </a:spcBef>
              <a:spcAft>
                <a:spcPts val="0"/>
              </a:spcAft>
              <a:defRPr/>
            </a:pPr>
            <a:endParaRPr lang="zh-CN" altLang="en-US" sz="1800" dirty="0"/>
          </a:p>
        </p:txBody>
      </p:sp>
      <p:cxnSp>
        <p:nvCxnSpPr>
          <p:cNvPr id="7" name="直接连接符 6"/>
          <p:cNvCxnSpPr>
            <a:stCxn id="96" idx="1"/>
          </p:cNvCxnSpPr>
          <p:nvPr/>
        </p:nvCxnSpPr>
        <p:spPr>
          <a:xfrm rot="10800000">
            <a:off x="4467225" y="2322513"/>
            <a:ext cx="2555875" cy="1587"/>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nvCxnSpPr>
        <p:spPr>
          <a:xfrm rot="5400000">
            <a:off x="4312444" y="2216944"/>
            <a:ext cx="295275" cy="223837"/>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rot="5400000">
            <a:off x="3901281" y="2909094"/>
            <a:ext cx="1152525" cy="1588"/>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
        <p:nvSpPr>
          <p:cNvPr id="23" name="矩形 22"/>
          <p:cNvSpPr/>
          <p:nvPr/>
        </p:nvSpPr>
        <p:spPr>
          <a:xfrm>
            <a:off x="4843463" y="5464175"/>
            <a:ext cx="950912" cy="36988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fontAlgn="auto">
              <a:spcBef>
                <a:spcPts val="0"/>
              </a:spcBef>
              <a:spcAft>
                <a:spcPts val="0"/>
              </a:spcAft>
              <a:defRPr/>
            </a:pPr>
            <a:endParaRPr lang="zh-CN" altLang="en-US" sz="1200"/>
          </a:p>
        </p:txBody>
      </p:sp>
      <p:cxnSp>
        <p:nvCxnSpPr>
          <p:cNvPr id="25" name="直接连接符 24"/>
          <p:cNvCxnSpPr/>
          <p:nvPr/>
        </p:nvCxnSpPr>
        <p:spPr>
          <a:xfrm rot="10800000" flipV="1">
            <a:off x="2554288" y="5749925"/>
            <a:ext cx="357187" cy="0"/>
          </a:xfrm>
          <a:prstGeom prst="line">
            <a:avLst/>
          </a:prstGeom>
          <a:ln>
            <a:solidFill>
              <a:srgbClr val="FFC000"/>
            </a:solidFill>
          </a:ln>
        </p:spPr>
        <p:style>
          <a:lnRef idx="1">
            <a:schemeClr val="accent1"/>
          </a:lnRef>
          <a:fillRef idx="0">
            <a:schemeClr val="accent1"/>
          </a:fillRef>
          <a:effectRef idx="0">
            <a:schemeClr val="accent1"/>
          </a:effectRef>
          <a:fontRef idx="minor">
            <a:schemeClr val="tx1"/>
          </a:fontRef>
        </p:style>
      </p:cxnSp>
      <p:cxnSp>
        <p:nvCxnSpPr>
          <p:cNvPr id="27" name="直接连接符 26"/>
          <p:cNvCxnSpPr/>
          <p:nvPr/>
        </p:nvCxnSpPr>
        <p:spPr>
          <a:xfrm>
            <a:off x="2251075" y="5548313"/>
            <a:ext cx="357188" cy="285750"/>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28" name="直接连接符 27"/>
          <p:cNvCxnSpPr/>
          <p:nvPr/>
        </p:nvCxnSpPr>
        <p:spPr>
          <a:xfrm>
            <a:off x="2249488" y="4471988"/>
            <a:ext cx="428625" cy="285750"/>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30" name="直接连接符 29"/>
          <p:cNvCxnSpPr/>
          <p:nvPr/>
        </p:nvCxnSpPr>
        <p:spPr>
          <a:xfrm rot="16200000" flipV="1">
            <a:off x="2001044" y="5212557"/>
            <a:ext cx="1079500" cy="11112"/>
          </a:xfrm>
          <a:prstGeom prst="line">
            <a:avLst/>
          </a:prstGeom>
          <a:ln>
            <a:solidFill>
              <a:srgbClr val="FFC000"/>
            </a:solidFill>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nvCxnSpPr>
        <p:spPr>
          <a:xfrm rot="10800000" flipV="1">
            <a:off x="1554163" y="4535488"/>
            <a:ext cx="766762" cy="268287"/>
          </a:xfrm>
          <a:prstGeom prst="line">
            <a:avLst/>
          </a:prstGeom>
          <a:ln>
            <a:solidFill>
              <a:srgbClr val="00B050"/>
            </a:solidFill>
          </a:ln>
        </p:spPr>
        <p:style>
          <a:lnRef idx="1">
            <a:schemeClr val="accent1"/>
          </a:lnRef>
          <a:fillRef idx="0">
            <a:schemeClr val="accent1"/>
          </a:fillRef>
          <a:effectRef idx="0">
            <a:schemeClr val="accent1"/>
          </a:effectRef>
          <a:fontRef idx="minor">
            <a:schemeClr val="tx1"/>
          </a:fontRef>
        </p:style>
      </p:cxnSp>
      <p:sp>
        <p:nvSpPr>
          <p:cNvPr id="41" name="矩形 40"/>
          <p:cNvSpPr/>
          <p:nvPr/>
        </p:nvSpPr>
        <p:spPr>
          <a:xfrm>
            <a:off x="554038" y="5265738"/>
            <a:ext cx="428625" cy="1428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fontAlgn="auto">
              <a:spcBef>
                <a:spcPts val="0"/>
              </a:spcBef>
              <a:spcAft>
                <a:spcPts val="0"/>
              </a:spcAft>
              <a:defRPr/>
            </a:pPr>
            <a:endParaRPr lang="zh-CN" altLang="en-US" sz="1200" dirty="0"/>
          </a:p>
        </p:txBody>
      </p:sp>
      <p:grpSp>
        <p:nvGrpSpPr>
          <p:cNvPr id="72720" name="组合 53"/>
          <p:cNvGrpSpPr>
            <a:grpSpLocks/>
          </p:cNvGrpSpPr>
          <p:nvPr/>
        </p:nvGrpSpPr>
        <p:grpSpPr bwMode="auto">
          <a:xfrm>
            <a:off x="696913" y="4641850"/>
            <a:ext cx="142875" cy="571500"/>
            <a:chOff x="571472" y="2143116"/>
            <a:chExt cx="143670" cy="571504"/>
          </a:xfrm>
        </p:grpSpPr>
        <p:cxnSp>
          <p:nvCxnSpPr>
            <p:cNvPr id="43" name="直接连接符 42"/>
            <p:cNvCxnSpPr/>
            <p:nvPr/>
          </p:nvCxnSpPr>
          <p:spPr>
            <a:xfrm rot="16200000" flipH="1">
              <a:off x="321638" y="2392950"/>
              <a:ext cx="571504" cy="71834"/>
            </a:xfrm>
            <a:prstGeom prst="line">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47" name="直接连接符 46"/>
            <p:cNvCxnSpPr/>
            <p:nvPr/>
          </p:nvCxnSpPr>
          <p:spPr>
            <a:xfrm rot="5400000">
              <a:off x="394266" y="2393744"/>
              <a:ext cx="569916" cy="71836"/>
            </a:xfrm>
            <a:prstGeom prst="line">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52" name="直接连接符 51"/>
            <p:cNvCxnSpPr/>
            <p:nvPr/>
          </p:nvCxnSpPr>
          <p:spPr>
            <a:xfrm>
              <a:off x="571472" y="2143116"/>
              <a:ext cx="143670" cy="1588"/>
            </a:xfrm>
            <a:prstGeom prst="line">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cxnSp>
        <p:nvCxnSpPr>
          <p:cNvPr id="68" name="直接连接符 67"/>
          <p:cNvCxnSpPr/>
          <p:nvPr/>
        </p:nvCxnSpPr>
        <p:spPr>
          <a:xfrm rot="5400000">
            <a:off x="2728913" y="4191000"/>
            <a:ext cx="285750" cy="285750"/>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73" name="直接连接符 72"/>
          <p:cNvCxnSpPr/>
          <p:nvPr/>
        </p:nvCxnSpPr>
        <p:spPr>
          <a:xfrm rot="5400000">
            <a:off x="2840038" y="5564188"/>
            <a:ext cx="285750" cy="285750"/>
          </a:xfrm>
          <a:prstGeom prst="line">
            <a:avLst/>
          </a:prstGeom>
          <a:ln w="25400">
            <a:solidFill>
              <a:srgbClr val="00B050"/>
            </a:solidFill>
          </a:ln>
        </p:spPr>
        <p:style>
          <a:lnRef idx="1">
            <a:schemeClr val="accent1"/>
          </a:lnRef>
          <a:fillRef idx="0">
            <a:schemeClr val="accent1"/>
          </a:fillRef>
          <a:effectRef idx="0">
            <a:schemeClr val="accent1"/>
          </a:effectRef>
          <a:fontRef idx="minor">
            <a:schemeClr val="tx1"/>
          </a:fontRef>
        </p:style>
      </p:cxnSp>
      <p:sp>
        <p:nvSpPr>
          <p:cNvPr id="72723" name="TextBox 79"/>
          <p:cNvSpPr txBox="1">
            <a:spLocks noChangeArrowheads="1"/>
          </p:cNvSpPr>
          <p:nvPr/>
        </p:nvSpPr>
        <p:spPr bwMode="auto">
          <a:xfrm>
            <a:off x="7694613" y="2200275"/>
            <a:ext cx="1239837" cy="274638"/>
          </a:xfrm>
          <a:prstGeom prst="rect">
            <a:avLst/>
          </a:prstGeom>
          <a:noFill/>
          <a:ln w="9525">
            <a:noFill/>
            <a:miter lim="800000"/>
            <a:headEnd/>
            <a:tailEnd/>
          </a:ln>
        </p:spPr>
        <p:txBody>
          <a:bodyPr wrap="none">
            <a:spAutoFit/>
          </a:bodyPr>
          <a:lstStyle/>
          <a:p>
            <a:r>
              <a:rPr lang="en-US" altLang="zh-CN" sz="1200">
                <a:latin typeface="Calibri" pitchFamily="34" charset="0"/>
              </a:rPr>
              <a:t>Ti:Sapphire Laser</a:t>
            </a:r>
          </a:p>
        </p:txBody>
      </p:sp>
      <p:sp>
        <p:nvSpPr>
          <p:cNvPr id="72724" name="TextBox 106"/>
          <p:cNvSpPr txBox="1">
            <a:spLocks noChangeArrowheads="1"/>
          </p:cNvSpPr>
          <p:nvPr/>
        </p:nvSpPr>
        <p:spPr bwMode="auto">
          <a:xfrm>
            <a:off x="442913" y="4343400"/>
            <a:ext cx="658812" cy="274638"/>
          </a:xfrm>
          <a:prstGeom prst="rect">
            <a:avLst/>
          </a:prstGeom>
          <a:noFill/>
          <a:ln w="9525">
            <a:noFill/>
            <a:miter lim="800000"/>
            <a:headEnd/>
            <a:tailEnd/>
          </a:ln>
        </p:spPr>
        <p:txBody>
          <a:bodyPr wrap="none">
            <a:spAutoFit/>
          </a:bodyPr>
          <a:lstStyle/>
          <a:p>
            <a:r>
              <a:rPr lang="en-US" altLang="zh-CN" sz="1200">
                <a:latin typeface="Calibri" pitchFamily="34" charset="0"/>
              </a:rPr>
              <a:t>STM tip</a:t>
            </a:r>
          </a:p>
        </p:txBody>
      </p:sp>
      <p:sp>
        <p:nvSpPr>
          <p:cNvPr id="72725" name="TextBox 107"/>
          <p:cNvSpPr txBox="1">
            <a:spLocks noChangeArrowheads="1"/>
          </p:cNvSpPr>
          <p:nvPr/>
        </p:nvSpPr>
        <p:spPr bwMode="auto">
          <a:xfrm>
            <a:off x="463550" y="5405438"/>
            <a:ext cx="857250" cy="276225"/>
          </a:xfrm>
          <a:prstGeom prst="rect">
            <a:avLst/>
          </a:prstGeom>
          <a:noFill/>
          <a:ln w="9525">
            <a:noFill/>
            <a:miter lim="800000"/>
            <a:headEnd/>
            <a:tailEnd/>
          </a:ln>
        </p:spPr>
        <p:txBody>
          <a:bodyPr>
            <a:spAutoFit/>
          </a:bodyPr>
          <a:lstStyle/>
          <a:p>
            <a:r>
              <a:rPr lang="en-US" altLang="zh-CN" sz="1200">
                <a:latin typeface="Calibri" pitchFamily="34" charset="0"/>
              </a:rPr>
              <a:t>Sample</a:t>
            </a:r>
          </a:p>
        </p:txBody>
      </p:sp>
      <p:sp>
        <p:nvSpPr>
          <p:cNvPr id="72726" name="TextBox 49"/>
          <p:cNvSpPr txBox="1">
            <a:spLocks noChangeArrowheads="1"/>
          </p:cNvSpPr>
          <p:nvPr/>
        </p:nvSpPr>
        <p:spPr bwMode="auto">
          <a:xfrm>
            <a:off x="1228725" y="4486275"/>
            <a:ext cx="327025" cy="276225"/>
          </a:xfrm>
          <a:prstGeom prst="rect">
            <a:avLst/>
          </a:prstGeom>
          <a:noFill/>
          <a:ln w="9525">
            <a:noFill/>
            <a:miter lim="800000"/>
            <a:headEnd/>
            <a:tailEnd/>
          </a:ln>
        </p:spPr>
        <p:txBody>
          <a:bodyPr wrap="none">
            <a:spAutoFit/>
          </a:bodyPr>
          <a:lstStyle/>
          <a:p>
            <a:r>
              <a:rPr lang="en-US" altLang="zh-CN" sz="1200">
                <a:latin typeface="Calibri" pitchFamily="34" charset="0"/>
              </a:rPr>
              <a:t>L0</a:t>
            </a:r>
          </a:p>
        </p:txBody>
      </p:sp>
      <p:sp>
        <p:nvSpPr>
          <p:cNvPr id="72727" name="矩形 50"/>
          <p:cNvSpPr>
            <a:spLocks noChangeArrowheads="1"/>
          </p:cNvSpPr>
          <p:nvPr/>
        </p:nvSpPr>
        <p:spPr bwMode="auto">
          <a:xfrm>
            <a:off x="2081213" y="4200525"/>
            <a:ext cx="790575" cy="276225"/>
          </a:xfrm>
          <a:prstGeom prst="rect">
            <a:avLst/>
          </a:prstGeom>
          <a:noFill/>
          <a:ln w="9525">
            <a:noFill/>
            <a:miter lim="800000"/>
            <a:headEnd/>
            <a:tailEnd/>
          </a:ln>
        </p:spPr>
        <p:txBody>
          <a:bodyPr wrap="none">
            <a:spAutoFit/>
          </a:bodyPr>
          <a:lstStyle/>
          <a:p>
            <a:r>
              <a:rPr lang="en-US" altLang="zh-CN" sz="1200">
                <a:latin typeface="Calibri" pitchFamily="34" charset="0"/>
              </a:rPr>
              <a:t>Periscope</a:t>
            </a:r>
          </a:p>
        </p:txBody>
      </p:sp>
      <p:sp>
        <p:nvSpPr>
          <p:cNvPr id="72728" name="矩形 52"/>
          <p:cNvSpPr>
            <a:spLocks noChangeArrowheads="1"/>
          </p:cNvSpPr>
          <p:nvPr/>
        </p:nvSpPr>
        <p:spPr bwMode="auto">
          <a:xfrm>
            <a:off x="5800725" y="1931988"/>
            <a:ext cx="571500" cy="276225"/>
          </a:xfrm>
          <a:prstGeom prst="rect">
            <a:avLst/>
          </a:prstGeom>
          <a:noFill/>
          <a:ln w="9525">
            <a:noFill/>
            <a:miter lim="800000"/>
            <a:headEnd/>
            <a:tailEnd/>
          </a:ln>
        </p:spPr>
        <p:txBody>
          <a:bodyPr>
            <a:spAutoFit/>
          </a:bodyPr>
          <a:lstStyle/>
          <a:p>
            <a:r>
              <a:rPr lang="en-US" altLang="zh-CN" sz="1200">
                <a:latin typeface="Calibri" pitchFamily="34" charset="0"/>
              </a:rPr>
              <a:t>M2</a:t>
            </a:r>
          </a:p>
        </p:txBody>
      </p:sp>
      <p:sp>
        <p:nvSpPr>
          <p:cNvPr id="72729" name="TextBox 55"/>
          <p:cNvSpPr txBox="1">
            <a:spLocks noChangeArrowheads="1"/>
          </p:cNvSpPr>
          <p:nvPr/>
        </p:nvSpPr>
        <p:spPr bwMode="auto">
          <a:xfrm>
            <a:off x="4070350" y="2128838"/>
            <a:ext cx="393700" cy="276225"/>
          </a:xfrm>
          <a:prstGeom prst="rect">
            <a:avLst/>
          </a:prstGeom>
          <a:noFill/>
          <a:ln w="9525">
            <a:noFill/>
            <a:miter lim="800000"/>
            <a:headEnd/>
            <a:tailEnd/>
          </a:ln>
        </p:spPr>
        <p:txBody>
          <a:bodyPr wrap="none">
            <a:spAutoFit/>
          </a:bodyPr>
          <a:lstStyle/>
          <a:p>
            <a:r>
              <a:rPr lang="en-US" altLang="zh-CN" sz="1200">
                <a:latin typeface="Calibri" pitchFamily="34" charset="0"/>
              </a:rPr>
              <a:t>M3</a:t>
            </a:r>
          </a:p>
        </p:txBody>
      </p:sp>
      <p:cxnSp>
        <p:nvCxnSpPr>
          <p:cNvPr id="14" name="直接连接符 13"/>
          <p:cNvCxnSpPr/>
          <p:nvPr/>
        </p:nvCxnSpPr>
        <p:spPr>
          <a:xfrm rot="10800000">
            <a:off x="2871788" y="4333875"/>
            <a:ext cx="1116012" cy="4763"/>
          </a:xfrm>
          <a:prstGeom prst="line">
            <a:avLst/>
          </a:prstGeom>
          <a:ln>
            <a:solidFill>
              <a:srgbClr val="FFC000"/>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a:stCxn id="72732" idx="2"/>
          </p:cNvCxnSpPr>
          <p:nvPr/>
        </p:nvCxnSpPr>
        <p:spPr>
          <a:xfrm rot="16200000" flipH="1">
            <a:off x="2197894" y="5012532"/>
            <a:ext cx="1416050" cy="36512"/>
          </a:xfrm>
          <a:prstGeom prst="line">
            <a:avLst/>
          </a:prstGeom>
          <a:ln>
            <a:solidFill>
              <a:srgbClr val="FFC000"/>
            </a:solidFill>
          </a:ln>
        </p:spPr>
        <p:style>
          <a:lnRef idx="1">
            <a:schemeClr val="accent1"/>
          </a:lnRef>
          <a:fillRef idx="0">
            <a:schemeClr val="accent1"/>
          </a:fillRef>
          <a:effectRef idx="0">
            <a:schemeClr val="accent1"/>
          </a:effectRef>
          <a:fontRef idx="minor">
            <a:schemeClr val="tx1"/>
          </a:fontRef>
        </p:style>
      </p:cxnSp>
      <p:sp>
        <p:nvSpPr>
          <p:cNvPr id="72732" name="TextBox 56"/>
          <p:cNvSpPr txBox="1">
            <a:spLocks noChangeArrowheads="1"/>
          </p:cNvSpPr>
          <p:nvPr/>
        </p:nvSpPr>
        <p:spPr bwMode="auto">
          <a:xfrm>
            <a:off x="2690813" y="4048125"/>
            <a:ext cx="392112" cy="274638"/>
          </a:xfrm>
          <a:prstGeom prst="rect">
            <a:avLst/>
          </a:prstGeom>
          <a:noFill/>
          <a:ln w="9525">
            <a:noFill/>
            <a:miter lim="800000"/>
            <a:headEnd/>
            <a:tailEnd/>
          </a:ln>
        </p:spPr>
        <p:txBody>
          <a:bodyPr wrap="none">
            <a:spAutoFit/>
          </a:bodyPr>
          <a:lstStyle/>
          <a:p>
            <a:r>
              <a:rPr lang="en-US" altLang="zh-CN" sz="1200">
                <a:latin typeface="Calibri" pitchFamily="34" charset="0"/>
              </a:rPr>
              <a:t>M6</a:t>
            </a:r>
          </a:p>
        </p:txBody>
      </p:sp>
      <p:cxnSp>
        <p:nvCxnSpPr>
          <p:cNvPr id="61" name="直接连接符 60"/>
          <p:cNvCxnSpPr/>
          <p:nvPr/>
        </p:nvCxnSpPr>
        <p:spPr>
          <a:xfrm flipV="1">
            <a:off x="1638300" y="4691063"/>
            <a:ext cx="896938" cy="306387"/>
          </a:xfrm>
          <a:prstGeom prst="line">
            <a:avLst/>
          </a:prstGeom>
          <a:ln>
            <a:solidFill>
              <a:srgbClr val="FFC000"/>
            </a:solidFill>
          </a:ln>
        </p:spPr>
        <p:style>
          <a:lnRef idx="1">
            <a:schemeClr val="accent1"/>
          </a:lnRef>
          <a:fillRef idx="0">
            <a:schemeClr val="accent1"/>
          </a:fillRef>
          <a:effectRef idx="0">
            <a:schemeClr val="accent1"/>
          </a:effectRef>
          <a:fontRef idx="minor">
            <a:schemeClr val="tx1"/>
          </a:fontRef>
        </p:style>
      </p:cxnSp>
      <p:cxnSp>
        <p:nvCxnSpPr>
          <p:cNvPr id="64" name="直接连接符 63"/>
          <p:cNvCxnSpPr/>
          <p:nvPr/>
        </p:nvCxnSpPr>
        <p:spPr>
          <a:xfrm rot="5400000">
            <a:off x="1785144" y="5071269"/>
            <a:ext cx="1071562" cy="0"/>
          </a:xfrm>
          <a:prstGeom prst="line">
            <a:avLst/>
          </a:prstGeom>
          <a:ln>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67" name="直接连接符 66"/>
          <p:cNvCxnSpPr/>
          <p:nvPr/>
        </p:nvCxnSpPr>
        <p:spPr>
          <a:xfrm>
            <a:off x="2320925" y="5619750"/>
            <a:ext cx="2500313" cy="1588"/>
          </a:xfrm>
          <a:prstGeom prst="line">
            <a:avLst/>
          </a:prstGeom>
          <a:ln>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48" name="直接箭头连接符 147"/>
          <p:cNvCxnSpPr/>
          <p:nvPr/>
        </p:nvCxnSpPr>
        <p:spPr>
          <a:xfrm rot="10800000" flipV="1">
            <a:off x="892175" y="5000625"/>
            <a:ext cx="785813" cy="214313"/>
          </a:xfrm>
          <a:prstGeom prst="straightConnector1">
            <a:avLst/>
          </a:prstGeom>
          <a:ln>
            <a:solidFill>
              <a:srgbClr val="FFC000"/>
            </a:solidFill>
            <a:tailEnd type="arrow"/>
          </a:ln>
        </p:spPr>
        <p:style>
          <a:lnRef idx="1">
            <a:schemeClr val="accent1"/>
          </a:lnRef>
          <a:fillRef idx="0">
            <a:schemeClr val="accent1"/>
          </a:fillRef>
          <a:effectRef idx="0">
            <a:schemeClr val="accent1"/>
          </a:effectRef>
          <a:fontRef idx="minor">
            <a:schemeClr val="tx1"/>
          </a:fontRef>
        </p:style>
      </p:cxnSp>
      <p:cxnSp>
        <p:nvCxnSpPr>
          <p:cNvPr id="152" name="直接箭头连接符 151"/>
          <p:cNvCxnSpPr/>
          <p:nvPr/>
        </p:nvCxnSpPr>
        <p:spPr>
          <a:xfrm flipV="1">
            <a:off x="768350" y="4821238"/>
            <a:ext cx="766763" cy="428625"/>
          </a:xfrm>
          <a:prstGeom prst="straightConnector1">
            <a:avLst/>
          </a:prstGeom>
          <a:ln>
            <a:solidFill>
              <a:srgbClr val="00B050"/>
            </a:solidFill>
            <a:tailEnd type="arrow"/>
          </a:ln>
        </p:spPr>
        <p:style>
          <a:lnRef idx="1">
            <a:schemeClr val="accent1"/>
          </a:lnRef>
          <a:fillRef idx="0">
            <a:schemeClr val="accent1"/>
          </a:fillRef>
          <a:effectRef idx="0">
            <a:schemeClr val="accent1"/>
          </a:effectRef>
          <a:fontRef idx="minor">
            <a:schemeClr val="tx1"/>
          </a:fontRef>
        </p:style>
      </p:cxnSp>
      <p:sp>
        <p:nvSpPr>
          <p:cNvPr id="72738" name="TextBox 155"/>
          <p:cNvSpPr txBox="1">
            <a:spLocks noChangeArrowheads="1"/>
          </p:cNvSpPr>
          <p:nvPr/>
        </p:nvSpPr>
        <p:spPr bwMode="auto">
          <a:xfrm>
            <a:off x="7729538" y="2476500"/>
            <a:ext cx="1214437" cy="276225"/>
          </a:xfrm>
          <a:prstGeom prst="rect">
            <a:avLst/>
          </a:prstGeom>
          <a:noFill/>
          <a:ln w="9525">
            <a:noFill/>
            <a:miter lim="800000"/>
            <a:headEnd/>
            <a:tailEnd/>
          </a:ln>
        </p:spPr>
        <p:txBody>
          <a:bodyPr>
            <a:spAutoFit/>
          </a:bodyPr>
          <a:lstStyle/>
          <a:p>
            <a:r>
              <a:rPr lang="en-US" altLang="zh-CN" sz="1200">
                <a:latin typeface="Calibri" pitchFamily="34" charset="0"/>
              </a:rPr>
              <a:t>IR: 690-1020nm</a:t>
            </a:r>
          </a:p>
        </p:txBody>
      </p:sp>
      <p:sp>
        <p:nvSpPr>
          <p:cNvPr id="72739" name="矩形 156"/>
          <p:cNvSpPr>
            <a:spLocks noChangeArrowheads="1"/>
          </p:cNvSpPr>
          <p:nvPr/>
        </p:nvSpPr>
        <p:spPr bwMode="auto">
          <a:xfrm>
            <a:off x="2820988" y="5762625"/>
            <a:ext cx="479425" cy="276225"/>
          </a:xfrm>
          <a:prstGeom prst="rect">
            <a:avLst/>
          </a:prstGeom>
          <a:noFill/>
          <a:ln w="9525">
            <a:noFill/>
            <a:miter lim="800000"/>
            <a:headEnd/>
            <a:tailEnd/>
          </a:ln>
        </p:spPr>
        <p:txBody>
          <a:bodyPr>
            <a:spAutoFit/>
          </a:bodyPr>
          <a:lstStyle/>
          <a:p>
            <a:r>
              <a:rPr lang="en-US" altLang="zh-CN" sz="1200">
                <a:solidFill>
                  <a:srgbClr val="00B050"/>
                </a:solidFill>
                <a:latin typeface="Calibri" pitchFamily="34" charset="0"/>
              </a:rPr>
              <a:t>BS2</a:t>
            </a:r>
          </a:p>
        </p:txBody>
      </p:sp>
      <p:sp>
        <p:nvSpPr>
          <p:cNvPr id="72" name="矩形 71"/>
          <p:cNvSpPr/>
          <p:nvPr/>
        </p:nvSpPr>
        <p:spPr>
          <a:xfrm rot="20689979">
            <a:off x="1839913" y="4446588"/>
            <a:ext cx="138112" cy="579437"/>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fontAlgn="auto">
              <a:spcBef>
                <a:spcPts val="0"/>
              </a:spcBef>
              <a:spcAft>
                <a:spcPts val="0"/>
              </a:spcAft>
              <a:defRPr/>
            </a:pPr>
            <a:endParaRPr lang="zh-CN" altLang="en-US" sz="1400"/>
          </a:p>
        </p:txBody>
      </p:sp>
      <p:sp>
        <p:nvSpPr>
          <p:cNvPr id="72741" name="矩形 73"/>
          <p:cNvSpPr>
            <a:spLocks noChangeArrowheads="1"/>
          </p:cNvSpPr>
          <p:nvPr/>
        </p:nvSpPr>
        <p:spPr bwMode="auto">
          <a:xfrm>
            <a:off x="1327150" y="4183063"/>
            <a:ext cx="754063" cy="274637"/>
          </a:xfrm>
          <a:prstGeom prst="rect">
            <a:avLst/>
          </a:prstGeom>
          <a:noFill/>
          <a:ln w="9525">
            <a:noFill/>
            <a:miter lim="800000"/>
            <a:headEnd/>
            <a:tailEnd/>
          </a:ln>
        </p:spPr>
        <p:txBody>
          <a:bodyPr wrap="none">
            <a:spAutoFit/>
          </a:bodyPr>
          <a:lstStyle/>
          <a:p>
            <a:r>
              <a:rPr lang="en-US" altLang="zh-CN" sz="1200">
                <a:latin typeface="Calibri" pitchFamily="34" charset="0"/>
              </a:rPr>
              <a:t>Viewport</a:t>
            </a:r>
          </a:p>
        </p:txBody>
      </p:sp>
      <p:cxnSp>
        <p:nvCxnSpPr>
          <p:cNvPr id="77" name="直接连接符 76"/>
          <p:cNvCxnSpPr/>
          <p:nvPr/>
        </p:nvCxnSpPr>
        <p:spPr>
          <a:xfrm rot="10800000" flipV="1">
            <a:off x="820738" y="4786313"/>
            <a:ext cx="1028700" cy="4635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8" name="直接连接符 87"/>
          <p:cNvCxnSpPr/>
          <p:nvPr/>
        </p:nvCxnSpPr>
        <p:spPr>
          <a:xfrm>
            <a:off x="820738" y="5249863"/>
            <a:ext cx="785812" cy="158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89" name="弧形 88"/>
          <p:cNvSpPr/>
          <p:nvPr/>
        </p:nvSpPr>
        <p:spPr>
          <a:xfrm rot="892795">
            <a:off x="1106488" y="5054600"/>
            <a:ext cx="214312" cy="428625"/>
          </a:xfrm>
          <a:prstGeom prst="arc">
            <a:avLst>
              <a:gd name="adj1" fmla="val 16200000"/>
              <a:gd name="adj2" fmla="val 19942894"/>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fontAlgn="auto">
              <a:spcBef>
                <a:spcPts val="0"/>
              </a:spcBef>
              <a:spcAft>
                <a:spcPts val="0"/>
              </a:spcAft>
              <a:defRPr/>
            </a:pPr>
            <a:endParaRPr lang="zh-CN" altLang="en-US" sz="1400"/>
          </a:p>
        </p:txBody>
      </p:sp>
      <p:sp>
        <p:nvSpPr>
          <p:cNvPr id="72745" name="TextBox 89"/>
          <p:cNvSpPr txBox="1">
            <a:spLocks noChangeArrowheads="1"/>
          </p:cNvSpPr>
          <p:nvPr/>
        </p:nvSpPr>
        <p:spPr bwMode="auto">
          <a:xfrm>
            <a:off x="1258888" y="5013325"/>
            <a:ext cx="466725" cy="260350"/>
          </a:xfrm>
          <a:prstGeom prst="rect">
            <a:avLst/>
          </a:prstGeom>
          <a:noFill/>
          <a:ln w="9525">
            <a:noFill/>
            <a:miter lim="800000"/>
            <a:headEnd/>
            <a:tailEnd/>
          </a:ln>
        </p:spPr>
        <p:txBody>
          <a:bodyPr wrap="none">
            <a:spAutoFit/>
          </a:bodyPr>
          <a:lstStyle/>
          <a:p>
            <a:r>
              <a:rPr lang="en-US" altLang="zh-CN" sz="1100">
                <a:latin typeface="Calibri" pitchFamily="34" charset="0"/>
              </a:rPr>
              <a:t>17°</a:t>
            </a:r>
          </a:p>
        </p:txBody>
      </p:sp>
      <p:sp>
        <p:nvSpPr>
          <p:cNvPr id="72746" name="TextBox 99"/>
          <p:cNvSpPr txBox="1">
            <a:spLocks noChangeArrowheads="1"/>
          </p:cNvSpPr>
          <p:nvPr/>
        </p:nvSpPr>
        <p:spPr bwMode="auto">
          <a:xfrm>
            <a:off x="4832350" y="5405438"/>
            <a:ext cx="1036638" cy="457200"/>
          </a:xfrm>
          <a:prstGeom prst="rect">
            <a:avLst/>
          </a:prstGeom>
          <a:noFill/>
          <a:ln w="9525">
            <a:noFill/>
            <a:miter lim="800000"/>
            <a:headEnd/>
            <a:tailEnd/>
          </a:ln>
        </p:spPr>
        <p:txBody>
          <a:bodyPr wrap="none">
            <a:spAutoFit/>
          </a:bodyPr>
          <a:lstStyle/>
          <a:p>
            <a:r>
              <a:rPr lang="en-US" altLang="zh-CN" sz="1200">
                <a:latin typeface="Calibri" pitchFamily="34" charset="0"/>
              </a:rPr>
              <a:t>       CCD&amp;</a:t>
            </a:r>
          </a:p>
          <a:p>
            <a:r>
              <a:rPr lang="en-US" altLang="zh-CN" sz="1200">
                <a:latin typeface="Calibri" pitchFamily="34" charset="0"/>
              </a:rPr>
              <a:t>Spectrometer</a:t>
            </a:r>
          </a:p>
        </p:txBody>
      </p:sp>
      <p:cxnSp>
        <p:nvCxnSpPr>
          <p:cNvPr id="109" name="直接连接符 108"/>
          <p:cNvCxnSpPr/>
          <p:nvPr/>
        </p:nvCxnSpPr>
        <p:spPr>
          <a:xfrm rot="5400000">
            <a:off x="4479131" y="5495132"/>
            <a:ext cx="357187" cy="285750"/>
          </a:xfrm>
          <a:prstGeom prst="line">
            <a:avLst/>
          </a:prstGeom>
          <a:ln w="25400">
            <a:prstDash val="sysDash"/>
          </a:ln>
        </p:spPr>
        <p:style>
          <a:lnRef idx="1">
            <a:schemeClr val="accent1"/>
          </a:lnRef>
          <a:fillRef idx="0">
            <a:schemeClr val="accent1"/>
          </a:fillRef>
          <a:effectRef idx="0">
            <a:schemeClr val="accent1"/>
          </a:effectRef>
          <a:fontRef idx="minor">
            <a:schemeClr val="tx1"/>
          </a:fontRef>
        </p:style>
      </p:cxnSp>
      <p:sp>
        <p:nvSpPr>
          <p:cNvPr id="72748" name="TextBox 110"/>
          <p:cNvSpPr txBox="1">
            <a:spLocks noChangeArrowheads="1"/>
          </p:cNvSpPr>
          <p:nvPr/>
        </p:nvSpPr>
        <p:spPr bwMode="auto">
          <a:xfrm>
            <a:off x="2249488" y="5762625"/>
            <a:ext cx="393700" cy="276225"/>
          </a:xfrm>
          <a:prstGeom prst="rect">
            <a:avLst/>
          </a:prstGeom>
          <a:noFill/>
          <a:ln w="9525">
            <a:noFill/>
            <a:miter lim="800000"/>
            <a:headEnd/>
            <a:tailEnd/>
          </a:ln>
        </p:spPr>
        <p:txBody>
          <a:bodyPr wrap="none">
            <a:spAutoFit/>
          </a:bodyPr>
          <a:lstStyle/>
          <a:p>
            <a:r>
              <a:rPr lang="en-US" altLang="zh-CN" sz="1200">
                <a:latin typeface="Calibri" pitchFamily="34" charset="0"/>
              </a:rPr>
              <a:t>M8</a:t>
            </a:r>
          </a:p>
        </p:txBody>
      </p:sp>
      <p:sp>
        <p:nvSpPr>
          <p:cNvPr id="112" name="矩形 111"/>
          <p:cNvSpPr/>
          <p:nvPr/>
        </p:nvSpPr>
        <p:spPr>
          <a:xfrm>
            <a:off x="4487863" y="4957763"/>
            <a:ext cx="357187" cy="214312"/>
          </a:xfrm>
          <a:prstGeom prst="rect">
            <a:avLst/>
          </a:prstGeom>
          <a:solidFill>
            <a:schemeClr val="bg1"/>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fontAlgn="auto">
              <a:spcBef>
                <a:spcPts val="0"/>
              </a:spcBef>
              <a:spcAft>
                <a:spcPts val="0"/>
              </a:spcAft>
              <a:defRPr/>
            </a:pPr>
            <a:endParaRPr lang="zh-CN" altLang="en-US" sz="1000" dirty="0">
              <a:solidFill>
                <a:schemeClr val="tx1"/>
              </a:solidFill>
            </a:endParaRPr>
          </a:p>
        </p:txBody>
      </p:sp>
      <p:sp>
        <p:nvSpPr>
          <p:cNvPr id="72750" name="TextBox 117"/>
          <p:cNvSpPr txBox="1">
            <a:spLocks noChangeArrowheads="1"/>
          </p:cNvSpPr>
          <p:nvPr/>
        </p:nvSpPr>
        <p:spPr bwMode="auto">
          <a:xfrm>
            <a:off x="4586288" y="4048125"/>
            <a:ext cx="452437" cy="276225"/>
          </a:xfrm>
          <a:prstGeom prst="rect">
            <a:avLst/>
          </a:prstGeom>
          <a:noFill/>
          <a:ln w="9525">
            <a:noFill/>
            <a:miter lim="800000"/>
            <a:headEnd/>
            <a:tailEnd/>
          </a:ln>
        </p:spPr>
        <p:txBody>
          <a:bodyPr>
            <a:spAutoFit/>
          </a:bodyPr>
          <a:lstStyle/>
          <a:p>
            <a:r>
              <a:rPr lang="en-US" altLang="zh-CN" sz="1200">
                <a:latin typeface="Calibri" pitchFamily="34" charset="0"/>
              </a:rPr>
              <a:t>L3 </a:t>
            </a:r>
          </a:p>
        </p:txBody>
      </p:sp>
      <p:sp>
        <p:nvSpPr>
          <p:cNvPr id="72751" name="TextBox 119"/>
          <p:cNvSpPr txBox="1">
            <a:spLocks noChangeArrowheads="1"/>
          </p:cNvSpPr>
          <p:nvPr/>
        </p:nvSpPr>
        <p:spPr bwMode="auto">
          <a:xfrm>
            <a:off x="3300413" y="5762625"/>
            <a:ext cx="452437" cy="276225"/>
          </a:xfrm>
          <a:prstGeom prst="rect">
            <a:avLst/>
          </a:prstGeom>
          <a:noFill/>
          <a:ln w="9525">
            <a:noFill/>
            <a:miter lim="800000"/>
            <a:headEnd/>
            <a:tailEnd/>
          </a:ln>
        </p:spPr>
        <p:txBody>
          <a:bodyPr>
            <a:spAutoFit/>
          </a:bodyPr>
          <a:lstStyle/>
          <a:p>
            <a:r>
              <a:rPr lang="en-US" altLang="zh-CN" sz="1200">
                <a:latin typeface="Calibri" pitchFamily="34" charset="0"/>
              </a:rPr>
              <a:t>L4 </a:t>
            </a:r>
          </a:p>
        </p:txBody>
      </p:sp>
      <p:sp>
        <p:nvSpPr>
          <p:cNvPr id="96" name="矩形 95"/>
          <p:cNvSpPr/>
          <p:nvPr/>
        </p:nvSpPr>
        <p:spPr>
          <a:xfrm>
            <a:off x="7035800" y="2181225"/>
            <a:ext cx="500063" cy="28575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US" altLang="zh-CN" sz="1200">
                <a:solidFill>
                  <a:schemeClr val="tx1"/>
                </a:solidFill>
                <a:latin typeface="Calibri" pitchFamily="34" charset="0"/>
              </a:rPr>
              <a:t>BBO</a:t>
            </a:r>
          </a:p>
        </p:txBody>
      </p:sp>
      <p:sp>
        <p:nvSpPr>
          <p:cNvPr id="97" name="矩形 96"/>
          <p:cNvSpPr/>
          <p:nvPr/>
        </p:nvSpPr>
        <p:spPr>
          <a:xfrm>
            <a:off x="7775575" y="2200275"/>
            <a:ext cx="1096963" cy="301625"/>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fontAlgn="auto">
              <a:spcBef>
                <a:spcPts val="0"/>
              </a:spcBef>
              <a:spcAft>
                <a:spcPts val="0"/>
              </a:spcAft>
              <a:defRPr/>
            </a:pPr>
            <a:endParaRPr lang="zh-CN" altLang="en-US" sz="1800"/>
          </a:p>
        </p:txBody>
      </p:sp>
      <p:cxnSp>
        <p:nvCxnSpPr>
          <p:cNvPr id="125" name="直接连接符 124"/>
          <p:cNvCxnSpPr/>
          <p:nvPr/>
        </p:nvCxnSpPr>
        <p:spPr>
          <a:xfrm>
            <a:off x="7535863" y="2262188"/>
            <a:ext cx="250825" cy="1587"/>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36" name="直接连接符 135"/>
          <p:cNvCxnSpPr/>
          <p:nvPr/>
        </p:nvCxnSpPr>
        <p:spPr>
          <a:xfrm rot="16200000" flipH="1">
            <a:off x="5834063" y="2203450"/>
            <a:ext cx="311150" cy="269875"/>
          </a:xfrm>
          <a:prstGeom prst="line">
            <a:avLst/>
          </a:prstGeom>
          <a:ln w="25400">
            <a:prstDash val="sysDash"/>
          </a:ln>
        </p:spPr>
        <p:style>
          <a:lnRef idx="1">
            <a:schemeClr val="accent1"/>
          </a:lnRef>
          <a:fillRef idx="0">
            <a:schemeClr val="accent1"/>
          </a:fillRef>
          <a:effectRef idx="0">
            <a:schemeClr val="accent1"/>
          </a:effectRef>
          <a:fontRef idx="minor">
            <a:schemeClr val="tx1"/>
          </a:fontRef>
        </p:style>
      </p:cxnSp>
      <p:cxnSp>
        <p:nvCxnSpPr>
          <p:cNvPr id="142" name="直接连接符 141"/>
          <p:cNvCxnSpPr/>
          <p:nvPr/>
        </p:nvCxnSpPr>
        <p:spPr>
          <a:xfrm rot="16200000" flipH="1">
            <a:off x="5811838" y="2895600"/>
            <a:ext cx="285750" cy="285750"/>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45" name="直接连接符 144"/>
          <p:cNvCxnSpPr/>
          <p:nvPr/>
        </p:nvCxnSpPr>
        <p:spPr>
          <a:xfrm rot="5400000">
            <a:off x="5607844" y="2690019"/>
            <a:ext cx="714375" cy="1587"/>
          </a:xfrm>
          <a:prstGeom prst="line">
            <a:avLst/>
          </a:prstGeom>
        </p:spPr>
        <p:style>
          <a:lnRef idx="1">
            <a:schemeClr val="accent1"/>
          </a:lnRef>
          <a:fillRef idx="0">
            <a:schemeClr val="accent1"/>
          </a:fillRef>
          <a:effectRef idx="0">
            <a:schemeClr val="accent1"/>
          </a:effectRef>
          <a:fontRef idx="minor">
            <a:schemeClr val="tx1"/>
          </a:fontRef>
        </p:style>
      </p:cxnSp>
      <p:cxnSp>
        <p:nvCxnSpPr>
          <p:cNvPr id="147" name="直接连接符 146"/>
          <p:cNvCxnSpPr/>
          <p:nvPr/>
        </p:nvCxnSpPr>
        <p:spPr>
          <a:xfrm>
            <a:off x="5929313" y="3046413"/>
            <a:ext cx="1260475" cy="1587"/>
          </a:xfrm>
          <a:prstGeom prst="line">
            <a:avLst/>
          </a:prstGeom>
        </p:spPr>
        <p:style>
          <a:lnRef idx="1">
            <a:schemeClr val="accent1"/>
          </a:lnRef>
          <a:fillRef idx="0">
            <a:schemeClr val="accent1"/>
          </a:fillRef>
          <a:effectRef idx="0">
            <a:schemeClr val="accent1"/>
          </a:effectRef>
          <a:fontRef idx="minor">
            <a:schemeClr val="tx1"/>
          </a:fontRef>
        </p:style>
      </p:cxnSp>
      <p:sp>
        <p:nvSpPr>
          <p:cNvPr id="149" name="矩形 148"/>
          <p:cNvSpPr/>
          <p:nvPr/>
        </p:nvSpPr>
        <p:spPr>
          <a:xfrm>
            <a:off x="7158038" y="2905125"/>
            <a:ext cx="928687" cy="28575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US" altLang="zh-CN" sz="1200">
                <a:solidFill>
                  <a:schemeClr val="tx1"/>
                </a:solidFill>
                <a:latin typeface="Calibri" pitchFamily="34" charset="0"/>
              </a:rPr>
              <a:t>HeNe Laser</a:t>
            </a:r>
          </a:p>
        </p:txBody>
      </p:sp>
      <p:cxnSp>
        <p:nvCxnSpPr>
          <p:cNvPr id="150" name="直接连接符 149"/>
          <p:cNvCxnSpPr/>
          <p:nvPr/>
        </p:nvCxnSpPr>
        <p:spPr>
          <a:xfrm rot="10800000">
            <a:off x="4310063" y="3268663"/>
            <a:ext cx="287337" cy="323850"/>
          </a:xfrm>
          <a:prstGeom prst="line">
            <a:avLst/>
          </a:prstGeom>
          <a:ln w="25400">
            <a:solidFill>
              <a:srgbClr val="00B050"/>
            </a:solidFill>
          </a:ln>
        </p:spPr>
        <p:style>
          <a:lnRef idx="1">
            <a:schemeClr val="accent1"/>
          </a:lnRef>
          <a:fillRef idx="0">
            <a:schemeClr val="accent1"/>
          </a:fillRef>
          <a:effectRef idx="0">
            <a:schemeClr val="accent1"/>
          </a:effectRef>
          <a:fontRef idx="minor">
            <a:schemeClr val="tx1"/>
          </a:fontRef>
        </p:style>
      </p:cxnSp>
      <p:sp>
        <p:nvSpPr>
          <p:cNvPr id="153" name="矩形 152"/>
          <p:cNvSpPr/>
          <p:nvPr/>
        </p:nvSpPr>
        <p:spPr>
          <a:xfrm>
            <a:off x="5815013" y="3316288"/>
            <a:ext cx="325437" cy="23177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fontAlgn="auto">
              <a:spcBef>
                <a:spcPts val="0"/>
              </a:spcBef>
              <a:spcAft>
                <a:spcPts val="0"/>
              </a:spcAft>
              <a:defRPr/>
            </a:pPr>
            <a:endParaRPr lang="zh-CN" altLang="en-US" sz="1200" dirty="0">
              <a:solidFill>
                <a:schemeClr val="tx1"/>
              </a:solidFill>
            </a:endParaRPr>
          </a:p>
        </p:txBody>
      </p:sp>
      <p:cxnSp>
        <p:nvCxnSpPr>
          <p:cNvPr id="155" name="直接连接符 154"/>
          <p:cNvCxnSpPr/>
          <p:nvPr/>
        </p:nvCxnSpPr>
        <p:spPr>
          <a:xfrm>
            <a:off x="4468813" y="3467100"/>
            <a:ext cx="1331912" cy="9525"/>
          </a:xfrm>
          <a:prstGeom prst="line">
            <a:avLst/>
          </a:prstGeom>
          <a:ln w="12700">
            <a:solidFill>
              <a:srgbClr val="7030A0"/>
            </a:solidFill>
          </a:ln>
        </p:spPr>
        <p:style>
          <a:lnRef idx="1">
            <a:schemeClr val="accent1"/>
          </a:lnRef>
          <a:fillRef idx="0">
            <a:schemeClr val="accent1"/>
          </a:fillRef>
          <a:effectRef idx="0">
            <a:schemeClr val="accent1"/>
          </a:effectRef>
          <a:fontRef idx="minor">
            <a:schemeClr val="tx1"/>
          </a:fontRef>
        </p:style>
      </p:cxnSp>
      <p:sp>
        <p:nvSpPr>
          <p:cNvPr id="72763" name="矩形 170"/>
          <p:cNvSpPr>
            <a:spLocks noChangeArrowheads="1"/>
          </p:cNvSpPr>
          <p:nvPr/>
        </p:nvSpPr>
        <p:spPr bwMode="auto">
          <a:xfrm>
            <a:off x="4086225" y="3048000"/>
            <a:ext cx="428625" cy="276225"/>
          </a:xfrm>
          <a:prstGeom prst="rect">
            <a:avLst/>
          </a:prstGeom>
          <a:noFill/>
          <a:ln w="9525">
            <a:noFill/>
            <a:miter lim="800000"/>
            <a:headEnd/>
            <a:tailEnd/>
          </a:ln>
        </p:spPr>
        <p:txBody>
          <a:bodyPr>
            <a:spAutoFit/>
          </a:bodyPr>
          <a:lstStyle/>
          <a:p>
            <a:r>
              <a:rPr lang="en-US" altLang="zh-CN" sz="1200">
                <a:solidFill>
                  <a:srgbClr val="00B050"/>
                </a:solidFill>
                <a:latin typeface="Calibri" pitchFamily="34" charset="0"/>
              </a:rPr>
              <a:t>BS1</a:t>
            </a:r>
          </a:p>
        </p:txBody>
      </p:sp>
      <p:cxnSp>
        <p:nvCxnSpPr>
          <p:cNvPr id="174" name="直接连接符 173"/>
          <p:cNvCxnSpPr/>
          <p:nvPr/>
        </p:nvCxnSpPr>
        <p:spPr>
          <a:xfrm rot="16200000" flipV="1">
            <a:off x="3875088" y="3767137"/>
            <a:ext cx="285750" cy="276225"/>
          </a:xfrm>
          <a:prstGeom prst="line">
            <a:avLst/>
          </a:prstGeom>
          <a:ln w="25400">
            <a:prstDash val="sysDash"/>
          </a:ln>
        </p:spPr>
        <p:style>
          <a:lnRef idx="1">
            <a:schemeClr val="accent1"/>
          </a:lnRef>
          <a:fillRef idx="0">
            <a:schemeClr val="accent1"/>
          </a:fillRef>
          <a:effectRef idx="0">
            <a:schemeClr val="accent1"/>
          </a:effectRef>
          <a:fontRef idx="minor">
            <a:schemeClr val="tx1"/>
          </a:fontRef>
        </p:style>
      </p:cxnSp>
      <p:cxnSp>
        <p:nvCxnSpPr>
          <p:cNvPr id="180" name="直接连接符 179"/>
          <p:cNvCxnSpPr/>
          <p:nvPr/>
        </p:nvCxnSpPr>
        <p:spPr>
          <a:xfrm>
            <a:off x="4022725" y="3905250"/>
            <a:ext cx="1908175" cy="1588"/>
          </a:xfrm>
          <a:prstGeom prst="line">
            <a:avLst/>
          </a:prstGeom>
        </p:spPr>
        <p:style>
          <a:lnRef idx="1">
            <a:schemeClr val="accent1"/>
          </a:lnRef>
          <a:fillRef idx="0">
            <a:schemeClr val="accent1"/>
          </a:fillRef>
          <a:effectRef idx="0">
            <a:schemeClr val="accent1"/>
          </a:effectRef>
          <a:fontRef idx="minor">
            <a:schemeClr val="tx1"/>
          </a:fontRef>
        </p:style>
      </p:cxnSp>
      <p:sp>
        <p:nvSpPr>
          <p:cNvPr id="182" name="矩形 181"/>
          <p:cNvSpPr/>
          <p:nvPr/>
        </p:nvSpPr>
        <p:spPr>
          <a:xfrm>
            <a:off x="5022850" y="3725863"/>
            <a:ext cx="71438" cy="357187"/>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fontAlgn="auto">
              <a:spcBef>
                <a:spcPts val="0"/>
              </a:spcBef>
              <a:spcAft>
                <a:spcPts val="0"/>
              </a:spcAft>
              <a:defRPr/>
            </a:pPr>
            <a:endParaRPr lang="zh-CN" altLang="en-US" sz="1800"/>
          </a:p>
        </p:txBody>
      </p:sp>
      <p:sp>
        <p:nvSpPr>
          <p:cNvPr id="185" name="矩形 184"/>
          <p:cNvSpPr/>
          <p:nvPr/>
        </p:nvSpPr>
        <p:spPr>
          <a:xfrm>
            <a:off x="5932488" y="3762375"/>
            <a:ext cx="428625" cy="28575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US" altLang="zh-CN" sz="1200">
                <a:solidFill>
                  <a:schemeClr val="tx1"/>
                </a:solidFill>
                <a:latin typeface="Calibri" pitchFamily="34" charset="0"/>
              </a:rPr>
              <a:t>P.D.</a:t>
            </a:r>
          </a:p>
        </p:txBody>
      </p:sp>
      <p:sp>
        <p:nvSpPr>
          <p:cNvPr id="72768" name="TextBox 185"/>
          <p:cNvSpPr txBox="1">
            <a:spLocks noChangeArrowheads="1"/>
          </p:cNvSpPr>
          <p:nvPr/>
        </p:nvSpPr>
        <p:spPr bwMode="auto">
          <a:xfrm>
            <a:off x="4854575" y="4057650"/>
            <a:ext cx="450850" cy="274638"/>
          </a:xfrm>
          <a:prstGeom prst="rect">
            <a:avLst/>
          </a:prstGeom>
          <a:noFill/>
          <a:ln w="9525">
            <a:noFill/>
            <a:miter lim="800000"/>
            <a:headEnd/>
            <a:tailEnd/>
          </a:ln>
        </p:spPr>
        <p:txBody>
          <a:bodyPr wrap="none">
            <a:spAutoFit/>
          </a:bodyPr>
          <a:lstStyle/>
          <a:p>
            <a:r>
              <a:rPr lang="en-US" altLang="zh-CN" sz="1200">
                <a:latin typeface="Calibri" pitchFamily="34" charset="0"/>
              </a:rPr>
              <a:t>BBO</a:t>
            </a:r>
          </a:p>
        </p:txBody>
      </p:sp>
      <p:sp>
        <p:nvSpPr>
          <p:cNvPr id="72769" name="矩形 187"/>
          <p:cNvSpPr>
            <a:spLocks noChangeArrowheads="1"/>
          </p:cNvSpPr>
          <p:nvPr/>
        </p:nvSpPr>
        <p:spPr bwMode="auto">
          <a:xfrm>
            <a:off x="4513263" y="4405313"/>
            <a:ext cx="425450" cy="274637"/>
          </a:xfrm>
          <a:prstGeom prst="rect">
            <a:avLst/>
          </a:prstGeom>
          <a:noFill/>
          <a:ln w="9525">
            <a:noFill/>
            <a:miter lim="800000"/>
            <a:headEnd/>
            <a:tailEnd/>
          </a:ln>
        </p:spPr>
        <p:txBody>
          <a:bodyPr wrap="none">
            <a:spAutoFit/>
          </a:bodyPr>
          <a:lstStyle/>
          <a:p>
            <a:r>
              <a:rPr lang="en-US" altLang="zh-CN" sz="1200">
                <a:latin typeface="Calibri" pitchFamily="34" charset="0"/>
              </a:rPr>
              <a:t>R.R.</a:t>
            </a:r>
          </a:p>
        </p:txBody>
      </p:sp>
      <p:sp>
        <p:nvSpPr>
          <p:cNvPr id="72770" name="TextBox 190"/>
          <p:cNvSpPr txBox="1">
            <a:spLocks noChangeArrowheads="1"/>
          </p:cNvSpPr>
          <p:nvPr/>
        </p:nvSpPr>
        <p:spPr bwMode="auto">
          <a:xfrm>
            <a:off x="2463800" y="4691063"/>
            <a:ext cx="393700" cy="276225"/>
          </a:xfrm>
          <a:prstGeom prst="rect">
            <a:avLst/>
          </a:prstGeom>
          <a:noFill/>
          <a:ln w="9525">
            <a:noFill/>
            <a:miter lim="800000"/>
            <a:headEnd/>
            <a:tailEnd/>
          </a:ln>
        </p:spPr>
        <p:txBody>
          <a:bodyPr wrap="none">
            <a:spAutoFit/>
          </a:bodyPr>
          <a:lstStyle/>
          <a:p>
            <a:r>
              <a:rPr lang="en-US" altLang="zh-CN" sz="1200">
                <a:latin typeface="Calibri" pitchFamily="34" charset="0"/>
              </a:rPr>
              <a:t>M9</a:t>
            </a:r>
          </a:p>
        </p:txBody>
      </p:sp>
      <p:sp>
        <p:nvSpPr>
          <p:cNvPr id="72771" name="TextBox 191"/>
          <p:cNvSpPr txBox="1">
            <a:spLocks noChangeArrowheads="1"/>
          </p:cNvSpPr>
          <p:nvPr/>
        </p:nvSpPr>
        <p:spPr bwMode="auto">
          <a:xfrm>
            <a:off x="5943600" y="2771775"/>
            <a:ext cx="392113" cy="274638"/>
          </a:xfrm>
          <a:prstGeom prst="rect">
            <a:avLst/>
          </a:prstGeom>
          <a:noFill/>
          <a:ln w="9525">
            <a:noFill/>
            <a:miter lim="800000"/>
            <a:headEnd/>
            <a:tailEnd/>
          </a:ln>
        </p:spPr>
        <p:txBody>
          <a:bodyPr wrap="none">
            <a:spAutoFit/>
          </a:bodyPr>
          <a:lstStyle/>
          <a:p>
            <a:r>
              <a:rPr lang="en-US" altLang="zh-CN" sz="1200">
                <a:latin typeface="Calibri" pitchFamily="34" charset="0"/>
              </a:rPr>
              <a:t>M1</a:t>
            </a:r>
          </a:p>
        </p:txBody>
      </p:sp>
      <p:sp>
        <p:nvSpPr>
          <p:cNvPr id="72772" name="TextBox 192"/>
          <p:cNvSpPr txBox="1">
            <a:spLocks noChangeArrowheads="1"/>
          </p:cNvSpPr>
          <p:nvPr/>
        </p:nvSpPr>
        <p:spPr bwMode="auto">
          <a:xfrm>
            <a:off x="3700463" y="3821113"/>
            <a:ext cx="393700" cy="276225"/>
          </a:xfrm>
          <a:prstGeom prst="rect">
            <a:avLst/>
          </a:prstGeom>
          <a:noFill/>
          <a:ln w="9525">
            <a:noFill/>
            <a:miter lim="800000"/>
            <a:headEnd/>
            <a:tailEnd/>
          </a:ln>
        </p:spPr>
        <p:txBody>
          <a:bodyPr wrap="none">
            <a:spAutoFit/>
          </a:bodyPr>
          <a:lstStyle/>
          <a:p>
            <a:r>
              <a:rPr lang="en-US" altLang="zh-CN" sz="1200">
                <a:latin typeface="Calibri" pitchFamily="34" charset="0"/>
              </a:rPr>
              <a:t>M7</a:t>
            </a:r>
          </a:p>
        </p:txBody>
      </p:sp>
      <p:sp>
        <p:nvSpPr>
          <p:cNvPr id="72773" name="TextBox 193"/>
          <p:cNvSpPr txBox="1">
            <a:spLocks noChangeArrowheads="1"/>
          </p:cNvSpPr>
          <p:nvPr/>
        </p:nvSpPr>
        <p:spPr bwMode="auto">
          <a:xfrm>
            <a:off x="4371975" y="5772150"/>
            <a:ext cx="469900" cy="274638"/>
          </a:xfrm>
          <a:prstGeom prst="rect">
            <a:avLst/>
          </a:prstGeom>
          <a:noFill/>
          <a:ln w="9525">
            <a:noFill/>
            <a:miter lim="800000"/>
            <a:headEnd/>
            <a:tailEnd/>
          </a:ln>
        </p:spPr>
        <p:txBody>
          <a:bodyPr wrap="none">
            <a:spAutoFit/>
          </a:bodyPr>
          <a:lstStyle/>
          <a:p>
            <a:r>
              <a:rPr lang="en-US" altLang="zh-CN" sz="1200">
                <a:latin typeface="Calibri" pitchFamily="34" charset="0"/>
              </a:rPr>
              <a:t>M10</a:t>
            </a:r>
          </a:p>
        </p:txBody>
      </p:sp>
      <p:sp>
        <p:nvSpPr>
          <p:cNvPr id="195" name="矩形 194"/>
          <p:cNvSpPr/>
          <p:nvPr/>
        </p:nvSpPr>
        <p:spPr>
          <a:xfrm>
            <a:off x="6515100" y="2136775"/>
            <a:ext cx="71438" cy="35718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fontAlgn="auto">
              <a:spcBef>
                <a:spcPts val="0"/>
              </a:spcBef>
              <a:spcAft>
                <a:spcPts val="0"/>
              </a:spcAft>
              <a:defRPr/>
            </a:pPr>
            <a:endParaRPr lang="zh-CN" altLang="en-US" sz="1800"/>
          </a:p>
        </p:txBody>
      </p:sp>
      <p:sp>
        <p:nvSpPr>
          <p:cNvPr id="72775" name="TextBox 197"/>
          <p:cNvSpPr txBox="1">
            <a:spLocks noChangeArrowheads="1"/>
          </p:cNvSpPr>
          <p:nvPr/>
        </p:nvSpPr>
        <p:spPr bwMode="auto">
          <a:xfrm>
            <a:off x="6300788" y="2476500"/>
            <a:ext cx="422275" cy="274638"/>
          </a:xfrm>
          <a:prstGeom prst="rect">
            <a:avLst/>
          </a:prstGeom>
          <a:noFill/>
          <a:ln w="9525">
            <a:noFill/>
            <a:miter lim="800000"/>
            <a:headEnd/>
            <a:tailEnd/>
          </a:ln>
        </p:spPr>
        <p:txBody>
          <a:bodyPr wrap="none">
            <a:spAutoFit/>
          </a:bodyPr>
          <a:lstStyle/>
          <a:p>
            <a:r>
              <a:rPr lang="en-US" altLang="zh-CN" sz="1200">
                <a:latin typeface="Calibri" pitchFamily="34" charset="0"/>
              </a:rPr>
              <a:t>P.R.</a:t>
            </a:r>
          </a:p>
        </p:txBody>
      </p:sp>
      <p:sp>
        <p:nvSpPr>
          <p:cNvPr id="199" name="矩形 198"/>
          <p:cNvSpPr/>
          <p:nvPr/>
        </p:nvSpPr>
        <p:spPr>
          <a:xfrm>
            <a:off x="5300663" y="3316288"/>
            <a:ext cx="46037" cy="250825"/>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fontAlgn="auto">
              <a:spcBef>
                <a:spcPts val="0"/>
              </a:spcBef>
              <a:spcAft>
                <a:spcPts val="0"/>
              </a:spcAft>
              <a:defRPr/>
            </a:pPr>
            <a:endParaRPr lang="zh-CN" altLang="en-US" sz="1800"/>
          </a:p>
        </p:txBody>
      </p:sp>
      <p:sp>
        <p:nvSpPr>
          <p:cNvPr id="72777" name="TextBox 199"/>
          <p:cNvSpPr txBox="1">
            <a:spLocks noChangeArrowheads="1"/>
          </p:cNvSpPr>
          <p:nvPr/>
        </p:nvSpPr>
        <p:spPr bwMode="auto">
          <a:xfrm>
            <a:off x="5110163" y="3082925"/>
            <a:ext cx="398462" cy="274638"/>
          </a:xfrm>
          <a:prstGeom prst="rect">
            <a:avLst/>
          </a:prstGeom>
          <a:noFill/>
          <a:ln w="9525">
            <a:noFill/>
            <a:miter lim="800000"/>
            <a:headEnd/>
            <a:tailEnd/>
          </a:ln>
        </p:spPr>
        <p:txBody>
          <a:bodyPr wrap="none">
            <a:spAutoFit/>
          </a:bodyPr>
          <a:lstStyle/>
          <a:p>
            <a:r>
              <a:rPr lang="en-US" altLang="zh-CN" sz="1200">
                <a:solidFill>
                  <a:srgbClr val="FF0000"/>
                </a:solidFill>
                <a:latin typeface="Calibri" pitchFamily="34" charset="0"/>
              </a:rPr>
              <a:t>1/4</a:t>
            </a:r>
          </a:p>
        </p:txBody>
      </p:sp>
      <p:sp>
        <p:nvSpPr>
          <p:cNvPr id="204" name="流程图: 延期 203"/>
          <p:cNvSpPr>
            <a:spLocks noChangeArrowheads="1"/>
          </p:cNvSpPr>
          <p:nvPr/>
        </p:nvSpPr>
        <p:spPr bwMode="auto">
          <a:xfrm rot="10800000">
            <a:off x="4633913" y="3690938"/>
            <a:ext cx="71437" cy="428625"/>
          </a:xfrm>
          <a:prstGeom prst="flowChartDelay">
            <a:avLst/>
          </a:prstGeom>
          <a:solidFill>
            <a:schemeClr val="bg1"/>
          </a:solidFill>
          <a:ln w="25400" algn="ctr">
            <a:solidFill>
              <a:srgbClr val="385D8A"/>
            </a:solidFill>
            <a:miter lim="800000"/>
            <a:headEnd/>
            <a:tailEnd/>
          </a:ln>
        </p:spPr>
        <p:txBody>
          <a:bodyPr rot="10800000" anchor="ctr"/>
          <a:lstStyle/>
          <a:p>
            <a:pPr fontAlgn="auto">
              <a:spcBef>
                <a:spcPts val="0"/>
              </a:spcBef>
              <a:spcAft>
                <a:spcPts val="0"/>
              </a:spcAft>
              <a:defRPr/>
            </a:pPr>
            <a:endParaRPr lang="zh-CN" altLang="en-US" sz="1800">
              <a:solidFill>
                <a:schemeClr val="lt1"/>
              </a:solidFill>
              <a:latin typeface="+mn-lt"/>
              <a:ea typeface="+mn-ea"/>
            </a:endParaRPr>
          </a:p>
        </p:txBody>
      </p:sp>
      <p:sp>
        <p:nvSpPr>
          <p:cNvPr id="205" name="流程图: 延期 204"/>
          <p:cNvSpPr>
            <a:spLocks noChangeArrowheads="1"/>
          </p:cNvSpPr>
          <p:nvPr/>
        </p:nvSpPr>
        <p:spPr bwMode="auto">
          <a:xfrm rot="10800000">
            <a:off x="3443288" y="5405438"/>
            <a:ext cx="71437" cy="428625"/>
          </a:xfrm>
          <a:prstGeom prst="flowChartDelay">
            <a:avLst/>
          </a:prstGeom>
          <a:solidFill>
            <a:schemeClr val="bg1"/>
          </a:solidFill>
          <a:ln w="25400" algn="ctr">
            <a:solidFill>
              <a:srgbClr val="385D8A"/>
            </a:solidFill>
            <a:miter lim="800000"/>
            <a:headEnd/>
            <a:tailEnd/>
          </a:ln>
        </p:spPr>
        <p:txBody>
          <a:bodyPr rot="10800000" anchor="ctr"/>
          <a:lstStyle/>
          <a:p>
            <a:pPr fontAlgn="auto">
              <a:spcBef>
                <a:spcPts val="0"/>
              </a:spcBef>
              <a:spcAft>
                <a:spcPts val="0"/>
              </a:spcAft>
              <a:defRPr/>
            </a:pPr>
            <a:endParaRPr lang="zh-CN" altLang="en-US" sz="1800">
              <a:solidFill>
                <a:schemeClr val="lt1"/>
              </a:solidFill>
              <a:latin typeface="+mn-lt"/>
              <a:ea typeface="+mn-ea"/>
            </a:endParaRPr>
          </a:p>
        </p:txBody>
      </p:sp>
      <p:sp>
        <p:nvSpPr>
          <p:cNvPr id="206" name="流程图: 延期 205"/>
          <p:cNvSpPr/>
          <p:nvPr/>
        </p:nvSpPr>
        <p:spPr>
          <a:xfrm rot="20479054">
            <a:off x="1558925" y="4681538"/>
            <a:ext cx="76200" cy="444500"/>
          </a:xfrm>
          <a:prstGeom prst="flowChartDelay">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fontAlgn="auto">
              <a:spcBef>
                <a:spcPts val="0"/>
              </a:spcBef>
              <a:spcAft>
                <a:spcPts val="0"/>
              </a:spcAft>
              <a:defRPr/>
            </a:pPr>
            <a:endParaRPr lang="zh-CN" altLang="en-US" sz="1800"/>
          </a:p>
        </p:txBody>
      </p:sp>
      <p:cxnSp>
        <p:nvCxnSpPr>
          <p:cNvPr id="222" name="直接连接符 221"/>
          <p:cNvCxnSpPr/>
          <p:nvPr/>
        </p:nvCxnSpPr>
        <p:spPr>
          <a:xfrm rot="5400000" flipH="1" flipV="1">
            <a:off x="4442619" y="5404644"/>
            <a:ext cx="428625" cy="1587"/>
          </a:xfrm>
          <a:prstGeom prst="line">
            <a:avLst/>
          </a:prstGeom>
          <a:ln>
            <a:solidFill>
              <a:srgbClr val="00B050"/>
            </a:solidFill>
          </a:ln>
        </p:spPr>
        <p:style>
          <a:lnRef idx="1">
            <a:schemeClr val="accent1"/>
          </a:lnRef>
          <a:fillRef idx="0">
            <a:schemeClr val="accent1"/>
          </a:fillRef>
          <a:effectRef idx="0">
            <a:schemeClr val="accent1"/>
          </a:effectRef>
          <a:fontRef idx="minor">
            <a:schemeClr val="tx1"/>
          </a:fontRef>
        </p:style>
      </p:cxnSp>
      <p:sp>
        <p:nvSpPr>
          <p:cNvPr id="72782" name="矩形 134"/>
          <p:cNvSpPr>
            <a:spLocks noChangeArrowheads="1"/>
          </p:cNvSpPr>
          <p:nvPr/>
        </p:nvSpPr>
        <p:spPr bwMode="auto">
          <a:xfrm>
            <a:off x="6086475" y="3297238"/>
            <a:ext cx="896938" cy="274637"/>
          </a:xfrm>
          <a:prstGeom prst="rect">
            <a:avLst/>
          </a:prstGeom>
          <a:noFill/>
          <a:ln w="9525">
            <a:noFill/>
            <a:miter lim="800000"/>
            <a:headEnd/>
            <a:tailEnd/>
          </a:ln>
        </p:spPr>
        <p:txBody>
          <a:bodyPr wrap="none">
            <a:spAutoFit/>
          </a:bodyPr>
          <a:lstStyle/>
          <a:p>
            <a:r>
              <a:rPr lang="en-US" altLang="zh-CN" sz="1200">
                <a:latin typeface="Calibri" pitchFamily="34" charset="0"/>
              </a:rPr>
              <a:t>Delay stage</a:t>
            </a:r>
          </a:p>
        </p:txBody>
      </p:sp>
      <p:cxnSp>
        <p:nvCxnSpPr>
          <p:cNvPr id="183" name="直接连接符 182"/>
          <p:cNvCxnSpPr/>
          <p:nvPr/>
        </p:nvCxnSpPr>
        <p:spPr>
          <a:xfrm rot="5400000">
            <a:off x="3547269" y="3872707"/>
            <a:ext cx="936625" cy="1587"/>
          </a:xfrm>
          <a:prstGeom prst="line">
            <a:avLst/>
          </a:prstGeom>
          <a:ln/>
        </p:spPr>
        <p:style>
          <a:lnRef idx="1">
            <a:schemeClr val="accent6"/>
          </a:lnRef>
          <a:fillRef idx="0">
            <a:schemeClr val="accent6"/>
          </a:fillRef>
          <a:effectRef idx="0">
            <a:schemeClr val="accent6"/>
          </a:effectRef>
          <a:fontRef idx="minor">
            <a:schemeClr val="tx1"/>
          </a:fontRef>
        </p:style>
      </p:cxnSp>
      <p:sp>
        <p:nvSpPr>
          <p:cNvPr id="72784" name="TextBox 186"/>
          <p:cNvSpPr txBox="1">
            <a:spLocks noChangeArrowheads="1"/>
          </p:cNvSpPr>
          <p:nvPr/>
        </p:nvSpPr>
        <p:spPr bwMode="auto">
          <a:xfrm>
            <a:off x="6372225" y="1905000"/>
            <a:ext cx="398463" cy="274638"/>
          </a:xfrm>
          <a:prstGeom prst="rect">
            <a:avLst/>
          </a:prstGeom>
          <a:noFill/>
          <a:ln w="9525">
            <a:noFill/>
            <a:miter lim="800000"/>
            <a:headEnd/>
            <a:tailEnd/>
          </a:ln>
        </p:spPr>
        <p:txBody>
          <a:bodyPr wrap="none">
            <a:spAutoFit/>
          </a:bodyPr>
          <a:lstStyle/>
          <a:p>
            <a:r>
              <a:rPr lang="en-US" altLang="zh-CN" sz="1200">
                <a:solidFill>
                  <a:srgbClr val="FF0000"/>
                </a:solidFill>
                <a:latin typeface="Calibri" pitchFamily="34" charset="0"/>
              </a:rPr>
              <a:t>1/2</a:t>
            </a:r>
          </a:p>
        </p:txBody>
      </p:sp>
      <p:grpSp>
        <p:nvGrpSpPr>
          <p:cNvPr id="72785" name="组合 215"/>
          <p:cNvGrpSpPr>
            <a:grpSpLocks/>
          </p:cNvGrpSpPr>
          <p:nvPr/>
        </p:nvGrpSpPr>
        <p:grpSpPr bwMode="auto">
          <a:xfrm>
            <a:off x="5157788" y="2201863"/>
            <a:ext cx="285750" cy="241300"/>
            <a:chOff x="857224" y="142852"/>
            <a:chExt cx="357190" cy="357984"/>
          </a:xfrm>
        </p:grpSpPr>
        <p:sp>
          <p:nvSpPr>
            <p:cNvPr id="189" name="椭圆 188"/>
            <p:cNvSpPr/>
            <p:nvPr/>
          </p:nvSpPr>
          <p:spPr>
            <a:xfrm>
              <a:off x="857224" y="142852"/>
              <a:ext cx="357190" cy="357984"/>
            </a:xfrm>
            <a:prstGeom prst="ellipse">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fontAlgn="auto">
                <a:spcBef>
                  <a:spcPts val="0"/>
                </a:spcBef>
                <a:spcAft>
                  <a:spcPts val="0"/>
                </a:spcAft>
                <a:defRPr/>
              </a:pPr>
              <a:endParaRPr lang="zh-CN" altLang="en-US" sz="1800"/>
            </a:p>
          </p:txBody>
        </p:sp>
        <p:cxnSp>
          <p:nvCxnSpPr>
            <p:cNvPr id="196" name="直接连接符 195"/>
            <p:cNvCxnSpPr>
              <a:stCxn id="189" idx="0"/>
              <a:endCxn id="189" idx="4"/>
            </p:cNvCxnSpPr>
            <p:nvPr/>
          </p:nvCxnSpPr>
          <p:spPr>
            <a:xfrm rot="16200000" flipH="1">
              <a:off x="856827" y="321844"/>
              <a:ext cx="357984" cy="0"/>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209" name="直接连接符 208"/>
            <p:cNvCxnSpPr>
              <a:stCxn id="189" idx="2"/>
              <a:endCxn id="189" idx="6"/>
            </p:cNvCxnSpPr>
            <p:nvPr/>
          </p:nvCxnSpPr>
          <p:spPr>
            <a:xfrm rot="10800000" flipH="1">
              <a:off x="857224" y="321844"/>
              <a:ext cx="357190" cy="2354"/>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11" name="直接连接符 210"/>
            <p:cNvCxnSpPr>
              <a:stCxn id="189" idx="1"/>
              <a:endCxn id="189" idx="5"/>
            </p:cNvCxnSpPr>
            <p:nvPr/>
          </p:nvCxnSpPr>
          <p:spPr>
            <a:xfrm rot="16200000" flipH="1">
              <a:off x="909818" y="193665"/>
              <a:ext cx="252001" cy="254002"/>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14" name="直接连接符 213"/>
            <p:cNvCxnSpPr>
              <a:stCxn id="189" idx="3"/>
              <a:endCxn id="189" idx="7"/>
            </p:cNvCxnSpPr>
            <p:nvPr/>
          </p:nvCxnSpPr>
          <p:spPr>
            <a:xfrm rot="5400000" flipH="1" flipV="1">
              <a:off x="909818" y="193665"/>
              <a:ext cx="252001" cy="254002"/>
            </a:xfrm>
            <a:prstGeom prst="line">
              <a:avLst/>
            </a:prstGeom>
            <a:ln w="15875"/>
          </p:spPr>
          <p:style>
            <a:lnRef idx="1">
              <a:schemeClr val="accent1"/>
            </a:lnRef>
            <a:fillRef idx="0">
              <a:schemeClr val="accent1"/>
            </a:fillRef>
            <a:effectRef idx="0">
              <a:schemeClr val="accent1"/>
            </a:effectRef>
            <a:fontRef idx="minor">
              <a:schemeClr val="tx1"/>
            </a:fontRef>
          </p:style>
        </p:cxnSp>
      </p:grpSp>
      <p:sp>
        <p:nvSpPr>
          <p:cNvPr id="72786" name="TextBox 216"/>
          <p:cNvSpPr txBox="1">
            <a:spLocks noChangeArrowheads="1"/>
          </p:cNvSpPr>
          <p:nvPr/>
        </p:nvSpPr>
        <p:spPr bwMode="auto">
          <a:xfrm>
            <a:off x="5014913" y="2414588"/>
            <a:ext cx="714375" cy="276225"/>
          </a:xfrm>
          <a:prstGeom prst="rect">
            <a:avLst/>
          </a:prstGeom>
          <a:noFill/>
          <a:ln w="9525">
            <a:noFill/>
            <a:miter lim="800000"/>
            <a:headEnd/>
            <a:tailEnd/>
          </a:ln>
        </p:spPr>
        <p:txBody>
          <a:bodyPr>
            <a:spAutoFit/>
          </a:bodyPr>
          <a:lstStyle/>
          <a:p>
            <a:r>
              <a:rPr lang="en-US" altLang="zh-CN" sz="1200">
                <a:latin typeface="Calibri" pitchFamily="34" charset="0"/>
              </a:rPr>
              <a:t>chopper </a:t>
            </a:r>
          </a:p>
        </p:txBody>
      </p:sp>
      <p:sp>
        <p:nvSpPr>
          <p:cNvPr id="218" name="任意多边形 217"/>
          <p:cNvSpPr/>
          <p:nvPr/>
        </p:nvSpPr>
        <p:spPr>
          <a:xfrm>
            <a:off x="3586163" y="3976688"/>
            <a:ext cx="158750" cy="376237"/>
          </a:xfrm>
          <a:custGeom>
            <a:avLst/>
            <a:gdLst>
              <a:gd name="connsiteX0" fmla="*/ 0 w 301752"/>
              <a:gd name="connsiteY0" fmla="*/ 409956 h 519684"/>
              <a:gd name="connsiteX1" fmla="*/ 137160 w 301752"/>
              <a:gd name="connsiteY1" fmla="*/ 400812 h 519684"/>
              <a:gd name="connsiteX2" fmla="*/ 219456 w 301752"/>
              <a:gd name="connsiteY2" fmla="*/ 7620 h 519684"/>
              <a:gd name="connsiteX3" fmla="*/ 265176 w 301752"/>
              <a:gd name="connsiteY3" fmla="*/ 446532 h 519684"/>
              <a:gd name="connsiteX4" fmla="*/ 301752 w 301752"/>
              <a:gd name="connsiteY4" fmla="*/ 446532 h 5196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1752" h="519684">
                <a:moveTo>
                  <a:pt x="0" y="409956"/>
                </a:moveTo>
                <a:cubicBezTo>
                  <a:pt x="50292" y="438912"/>
                  <a:pt x="100584" y="467868"/>
                  <a:pt x="137160" y="400812"/>
                </a:cubicBezTo>
                <a:cubicBezTo>
                  <a:pt x="173736" y="333756"/>
                  <a:pt x="198120" y="0"/>
                  <a:pt x="219456" y="7620"/>
                </a:cubicBezTo>
                <a:cubicBezTo>
                  <a:pt x="240792" y="15240"/>
                  <a:pt x="251460" y="373380"/>
                  <a:pt x="265176" y="446532"/>
                </a:cubicBezTo>
                <a:cubicBezTo>
                  <a:pt x="278892" y="519684"/>
                  <a:pt x="283464" y="434340"/>
                  <a:pt x="301752" y="446532"/>
                </a:cubicBezTo>
              </a:path>
            </a:pathLst>
          </a:custGeom>
          <a:ln>
            <a:solidFill>
              <a:srgbClr val="7030A0"/>
            </a:solidFill>
          </a:ln>
        </p:spPr>
        <p:style>
          <a:lnRef idx="1">
            <a:schemeClr val="accent1"/>
          </a:lnRef>
          <a:fillRef idx="0">
            <a:schemeClr val="accent1"/>
          </a:fillRef>
          <a:effectRef idx="0">
            <a:schemeClr val="accent1"/>
          </a:effectRef>
          <a:fontRef idx="minor">
            <a:schemeClr val="tx1"/>
          </a:fontRef>
        </p:style>
        <p:txBody>
          <a:bodyPr anchor="ctr"/>
          <a:lstStyle/>
          <a:p>
            <a:pPr fontAlgn="auto">
              <a:spcBef>
                <a:spcPts val="0"/>
              </a:spcBef>
              <a:spcAft>
                <a:spcPts val="0"/>
              </a:spcAft>
              <a:defRPr/>
            </a:pPr>
            <a:endParaRPr lang="zh-CN" altLang="en-US" sz="1800"/>
          </a:p>
        </p:txBody>
      </p:sp>
      <p:sp>
        <p:nvSpPr>
          <p:cNvPr id="219" name="任意多边形 218"/>
          <p:cNvSpPr/>
          <p:nvPr/>
        </p:nvSpPr>
        <p:spPr>
          <a:xfrm>
            <a:off x="3228975" y="3976688"/>
            <a:ext cx="158750" cy="376237"/>
          </a:xfrm>
          <a:custGeom>
            <a:avLst/>
            <a:gdLst>
              <a:gd name="connsiteX0" fmla="*/ 0 w 301752"/>
              <a:gd name="connsiteY0" fmla="*/ 409956 h 519684"/>
              <a:gd name="connsiteX1" fmla="*/ 137160 w 301752"/>
              <a:gd name="connsiteY1" fmla="*/ 400812 h 519684"/>
              <a:gd name="connsiteX2" fmla="*/ 219456 w 301752"/>
              <a:gd name="connsiteY2" fmla="*/ 7620 h 519684"/>
              <a:gd name="connsiteX3" fmla="*/ 265176 w 301752"/>
              <a:gd name="connsiteY3" fmla="*/ 446532 h 519684"/>
              <a:gd name="connsiteX4" fmla="*/ 301752 w 301752"/>
              <a:gd name="connsiteY4" fmla="*/ 446532 h 5196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1752" h="519684">
                <a:moveTo>
                  <a:pt x="0" y="409956"/>
                </a:moveTo>
                <a:cubicBezTo>
                  <a:pt x="50292" y="438912"/>
                  <a:pt x="100584" y="467868"/>
                  <a:pt x="137160" y="400812"/>
                </a:cubicBezTo>
                <a:cubicBezTo>
                  <a:pt x="173736" y="333756"/>
                  <a:pt x="198120" y="0"/>
                  <a:pt x="219456" y="7620"/>
                </a:cubicBezTo>
                <a:cubicBezTo>
                  <a:pt x="240792" y="15240"/>
                  <a:pt x="251460" y="373380"/>
                  <a:pt x="265176" y="446532"/>
                </a:cubicBezTo>
                <a:cubicBezTo>
                  <a:pt x="278892" y="519684"/>
                  <a:pt x="283464" y="434340"/>
                  <a:pt x="301752" y="446532"/>
                </a:cubicBez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fontAlgn="auto">
              <a:spcBef>
                <a:spcPts val="0"/>
              </a:spcBef>
              <a:spcAft>
                <a:spcPts val="0"/>
              </a:spcAft>
              <a:defRPr/>
            </a:pPr>
            <a:endParaRPr lang="zh-CN" altLang="en-US" sz="1800"/>
          </a:p>
        </p:txBody>
      </p:sp>
      <p:cxnSp>
        <p:nvCxnSpPr>
          <p:cNvPr id="221" name="直接箭头连接符 220"/>
          <p:cNvCxnSpPr/>
          <p:nvPr/>
        </p:nvCxnSpPr>
        <p:spPr>
          <a:xfrm>
            <a:off x="3371850" y="4191000"/>
            <a:ext cx="285750" cy="1588"/>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
        <p:nvSpPr>
          <p:cNvPr id="72790" name="TextBox 222"/>
          <p:cNvSpPr txBox="1">
            <a:spLocks noChangeArrowheads="1"/>
          </p:cNvSpPr>
          <p:nvPr/>
        </p:nvSpPr>
        <p:spPr bwMode="auto">
          <a:xfrm>
            <a:off x="3371850" y="3905250"/>
            <a:ext cx="320675" cy="276225"/>
          </a:xfrm>
          <a:prstGeom prst="rect">
            <a:avLst/>
          </a:prstGeom>
          <a:noFill/>
          <a:ln w="9525">
            <a:noFill/>
            <a:miter lim="800000"/>
            <a:headEnd/>
            <a:tailEnd/>
          </a:ln>
        </p:spPr>
        <p:txBody>
          <a:bodyPr wrap="none">
            <a:spAutoFit/>
          </a:bodyPr>
          <a:lstStyle/>
          <a:p>
            <a:r>
              <a:rPr lang="en-US" altLang="zh-CN" sz="1200">
                <a:latin typeface="Calibri" pitchFamily="34" charset="0"/>
              </a:rPr>
              <a:t>T</a:t>
            </a:r>
            <a:r>
              <a:rPr lang="en-US" altLang="zh-CN" sz="900">
                <a:latin typeface="Calibri" pitchFamily="34" charset="0"/>
              </a:rPr>
              <a:t>d</a:t>
            </a:r>
            <a:endParaRPr lang="en-US" altLang="zh-CN" sz="1200">
              <a:latin typeface="Calibri" pitchFamily="34" charset="0"/>
            </a:endParaRPr>
          </a:p>
        </p:txBody>
      </p:sp>
      <p:cxnSp>
        <p:nvCxnSpPr>
          <p:cNvPr id="245" name="直接箭头连接符 244"/>
          <p:cNvCxnSpPr/>
          <p:nvPr/>
        </p:nvCxnSpPr>
        <p:spPr>
          <a:xfrm rot="5400000">
            <a:off x="4761706" y="3332957"/>
            <a:ext cx="142875" cy="1588"/>
          </a:xfrm>
          <a:prstGeom prst="straightConnector1">
            <a:avLst/>
          </a:prstGeom>
          <a:ln w="19050">
            <a:tailEnd type="arrow"/>
          </a:ln>
        </p:spPr>
        <p:style>
          <a:lnRef idx="1">
            <a:schemeClr val="accent1"/>
          </a:lnRef>
          <a:fillRef idx="0">
            <a:schemeClr val="accent1"/>
          </a:fillRef>
          <a:effectRef idx="0">
            <a:schemeClr val="accent1"/>
          </a:effectRef>
          <a:fontRef idx="minor">
            <a:schemeClr val="tx1"/>
          </a:fontRef>
        </p:style>
      </p:cxnSp>
      <p:cxnSp>
        <p:nvCxnSpPr>
          <p:cNvPr id="246" name="直接箭头连接符 245"/>
          <p:cNvCxnSpPr/>
          <p:nvPr/>
        </p:nvCxnSpPr>
        <p:spPr>
          <a:xfrm rot="5400000" flipH="1" flipV="1">
            <a:off x="4763294" y="3555207"/>
            <a:ext cx="142875" cy="1587"/>
          </a:xfrm>
          <a:prstGeom prst="straightConnector1">
            <a:avLst/>
          </a:prstGeom>
          <a:ln w="15875">
            <a:tailEnd type="arrow"/>
          </a:ln>
        </p:spPr>
        <p:style>
          <a:lnRef idx="1">
            <a:schemeClr val="accent1"/>
          </a:lnRef>
          <a:fillRef idx="0">
            <a:schemeClr val="accent1"/>
          </a:fillRef>
          <a:effectRef idx="0">
            <a:schemeClr val="accent1"/>
          </a:effectRef>
          <a:fontRef idx="minor">
            <a:schemeClr val="tx1"/>
          </a:fontRef>
        </p:style>
      </p:cxnSp>
      <p:grpSp>
        <p:nvGrpSpPr>
          <p:cNvPr id="72793" name="组合 256"/>
          <p:cNvGrpSpPr>
            <a:grpSpLocks/>
          </p:cNvGrpSpPr>
          <p:nvPr/>
        </p:nvGrpSpPr>
        <p:grpSpPr bwMode="auto">
          <a:xfrm>
            <a:off x="5729288" y="2190750"/>
            <a:ext cx="3175" cy="284163"/>
            <a:chOff x="1142182" y="1715282"/>
            <a:chExt cx="3176" cy="284958"/>
          </a:xfrm>
        </p:grpSpPr>
        <p:cxnSp>
          <p:nvCxnSpPr>
            <p:cNvPr id="258" name="直接箭头连接符 257"/>
            <p:cNvCxnSpPr/>
            <p:nvPr/>
          </p:nvCxnSpPr>
          <p:spPr>
            <a:xfrm rot="5400000">
              <a:off x="1071338" y="1786126"/>
              <a:ext cx="143275" cy="1587"/>
            </a:xfrm>
            <a:prstGeom prst="straightConnector1">
              <a:avLst/>
            </a:prstGeom>
            <a:ln w="19050">
              <a:tailEnd type="arrow"/>
            </a:ln>
          </p:spPr>
          <p:style>
            <a:lnRef idx="1">
              <a:schemeClr val="accent1"/>
            </a:lnRef>
            <a:fillRef idx="0">
              <a:schemeClr val="accent1"/>
            </a:fillRef>
            <a:effectRef idx="0">
              <a:schemeClr val="accent1"/>
            </a:effectRef>
            <a:fontRef idx="minor">
              <a:schemeClr val="tx1"/>
            </a:fontRef>
          </p:style>
        </p:cxnSp>
        <p:cxnSp>
          <p:nvCxnSpPr>
            <p:cNvPr id="259" name="直接箭头连接符 258"/>
            <p:cNvCxnSpPr/>
            <p:nvPr/>
          </p:nvCxnSpPr>
          <p:spPr>
            <a:xfrm rot="5400000" flipH="1" flipV="1">
              <a:off x="1072926" y="1927809"/>
              <a:ext cx="143275" cy="1589"/>
            </a:xfrm>
            <a:prstGeom prst="straightConnector1">
              <a:avLst/>
            </a:prstGeom>
            <a:ln w="15875">
              <a:tailEnd type="arrow"/>
            </a:ln>
          </p:spPr>
          <p:style>
            <a:lnRef idx="1">
              <a:schemeClr val="accent1"/>
            </a:lnRef>
            <a:fillRef idx="0">
              <a:schemeClr val="accent1"/>
            </a:fillRef>
            <a:effectRef idx="0">
              <a:schemeClr val="accent1"/>
            </a:effectRef>
            <a:fontRef idx="minor">
              <a:schemeClr val="tx1"/>
            </a:fontRef>
          </p:style>
        </p:cxnSp>
      </p:grpSp>
      <p:sp>
        <p:nvSpPr>
          <p:cNvPr id="260" name="矩形 259"/>
          <p:cNvSpPr/>
          <p:nvPr/>
        </p:nvSpPr>
        <p:spPr>
          <a:xfrm>
            <a:off x="4014788" y="5432425"/>
            <a:ext cx="71437" cy="357188"/>
          </a:xfrm>
          <a:prstGeom prst="rect">
            <a:avLst/>
          </a:prstGeom>
          <a:solidFill>
            <a:schemeClr val="bg2">
              <a:lumMod val="50000"/>
            </a:schemeClr>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fontAlgn="auto">
              <a:spcBef>
                <a:spcPts val="0"/>
              </a:spcBef>
              <a:spcAft>
                <a:spcPts val="0"/>
              </a:spcAft>
              <a:defRPr/>
            </a:pPr>
            <a:endParaRPr lang="zh-CN" altLang="en-US" sz="1800"/>
          </a:p>
        </p:txBody>
      </p:sp>
      <p:sp>
        <p:nvSpPr>
          <p:cNvPr id="72795" name="TextBox 260"/>
          <p:cNvSpPr txBox="1">
            <a:spLocks noChangeArrowheads="1"/>
          </p:cNvSpPr>
          <p:nvPr/>
        </p:nvSpPr>
        <p:spPr bwMode="auto">
          <a:xfrm>
            <a:off x="3800475" y="5772150"/>
            <a:ext cx="504825" cy="276225"/>
          </a:xfrm>
          <a:prstGeom prst="rect">
            <a:avLst/>
          </a:prstGeom>
          <a:noFill/>
          <a:ln w="9525">
            <a:noFill/>
            <a:miter lim="800000"/>
            <a:headEnd/>
            <a:tailEnd/>
          </a:ln>
        </p:spPr>
        <p:txBody>
          <a:bodyPr wrap="none">
            <a:spAutoFit/>
          </a:bodyPr>
          <a:lstStyle/>
          <a:p>
            <a:r>
              <a:rPr lang="en-US" altLang="zh-CN" sz="1200">
                <a:latin typeface="Calibri" pitchFamily="34" charset="0"/>
              </a:rPr>
              <a:t>Filter</a:t>
            </a:r>
          </a:p>
        </p:txBody>
      </p:sp>
      <p:cxnSp>
        <p:nvCxnSpPr>
          <p:cNvPr id="271" name="直接连接符 270"/>
          <p:cNvCxnSpPr/>
          <p:nvPr/>
        </p:nvCxnSpPr>
        <p:spPr>
          <a:xfrm rot="10800000">
            <a:off x="4048125" y="3392488"/>
            <a:ext cx="395288" cy="3175"/>
          </a:xfrm>
          <a:prstGeom prst="line">
            <a:avLst/>
          </a:prstGeom>
          <a:ln>
            <a:solidFill>
              <a:srgbClr val="FFC000"/>
            </a:solidFill>
          </a:ln>
        </p:spPr>
        <p:style>
          <a:lnRef idx="1">
            <a:schemeClr val="accent1"/>
          </a:lnRef>
          <a:fillRef idx="0">
            <a:schemeClr val="accent1"/>
          </a:fillRef>
          <a:effectRef idx="0">
            <a:schemeClr val="accent1"/>
          </a:effectRef>
          <a:fontRef idx="minor">
            <a:schemeClr val="tx1"/>
          </a:fontRef>
        </p:style>
      </p:cxnSp>
      <p:cxnSp>
        <p:nvCxnSpPr>
          <p:cNvPr id="272" name="直接连接符 271"/>
          <p:cNvCxnSpPr/>
          <p:nvPr/>
        </p:nvCxnSpPr>
        <p:spPr>
          <a:xfrm rot="5400000">
            <a:off x="3863181" y="3253582"/>
            <a:ext cx="303213" cy="285750"/>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72798" name="TextBox 272"/>
          <p:cNvSpPr txBox="1">
            <a:spLocks noChangeArrowheads="1"/>
          </p:cNvSpPr>
          <p:nvPr/>
        </p:nvSpPr>
        <p:spPr bwMode="auto">
          <a:xfrm>
            <a:off x="3744913" y="3190875"/>
            <a:ext cx="392112" cy="274638"/>
          </a:xfrm>
          <a:prstGeom prst="rect">
            <a:avLst/>
          </a:prstGeom>
          <a:noFill/>
          <a:ln w="9525">
            <a:noFill/>
            <a:miter lim="800000"/>
            <a:headEnd/>
            <a:tailEnd/>
          </a:ln>
        </p:spPr>
        <p:txBody>
          <a:bodyPr wrap="none">
            <a:spAutoFit/>
          </a:bodyPr>
          <a:lstStyle/>
          <a:p>
            <a:r>
              <a:rPr lang="en-US" altLang="zh-CN" sz="1200">
                <a:latin typeface="Calibri" pitchFamily="34" charset="0"/>
              </a:rPr>
              <a:t>M4</a:t>
            </a:r>
          </a:p>
        </p:txBody>
      </p:sp>
      <p:cxnSp>
        <p:nvCxnSpPr>
          <p:cNvPr id="275" name="直接连接符 274"/>
          <p:cNvCxnSpPr/>
          <p:nvPr/>
        </p:nvCxnSpPr>
        <p:spPr>
          <a:xfrm rot="5400000">
            <a:off x="3957638" y="3979863"/>
            <a:ext cx="1042987" cy="1587"/>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grpSp>
        <p:nvGrpSpPr>
          <p:cNvPr id="72800" name="组合 275"/>
          <p:cNvGrpSpPr>
            <a:grpSpLocks/>
          </p:cNvGrpSpPr>
          <p:nvPr/>
        </p:nvGrpSpPr>
        <p:grpSpPr bwMode="auto">
          <a:xfrm>
            <a:off x="4318000" y="4405313"/>
            <a:ext cx="285750" cy="285750"/>
            <a:chOff x="7349287" y="4557000"/>
            <a:chExt cx="357406" cy="351757"/>
          </a:xfrm>
        </p:grpSpPr>
        <p:sp>
          <p:nvSpPr>
            <p:cNvPr id="277" name="椭圆 276"/>
            <p:cNvSpPr>
              <a:spLocks noChangeArrowheads="1"/>
            </p:cNvSpPr>
            <p:nvPr/>
          </p:nvSpPr>
          <p:spPr bwMode="auto">
            <a:xfrm rot="-2769311" flipH="1" flipV="1">
              <a:off x="7445913" y="4554176"/>
              <a:ext cx="164153" cy="357406"/>
            </a:xfrm>
            <a:prstGeom prst="ellipse">
              <a:avLst/>
            </a:prstGeom>
            <a:solidFill>
              <a:schemeClr val="bg1"/>
            </a:solidFill>
            <a:ln w="25400" algn="ctr">
              <a:solidFill>
                <a:srgbClr val="385D8A"/>
              </a:solidFill>
              <a:round/>
              <a:headEnd/>
              <a:tailEnd/>
            </a:ln>
          </p:spPr>
          <p:txBody>
            <a:bodyPr rot="10800000" vert="eaVert" anchor="ctr"/>
            <a:lstStyle/>
            <a:p>
              <a:pPr fontAlgn="auto">
                <a:spcBef>
                  <a:spcPts val="0"/>
                </a:spcBef>
                <a:spcAft>
                  <a:spcPts val="0"/>
                </a:spcAft>
                <a:defRPr/>
              </a:pPr>
              <a:endParaRPr lang="zh-CN" altLang="en-US" sz="1600">
                <a:solidFill>
                  <a:schemeClr val="lt1"/>
                </a:solidFill>
                <a:latin typeface="+mn-lt"/>
                <a:ea typeface="+mn-ea"/>
              </a:endParaRPr>
            </a:p>
          </p:txBody>
        </p:sp>
        <p:sp>
          <p:nvSpPr>
            <p:cNvPr id="278" name="椭圆 277"/>
            <p:cNvSpPr/>
            <p:nvPr/>
          </p:nvSpPr>
          <p:spPr>
            <a:xfrm rot="13007387" flipH="1" flipV="1">
              <a:off x="7452538" y="4557000"/>
              <a:ext cx="140977" cy="351757"/>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fontAlgn="auto">
                <a:spcBef>
                  <a:spcPts val="0"/>
                </a:spcBef>
                <a:spcAft>
                  <a:spcPts val="0"/>
                </a:spcAft>
                <a:defRPr/>
              </a:pPr>
              <a:endParaRPr lang="zh-CN" altLang="en-US" sz="1600"/>
            </a:p>
          </p:txBody>
        </p:sp>
      </p:grpSp>
      <p:sp>
        <p:nvSpPr>
          <p:cNvPr id="72801" name="TextBox 278"/>
          <p:cNvSpPr txBox="1">
            <a:spLocks noChangeArrowheads="1"/>
          </p:cNvSpPr>
          <p:nvPr/>
        </p:nvSpPr>
        <p:spPr bwMode="auto">
          <a:xfrm>
            <a:off x="4443413" y="4960938"/>
            <a:ext cx="471487" cy="228600"/>
          </a:xfrm>
          <a:prstGeom prst="rect">
            <a:avLst/>
          </a:prstGeom>
          <a:noFill/>
          <a:ln w="9525">
            <a:noFill/>
            <a:miter lim="800000"/>
            <a:headEnd/>
            <a:tailEnd/>
          </a:ln>
        </p:spPr>
        <p:txBody>
          <a:bodyPr wrap="none">
            <a:spAutoFit/>
          </a:bodyPr>
          <a:lstStyle/>
          <a:p>
            <a:r>
              <a:rPr lang="en-US" altLang="zh-CN" sz="900">
                <a:latin typeface="Calibri" pitchFamily="34" charset="0"/>
              </a:rPr>
              <a:t>CMOS</a:t>
            </a:r>
          </a:p>
        </p:txBody>
      </p:sp>
      <p:sp>
        <p:nvSpPr>
          <p:cNvPr id="72802" name="矩形 279"/>
          <p:cNvSpPr>
            <a:spLocks noChangeArrowheads="1"/>
          </p:cNvSpPr>
          <p:nvPr/>
        </p:nvSpPr>
        <p:spPr bwMode="auto">
          <a:xfrm>
            <a:off x="5773738" y="3297238"/>
            <a:ext cx="465137" cy="274637"/>
          </a:xfrm>
          <a:prstGeom prst="rect">
            <a:avLst/>
          </a:prstGeom>
          <a:noFill/>
          <a:ln w="9525">
            <a:noFill/>
            <a:miter lim="800000"/>
            <a:headEnd/>
            <a:tailEnd/>
          </a:ln>
        </p:spPr>
        <p:txBody>
          <a:bodyPr>
            <a:spAutoFit/>
          </a:bodyPr>
          <a:lstStyle/>
          <a:p>
            <a:r>
              <a:rPr lang="en-US" altLang="zh-CN" sz="1200">
                <a:latin typeface="Calibri" pitchFamily="34" charset="0"/>
              </a:rPr>
              <a:t>R.R.</a:t>
            </a:r>
          </a:p>
        </p:txBody>
      </p:sp>
      <p:cxnSp>
        <p:nvCxnSpPr>
          <p:cNvPr id="127" name="直接箭头连接符 126"/>
          <p:cNvCxnSpPr/>
          <p:nvPr/>
        </p:nvCxnSpPr>
        <p:spPr>
          <a:xfrm rot="10800000">
            <a:off x="6810375" y="2225675"/>
            <a:ext cx="214313" cy="1588"/>
          </a:xfrm>
          <a:prstGeom prst="straightConnector1">
            <a:avLst/>
          </a:prstGeom>
          <a:ln w="15875">
            <a:solidFill>
              <a:srgbClr val="FF0000"/>
            </a:solidFill>
            <a:tailEnd type="arrow"/>
          </a:ln>
        </p:spPr>
        <p:style>
          <a:lnRef idx="1">
            <a:schemeClr val="accent1"/>
          </a:lnRef>
          <a:fillRef idx="0">
            <a:schemeClr val="accent1"/>
          </a:fillRef>
          <a:effectRef idx="0">
            <a:schemeClr val="accent1"/>
          </a:effectRef>
          <a:fontRef idx="minor">
            <a:schemeClr val="tx1"/>
          </a:fontRef>
        </p:style>
      </p:cxnSp>
      <p:grpSp>
        <p:nvGrpSpPr>
          <p:cNvPr id="72804" name="组合 162"/>
          <p:cNvGrpSpPr>
            <a:grpSpLocks/>
          </p:cNvGrpSpPr>
          <p:nvPr/>
        </p:nvGrpSpPr>
        <p:grpSpPr bwMode="auto">
          <a:xfrm>
            <a:off x="6086475" y="2173288"/>
            <a:ext cx="407988" cy="292100"/>
            <a:chOff x="5715008" y="1126050"/>
            <a:chExt cx="407519" cy="292344"/>
          </a:xfrm>
        </p:grpSpPr>
        <p:sp>
          <p:nvSpPr>
            <p:cNvPr id="133" name="矩形 132"/>
            <p:cNvSpPr/>
            <p:nvPr/>
          </p:nvSpPr>
          <p:spPr>
            <a:xfrm>
              <a:off x="5786364" y="1126050"/>
              <a:ext cx="285422" cy="28598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fontAlgn="auto">
                <a:spcBef>
                  <a:spcPts val="0"/>
                </a:spcBef>
                <a:spcAft>
                  <a:spcPts val="0"/>
                </a:spcAft>
                <a:defRPr/>
              </a:pPr>
              <a:endParaRPr lang="zh-CN" altLang="en-US" sz="1200" dirty="0">
                <a:solidFill>
                  <a:schemeClr val="tx1"/>
                </a:solidFill>
              </a:endParaRPr>
            </a:p>
          </p:txBody>
        </p:sp>
        <p:sp>
          <p:nvSpPr>
            <p:cNvPr id="72827" name="TextBox 138"/>
            <p:cNvSpPr txBox="1">
              <a:spLocks noChangeArrowheads="1"/>
            </p:cNvSpPr>
            <p:nvPr/>
          </p:nvSpPr>
          <p:spPr bwMode="auto">
            <a:xfrm>
              <a:off x="5715008" y="1143527"/>
              <a:ext cx="407519" cy="274867"/>
            </a:xfrm>
            <a:prstGeom prst="rect">
              <a:avLst/>
            </a:prstGeom>
            <a:noFill/>
            <a:ln w="9525">
              <a:noFill/>
              <a:miter lim="800000"/>
              <a:headEnd/>
              <a:tailEnd/>
            </a:ln>
          </p:spPr>
          <p:txBody>
            <a:bodyPr wrap="none">
              <a:spAutoFit/>
            </a:bodyPr>
            <a:lstStyle/>
            <a:p>
              <a:r>
                <a:rPr lang="en-US" altLang="zh-CN" sz="1200">
                  <a:latin typeface="Calibri" pitchFamily="34" charset="0"/>
                </a:rPr>
                <a:t>LPC</a:t>
              </a:r>
            </a:p>
          </p:txBody>
        </p:sp>
      </p:grpSp>
      <p:sp>
        <p:nvSpPr>
          <p:cNvPr id="72805" name="TextBox 139"/>
          <p:cNvSpPr txBox="1">
            <a:spLocks noChangeArrowheads="1"/>
          </p:cNvSpPr>
          <p:nvPr/>
        </p:nvSpPr>
        <p:spPr bwMode="auto">
          <a:xfrm>
            <a:off x="6729413" y="2314575"/>
            <a:ext cx="382587" cy="230188"/>
          </a:xfrm>
          <a:prstGeom prst="rect">
            <a:avLst/>
          </a:prstGeom>
          <a:noFill/>
          <a:ln w="9525">
            <a:noFill/>
            <a:miter lim="800000"/>
            <a:headEnd/>
            <a:tailEnd/>
          </a:ln>
        </p:spPr>
        <p:txBody>
          <a:bodyPr wrap="none">
            <a:spAutoFit/>
          </a:bodyPr>
          <a:lstStyle/>
          <a:p>
            <a:r>
              <a:rPr lang="en-US" altLang="zh-CN" sz="900" b="1">
                <a:solidFill>
                  <a:srgbClr val="00B050"/>
                </a:solidFill>
                <a:latin typeface="Calibri" pitchFamily="34" charset="0"/>
              </a:rPr>
              <a:t>SHG</a:t>
            </a:r>
          </a:p>
        </p:txBody>
      </p:sp>
      <p:sp>
        <p:nvSpPr>
          <p:cNvPr id="72806" name="TextBox 140"/>
          <p:cNvSpPr txBox="1">
            <a:spLocks noChangeArrowheads="1"/>
          </p:cNvSpPr>
          <p:nvPr/>
        </p:nvSpPr>
        <p:spPr bwMode="auto">
          <a:xfrm>
            <a:off x="6800850" y="1976438"/>
            <a:ext cx="296863" cy="261937"/>
          </a:xfrm>
          <a:prstGeom prst="rect">
            <a:avLst/>
          </a:prstGeom>
          <a:noFill/>
          <a:ln w="9525">
            <a:noFill/>
            <a:miter lim="800000"/>
            <a:headEnd/>
            <a:tailEnd/>
          </a:ln>
        </p:spPr>
        <p:txBody>
          <a:bodyPr wrap="none">
            <a:spAutoFit/>
          </a:bodyPr>
          <a:lstStyle/>
          <a:p>
            <a:r>
              <a:rPr lang="en-US" altLang="zh-CN" sz="1100">
                <a:solidFill>
                  <a:srgbClr val="00B050"/>
                </a:solidFill>
                <a:latin typeface="Calibri" pitchFamily="34" charset="0"/>
              </a:rPr>
              <a:t>IR</a:t>
            </a:r>
          </a:p>
        </p:txBody>
      </p:sp>
      <p:cxnSp>
        <p:nvCxnSpPr>
          <p:cNvPr id="143" name="直接连接符 142"/>
          <p:cNvCxnSpPr/>
          <p:nvPr/>
        </p:nvCxnSpPr>
        <p:spPr>
          <a:xfrm rot="5400000">
            <a:off x="3874293" y="4209257"/>
            <a:ext cx="303213" cy="285750"/>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72808" name="TextBox 143"/>
          <p:cNvSpPr txBox="1">
            <a:spLocks noChangeArrowheads="1"/>
          </p:cNvSpPr>
          <p:nvPr/>
        </p:nvSpPr>
        <p:spPr bwMode="auto">
          <a:xfrm>
            <a:off x="3871913" y="4333875"/>
            <a:ext cx="392112" cy="274638"/>
          </a:xfrm>
          <a:prstGeom prst="rect">
            <a:avLst/>
          </a:prstGeom>
          <a:noFill/>
          <a:ln w="9525">
            <a:noFill/>
            <a:miter lim="800000"/>
            <a:headEnd/>
            <a:tailEnd/>
          </a:ln>
        </p:spPr>
        <p:txBody>
          <a:bodyPr wrap="none">
            <a:spAutoFit/>
          </a:bodyPr>
          <a:lstStyle/>
          <a:p>
            <a:r>
              <a:rPr lang="en-US" altLang="zh-CN" sz="1200">
                <a:latin typeface="Calibri" pitchFamily="34" charset="0"/>
              </a:rPr>
              <a:t>M5</a:t>
            </a:r>
          </a:p>
        </p:txBody>
      </p:sp>
      <p:sp>
        <p:nvSpPr>
          <p:cNvPr id="72809" name="矩形 145"/>
          <p:cNvSpPr>
            <a:spLocks noChangeArrowheads="1"/>
          </p:cNvSpPr>
          <p:nvPr/>
        </p:nvSpPr>
        <p:spPr bwMode="auto">
          <a:xfrm>
            <a:off x="5514975" y="1976438"/>
            <a:ext cx="368300" cy="276225"/>
          </a:xfrm>
          <a:prstGeom prst="rect">
            <a:avLst/>
          </a:prstGeom>
          <a:noFill/>
          <a:ln w="9525">
            <a:noFill/>
            <a:miter lim="800000"/>
            <a:headEnd/>
            <a:tailEnd/>
          </a:ln>
        </p:spPr>
        <p:txBody>
          <a:bodyPr wrap="none">
            <a:spAutoFit/>
          </a:bodyPr>
          <a:lstStyle/>
          <a:p>
            <a:r>
              <a:rPr lang="en-US" altLang="zh-CN" sz="1200">
                <a:latin typeface="Calibri" pitchFamily="34" charset="0"/>
              </a:rPr>
              <a:t>iris</a:t>
            </a:r>
          </a:p>
        </p:txBody>
      </p:sp>
      <p:cxnSp>
        <p:nvCxnSpPr>
          <p:cNvPr id="151" name="直接连接符 150"/>
          <p:cNvCxnSpPr/>
          <p:nvPr/>
        </p:nvCxnSpPr>
        <p:spPr>
          <a:xfrm>
            <a:off x="4443413" y="3405188"/>
            <a:ext cx="1368425" cy="9525"/>
          </a:xfrm>
          <a:prstGeom prst="line">
            <a:avLst/>
          </a:prstGeom>
          <a:ln w="12700">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154" name="直接连接符 153"/>
          <p:cNvCxnSpPr/>
          <p:nvPr/>
        </p:nvCxnSpPr>
        <p:spPr>
          <a:xfrm rot="5400000">
            <a:off x="3885407" y="3936206"/>
            <a:ext cx="1079500" cy="1587"/>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sp>
        <p:nvSpPr>
          <p:cNvPr id="161" name="矩形 160"/>
          <p:cNvSpPr/>
          <p:nvPr/>
        </p:nvSpPr>
        <p:spPr>
          <a:xfrm>
            <a:off x="5360988" y="3725863"/>
            <a:ext cx="71437" cy="357187"/>
          </a:xfrm>
          <a:prstGeom prst="rect">
            <a:avLst/>
          </a:prstGeom>
          <a:solidFill>
            <a:schemeClr val="bg2">
              <a:lumMod val="75000"/>
            </a:schemeClr>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fontAlgn="auto">
              <a:spcBef>
                <a:spcPts val="0"/>
              </a:spcBef>
              <a:spcAft>
                <a:spcPts val="0"/>
              </a:spcAft>
              <a:defRPr/>
            </a:pPr>
            <a:endParaRPr lang="zh-CN" altLang="en-US" sz="1800"/>
          </a:p>
        </p:txBody>
      </p:sp>
      <p:sp>
        <p:nvSpPr>
          <p:cNvPr id="72813" name="TextBox 161"/>
          <p:cNvSpPr txBox="1">
            <a:spLocks noChangeArrowheads="1"/>
          </p:cNvSpPr>
          <p:nvPr/>
        </p:nvSpPr>
        <p:spPr bwMode="auto">
          <a:xfrm>
            <a:off x="5192713" y="4057650"/>
            <a:ext cx="504825" cy="276225"/>
          </a:xfrm>
          <a:prstGeom prst="rect">
            <a:avLst/>
          </a:prstGeom>
          <a:noFill/>
          <a:ln w="9525">
            <a:noFill/>
            <a:miter lim="800000"/>
            <a:headEnd/>
            <a:tailEnd/>
          </a:ln>
        </p:spPr>
        <p:txBody>
          <a:bodyPr wrap="none">
            <a:spAutoFit/>
          </a:bodyPr>
          <a:lstStyle/>
          <a:p>
            <a:r>
              <a:rPr lang="en-US" altLang="zh-CN" sz="1200">
                <a:latin typeface="Calibri" pitchFamily="34" charset="0"/>
              </a:rPr>
              <a:t>Filter</a:t>
            </a:r>
          </a:p>
        </p:txBody>
      </p:sp>
      <p:sp>
        <p:nvSpPr>
          <p:cNvPr id="399486" name="TextBox 159"/>
          <p:cNvSpPr txBox="1">
            <a:spLocks noChangeArrowheads="1"/>
          </p:cNvSpPr>
          <p:nvPr/>
        </p:nvSpPr>
        <p:spPr bwMode="auto">
          <a:xfrm>
            <a:off x="6943725" y="3190875"/>
            <a:ext cx="1500188" cy="276225"/>
          </a:xfrm>
          <a:prstGeom prst="rect">
            <a:avLst/>
          </a:prstGeom>
          <a:noFill/>
          <a:ln w="9525">
            <a:noFill/>
            <a:miter lim="800000"/>
            <a:headEnd/>
            <a:tailEnd/>
          </a:ln>
        </p:spPr>
        <p:txBody>
          <a:bodyPr>
            <a:spAutoFit/>
          </a:bodyPr>
          <a:lstStyle/>
          <a:p>
            <a:r>
              <a:rPr lang="en-US" altLang="zh-CN" sz="1200">
                <a:latin typeface="Calibri" pitchFamily="34" charset="0"/>
              </a:rPr>
              <a:t>Red: 632.8nm CW</a:t>
            </a:r>
          </a:p>
        </p:txBody>
      </p:sp>
      <p:grpSp>
        <p:nvGrpSpPr>
          <p:cNvPr id="72815" name="组合 256"/>
          <p:cNvGrpSpPr>
            <a:grpSpLocks/>
          </p:cNvGrpSpPr>
          <p:nvPr/>
        </p:nvGrpSpPr>
        <p:grpSpPr bwMode="auto">
          <a:xfrm>
            <a:off x="4654550" y="2190750"/>
            <a:ext cx="3175" cy="284163"/>
            <a:chOff x="1142182" y="1715282"/>
            <a:chExt cx="3176" cy="284958"/>
          </a:xfrm>
        </p:grpSpPr>
        <p:cxnSp>
          <p:nvCxnSpPr>
            <p:cNvPr id="165" name="直接箭头连接符 164"/>
            <p:cNvCxnSpPr/>
            <p:nvPr/>
          </p:nvCxnSpPr>
          <p:spPr>
            <a:xfrm rot="5400000">
              <a:off x="1071338" y="1786126"/>
              <a:ext cx="143275" cy="1589"/>
            </a:xfrm>
            <a:prstGeom prst="straightConnector1">
              <a:avLst/>
            </a:prstGeom>
            <a:ln w="19050">
              <a:tailEnd type="arrow"/>
            </a:ln>
          </p:spPr>
          <p:style>
            <a:lnRef idx="1">
              <a:schemeClr val="accent1"/>
            </a:lnRef>
            <a:fillRef idx="0">
              <a:schemeClr val="accent1"/>
            </a:fillRef>
            <a:effectRef idx="0">
              <a:schemeClr val="accent1"/>
            </a:effectRef>
            <a:fontRef idx="minor">
              <a:schemeClr val="tx1"/>
            </a:fontRef>
          </p:style>
        </p:cxnSp>
        <p:cxnSp>
          <p:nvCxnSpPr>
            <p:cNvPr id="166" name="直接箭头连接符 165"/>
            <p:cNvCxnSpPr/>
            <p:nvPr/>
          </p:nvCxnSpPr>
          <p:spPr>
            <a:xfrm rot="5400000" flipH="1" flipV="1">
              <a:off x="1072927" y="1927809"/>
              <a:ext cx="143275" cy="1587"/>
            </a:xfrm>
            <a:prstGeom prst="straightConnector1">
              <a:avLst/>
            </a:prstGeom>
            <a:ln w="15875">
              <a:tailEnd type="arrow"/>
            </a:ln>
          </p:spPr>
          <p:style>
            <a:lnRef idx="1">
              <a:schemeClr val="accent1"/>
            </a:lnRef>
            <a:fillRef idx="0">
              <a:schemeClr val="accent1"/>
            </a:fillRef>
            <a:effectRef idx="0">
              <a:schemeClr val="accent1"/>
            </a:effectRef>
            <a:fontRef idx="minor">
              <a:schemeClr val="tx1"/>
            </a:fontRef>
          </p:style>
        </p:cxnSp>
      </p:grpSp>
      <p:sp>
        <p:nvSpPr>
          <p:cNvPr id="179" name="圆角矩形 178"/>
          <p:cNvSpPr/>
          <p:nvPr/>
        </p:nvSpPr>
        <p:spPr>
          <a:xfrm>
            <a:off x="228600" y="3976688"/>
            <a:ext cx="1928813" cy="2000250"/>
          </a:xfrm>
          <a:prstGeom prst="roundRect">
            <a:avLst/>
          </a:prstGeom>
          <a:noFill/>
          <a:ln w="19050">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fontAlgn="auto">
              <a:spcBef>
                <a:spcPts val="0"/>
              </a:spcBef>
              <a:spcAft>
                <a:spcPts val="0"/>
              </a:spcAft>
              <a:defRPr/>
            </a:pPr>
            <a:endParaRPr lang="zh-CN" altLang="en-US" sz="1800"/>
          </a:p>
        </p:txBody>
      </p:sp>
      <p:sp>
        <p:nvSpPr>
          <p:cNvPr id="72817" name="TextBox 183"/>
          <p:cNvSpPr txBox="1">
            <a:spLocks noChangeArrowheads="1"/>
          </p:cNvSpPr>
          <p:nvPr/>
        </p:nvSpPr>
        <p:spPr bwMode="auto">
          <a:xfrm>
            <a:off x="496888" y="3911600"/>
            <a:ext cx="1471612" cy="366713"/>
          </a:xfrm>
          <a:prstGeom prst="rect">
            <a:avLst/>
          </a:prstGeom>
          <a:noFill/>
          <a:ln w="9525">
            <a:noFill/>
            <a:miter lim="800000"/>
            <a:headEnd/>
            <a:tailEnd/>
          </a:ln>
        </p:spPr>
        <p:txBody>
          <a:bodyPr wrap="none">
            <a:spAutoFit/>
          </a:bodyPr>
          <a:lstStyle/>
          <a:p>
            <a:r>
              <a:rPr lang="en-US" altLang="zh-CN" sz="1800">
                <a:solidFill>
                  <a:srgbClr val="FF0000"/>
                </a:solidFill>
                <a:latin typeface="Calibri" pitchFamily="34" charset="0"/>
              </a:rPr>
              <a:t>STM chamber</a:t>
            </a:r>
          </a:p>
        </p:txBody>
      </p:sp>
      <p:sp>
        <p:nvSpPr>
          <p:cNvPr id="399496" name="TextBox 189"/>
          <p:cNvSpPr txBox="1">
            <a:spLocks noChangeArrowheads="1"/>
          </p:cNvSpPr>
          <p:nvPr/>
        </p:nvSpPr>
        <p:spPr bwMode="auto">
          <a:xfrm>
            <a:off x="5029200" y="4495800"/>
            <a:ext cx="1489075" cy="646113"/>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a:spAutoFit/>
          </a:bodyPr>
          <a:lstStyle/>
          <a:p>
            <a:pPr>
              <a:defRPr/>
            </a:pPr>
            <a:r>
              <a:rPr lang="en-US" altLang="zh-CN" sz="1800" dirty="0">
                <a:ea typeface="黑体" pitchFamily="49" charset="-122"/>
              </a:rPr>
              <a:t>Pump-Probe circuit </a:t>
            </a:r>
          </a:p>
        </p:txBody>
      </p:sp>
      <p:sp>
        <p:nvSpPr>
          <p:cNvPr id="399499" name="矩形 10"/>
          <p:cNvSpPr>
            <a:spLocks noChangeArrowheads="1"/>
          </p:cNvSpPr>
          <p:nvPr/>
        </p:nvSpPr>
        <p:spPr bwMode="auto">
          <a:xfrm>
            <a:off x="685800" y="928688"/>
            <a:ext cx="2590800" cy="366712"/>
          </a:xfrm>
          <a:prstGeom prst="rect">
            <a:avLst/>
          </a:prstGeom>
          <a:noFill/>
          <a:ln w="9525">
            <a:noFill/>
            <a:miter lim="800000"/>
            <a:headEnd/>
            <a:tailEnd/>
          </a:ln>
        </p:spPr>
        <p:txBody>
          <a:bodyPr>
            <a:spAutoFit/>
          </a:bodyPr>
          <a:lstStyle/>
          <a:p>
            <a:r>
              <a:rPr lang="en-US" altLang="zh-CN" sz="1800">
                <a:solidFill>
                  <a:srgbClr val="F20000"/>
                </a:solidFill>
                <a:latin typeface="Calibri" pitchFamily="34" charset="0"/>
              </a:rPr>
              <a:t>Pulse width: 120 fs</a:t>
            </a:r>
          </a:p>
        </p:txBody>
      </p:sp>
      <p:sp>
        <p:nvSpPr>
          <p:cNvPr id="399502" name="TextBox 19"/>
          <p:cNvSpPr txBox="1">
            <a:spLocks noChangeArrowheads="1"/>
          </p:cNvSpPr>
          <p:nvPr/>
        </p:nvSpPr>
        <p:spPr bwMode="auto">
          <a:xfrm>
            <a:off x="6629400" y="5638800"/>
            <a:ext cx="2198688" cy="646113"/>
          </a:xfrm>
          <a:prstGeom prst="rect">
            <a:avLst/>
          </a:prstGeom>
          <a:noFill/>
          <a:ln w="9525">
            <a:noFill/>
            <a:miter lim="800000"/>
            <a:headEnd/>
            <a:tailEnd/>
          </a:ln>
        </p:spPr>
        <p:txBody>
          <a:bodyPr wrap="none">
            <a:spAutoFit/>
          </a:bodyPr>
          <a:lstStyle/>
          <a:p>
            <a:pPr>
              <a:defRPr/>
            </a:pPr>
            <a:r>
              <a:rPr lang="en-US" altLang="zh-CN" sz="1800" dirty="0">
                <a:solidFill>
                  <a:srgbClr val="F20000"/>
                </a:solidFill>
                <a:latin typeface="+mn-lt"/>
                <a:ea typeface="黑体" pitchFamily="49" charset="-122"/>
              </a:rPr>
              <a:t>Laser spot focused </a:t>
            </a:r>
          </a:p>
          <a:p>
            <a:pPr>
              <a:defRPr/>
            </a:pPr>
            <a:r>
              <a:rPr lang="en-US" altLang="zh-CN" sz="1800" dirty="0">
                <a:solidFill>
                  <a:srgbClr val="F20000"/>
                </a:solidFill>
                <a:latin typeface="+mn-lt"/>
                <a:ea typeface="黑体" pitchFamily="49" charset="-122"/>
              </a:rPr>
              <a:t>into the junction</a:t>
            </a:r>
          </a:p>
        </p:txBody>
      </p:sp>
      <p:pic>
        <p:nvPicPr>
          <p:cNvPr id="138" name="Picture 135"/>
          <p:cNvPicPr>
            <a:picLocks noChangeAspect="1" noChangeArrowheads="1"/>
          </p:cNvPicPr>
          <p:nvPr/>
        </p:nvPicPr>
        <p:blipFill>
          <a:blip r:embed="rId3"/>
          <a:srcRect/>
          <a:stretch>
            <a:fillRect/>
          </a:stretch>
        </p:blipFill>
        <p:spPr bwMode="auto">
          <a:xfrm>
            <a:off x="6705600" y="3581400"/>
            <a:ext cx="2057400" cy="2060575"/>
          </a:xfrm>
          <a:prstGeom prst="rect">
            <a:avLst/>
          </a:prstGeom>
          <a:noFill/>
          <a:ln w="9525">
            <a:noFill/>
            <a:miter lim="800000"/>
            <a:headEnd/>
            <a:tailEnd/>
          </a:ln>
        </p:spPr>
      </p:pic>
      <p:sp>
        <p:nvSpPr>
          <p:cNvPr id="140" name="TextBox 12"/>
          <p:cNvSpPr txBox="1">
            <a:spLocks noChangeArrowheads="1"/>
          </p:cNvSpPr>
          <p:nvPr/>
        </p:nvSpPr>
        <p:spPr bwMode="auto">
          <a:xfrm>
            <a:off x="3886200" y="1262063"/>
            <a:ext cx="4987925" cy="338137"/>
          </a:xfrm>
          <a:prstGeom prst="rect">
            <a:avLst/>
          </a:prstGeom>
          <a:solidFill>
            <a:srgbClr val="FFFF66"/>
          </a:solidFill>
          <a:ln>
            <a:solidFill>
              <a:schemeClr val="bg1"/>
            </a:solidFill>
            <a:headEnd/>
            <a:tailEnd/>
          </a:ln>
        </p:spPr>
        <p:style>
          <a:lnRef idx="1">
            <a:schemeClr val="accent1"/>
          </a:lnRef>
          <a:fillRef idx="3">
            <a:schemeClr val="accent1"/>
          </a:fillRef>
          <a:effectRef idx="2">
            <a:schemeClr val="accent1"/>
          </a:effectRef>
          <a:fontRef idx="minor">
            <a:schemeClr val="lt1"/>
          </a:fontRef>
        </p:style>
        <p:txBody>
          <a:bodyPr wrap="none">
            <a:spAutoFit/>
          </a:bodyPr>
          <a:lstStyle/>
          <a:p>
            <a:pPr>
              <a:defRPr/>
            </a:pPr>
            <a:r>
              <a:rPr lang="en-US" altLang="zh-CN" sz="1600" dirty="0">
                <a:solidFill>
                  <a:schemeClr val="tx1"/>
                </a:solidFill>
                <a:ea typeface="黑体" pitchFamily="49" charset="-122"/>
              </a:rPr>
              <a:t>Tracking the dynamics of single molecule in real time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99486"/>
                                        </p:tgtEl>
                                        <p:attrNameLst>
                                          <p:attrName>style.visibility</p:attrName>
                                        </p:attrNameLst>
                                      </p:cBhvr>
                                      <p:to>
                                        <p:strVal val="visible"/>
                                      </p:to>
                                    </p:set>
                                    <p:animEffect transition="in" filter="blinds(horizontal)">
                                      <p:cBhvr>
                                        <p:cTn id="7" dur="500"/>
                                        <p:tgtEl>
                                          <p:spTgt spid="399486"/>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399502"/>
                                        </p:tgtEl>
                                        <p:attrNameLst>
                                          <p:attrName>style.visibility</p:attrName>
                                        </p:attrNameLst>
                                      </p:cBhvr>
                                      <p:to>
                                        <p:strVal val="visible"/>
                                      </p:to>
                                    </p:set>
                                    <p:animEffect transition="in" filter="blinds(horizontal)">
                                      <p:cBhvr>
                                        <p:cTn id="10" dur="500"/>
                                        <p:tgtEl>
                                          <p:spTgt spid="399502"/>
                                        </p:tgtEl>
                                      </p:cBhvr>
                                    </p:animEffect>
                                  </p:childTnLst>
                                </p:cTn>
                              </p:par>
                              <p:par>
                                <p:cTn id="11" presetID="3" presetClass="entr" presetSubtype="10" fill="hold" nodeType="withEffect">
                                  <p:stCondLst>
                                    <p:cond delay="0"/>
                                  </p:stCondLst>
                                  <p:childTnLst>
                                    <p:set>
                                      <p:cBhvr>
                                        <p:cTn id="12" dur="1" fill="hold">
                                          <p:stCondLst>
                                            <p:cond delay="0"/>
                                          </p:stCondLst>
                                        </p:cTn>
                                        <p:tgtEl>
                                          <p:spTgt spid="138"/>
                                        </p:tgtEl>
                                        <p:attrNameLst>
                                          <p:attrName>style.visibility</p:attrName>
                                        </p:attrNameLst>
                                      </p:cBhvr>
                                      <p:to>
                                        <p:strVal val="visible"/>
                                      </p:to>
                                    </p:set>
                                    <p:animEffect transition="in" filter="blinds(horizontal)">
                                      <p:cBhvr>
                                        <p:cTn id="13" dur="500"/>
                                        <p:tgtEl>
                                          <p:spTgt spid="138"/>
                                        </p:tgtEl>
                                      </p:cBhvr>
                                    </p:animEffect>
                                  </p:childTnLst>
                                </p:cTn>
                              </p:par>
                            </p:childTnLst>
                          </p:cTn>
                        </p:par>
                      </p:childTnLst>
                    </p:cTn>
                  </p:par>
                  <p:par>
                    <p:cTn id="14" fill="hold">
                      <p:stCondLst>
                        <p:cond delay="indefinite"/>
                      </p:stCondLst>
                      <p:childTnLst>
                        <p:par>
                          <p:cTn id="15" fill="hold">
                            <p:stCondLst>
                              <p:cond delay="0"/>
                            </p:stCondLst>
                            <p:childTnLst>
                              <p:par>
                                <p:cTn id="16" presetID="3" presetClass="entr" presetSubtype="10" fill="hold" nodeType="clickEffect">
                                  <p:stCondLst>
                                    <p:cond delay="0"/>
                                  </p:stCondLst>
                                  <p:childTnLst>
                                    <p:set>
                                      <p:cBhvr>
                                        <p:cTn id="17" dur="1" fill="hold">
                                          <p:stCondLst>
                                            <p:cond delay="0"/>
                                          </p:stCondLst>
                                        </p:cTn>
                                        <p:tgtEl>
                                          <p:spTgt spid="139"/>
                                        </p:tgtEl>
                                        <p:attrNameLst>
                                          <p:attrName>style.visibility</p:attrName>
                                        </p:attrNameLst>
                                      </p:cBhvr>
                                      <p:to>
                                        <p:strVal val="visible"/>
                                      </p:to>
                                    </p:set>
                                    <p:animEffect transition="in" filter="blinds(horizontal)">
                                      <p:cBhvr>
                                        <p:cTn id="18" dur="500"/>
                                        <p:tgtEl>
                                          <p:spTgt spid="139"/>
                                        </p:tgtEl>
                                      </p:cBhvr>
                                    </p:animEffect>
                                  </p:childTnLst>
                                </p:cTn>
                              </p:par>
                              <p:par>
                                <p:cTn id="19" presetID="3" presetClass="entr" presetSubtype="10" fill="hold" grpId="0" nodeType="withEffect">
                                  <p:stCondLst>
                                    <p:cond delay="0"/>
                                  </p:stCondLst>
                                  <p:childTnLst>
                                    <p:set>
                                      <p:cBhvr>
                                        <p:cTn id="20" dur="1" fill="hold">
                                          <p:stCondLst>
                                            <p:cond delay="0"/>
                                          </p:stCondLst>
                                        </p:cTn>
                                        <p:tgtEl>
                                          <p:spTgt spid="399499"/>
                                        </p:tgtEl>
                                        <p:attrNameLst>
                                          <p:attrName>style.visibility</p:attrName>
                                        </p:attrNameLst>
                                      </p:cBhvr>
                                      <p:to>
                                        <p:strVal val="visible"/>
                                      </p:to>
                                    </p:set>
                                    <p:animEffect transition="in" filter="blinds(horizontal)">
                                      <p:cBhvr>
                                        <p:cTn id="21" dur="500"/>
                                        <p:tgtEl>
                                          <p:spTgt spid="399499"/>
                                        </p:tgtEl>
                                      </p:cBhvr>
                                    </p:animEffect>
                                  </p:childTnLst>
                                </p:cTn>
                              </p:par>
                            </p:childTnLst>
                          </p:cTn>
                        </p:par>
                      </p:childTnLst>
                    </p:cTn>
                  </p:par>
                  <p:par>
                    <p:cTn id="22" fill="hold">
                      <p:stCondLst>
                        <p:cond delay="indefinite"/>
                      </p:stCondLst>
                      <p:childTnLst>
                        <p:par>
                          <p:cTn id="23" fill="hold">
                            <p:stCondLst>
                              <p:cond delay="0"/>
                            </p:stCondLst>
                            <p:childTnLst>
                              <p:par>
                                <p:cTn id="24" presetID="3" presetClass="entr" presetSubtype="10" fill="hold" grpId="0" nodeType="clickEffect">
                                  <p:stCondLst>
                                    <p:cond delay="0"/>
                                  </p:stCondLst>
                                  <p:childTnLst>
                                    <p:set>
                                      <p:cBhvr>
                                        <p:cTn id="25" dur="1" fill="hold">
                                          <p:stCondLst>
                                            <p:cond delay="0"/>
                                          </p:stCondLst>
                                        </p:cTn>
                                        <p:tgtEl>
                                          <p:spTgt spid="140"/>
                                        </p:tgtEl>
                                        <p:attrNameLst>
                                          <p:attrName>style.visibility</p:attrName>
                                        </p:attrNameLst>
                                      </p:cBhvr>
                                      <p:to>
                                        <p:strVal val="visible"/>
                                      </p:to>
                                    </p:set>
                                    <p:animEffect transition="in" filter="blinds(horizontal)">
                                      <p:cBhvr>
                                        <p:cTn id="26" dur="500"/>
                                        <p:tgtEl>
                                          <p:spTgt spid="1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486" grpId="0"/>
      <p:bldP spid="399499" grpId="0"/>
      <p:bldP spid="399502" grpId="0"/>
      <p:bldP spid="140" grpId="0" animBg="1"/>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170" name="Rectangle 2"/>
          <p:cNvSpPr>
            <a:spLocks noGrp="1" noChangeArrowheads="1"/>
          </p:cNvSpPr>
          <p:nvPr>
            <p:ph type="title"/>
          </p:nvPr>
        </p:nvSpPr>
        <p:spPr>
          <a:xfrm>
            <a:off x="107504" y="65063"/>
            <a:ext cx="8229600" cy="555625"/>
          </a:xfrm>
          <a:noFill/>
          <a:ln/>
        </p:spPr>
        <p:txBody>
          <a:bodyPr/>
          <a:lstStyle/>
          <a:p>
            <a:pPr algn="l"/>
            <a:r>
              <a:rPr lang="en-US" altLang="zh-CN" sz="3200" dirty="0"/>
              <a:t>Transient carrier dynamics</a:t>
            </a:r>
            <a:endParaRPr lang="zh-CN" altLang="en-US" sz="3200" dirty="0"/>
          </a:p>
        </p:txBody>
      </p:sp>
      <p:pic>
        <p:nvPicPr>
          <p:cNvPr id="263171" name="Picture 3"/>
          <p:cNvPicPr>
            <a:picLocks noChangeAspect="1" noChangeArrowheads="1"/>
          </p:cNvPicPr>
          <p:nvPr/>
        </p:nvPicPr>
        <p:blipFill>
          <a:blip r:embed="rId2" cstate="print"/>
          <a:srcRect/>
          <a:stretch>
            <a:fillRect/>
          </a:stretch>
        </p:blipFill>
        <p:spPr bwMode="auto">
          <a:xfrm>
            <a:off x="107950" y="1371600"/>
            <a:ext cx="4464050" cy="4143375"/>
          </a:xfrm>
          <a:prstGeom prst="rect">
            <a:avLst/>
          </a:prstGeom>
          <a:noFill/>
          <a:ln w="9525">
            <a:noFill/>
            <a:miter lim="800000"/>
            <a:headEnd/>
            <a:tailEnd/>
          </a:ln>
          <a:effectLst/>
        </p:spPr>
      </p:pic>
      <p:pic>
        <p:nvPicPr>
          <p:cNvPr id="263172" name="Picture 4"/>
          <p:cNvPicPr>
            <a:picLocks noChangeAspect="1" noChangeArrowheads="1"/>
          </p:cNvPicPr>
          <p:nvPr/>
        </p:nvPicPr>
        <p:blipFill>
          <a:blip r:embed="rId3" cstate="print"/>
          <a:srcRect/>
          <a:stretch>
            <a:fillRect/>
          </a:stretch>
        </p:blipFill>
        <p:spPr bwMode="auto">
          <a:xfrm>
            <a:off x="4591050" y="1293813"/>
            <a:ext cx="4248150" cy="4116387"/>
          </a:xfrm>
          <a:prstGeom prst="rect">
            <a:avLst/>
          </a:prstGeom>
          <a:noFill/>
          <a:ln w="9525">
            <a:noFill/>
            <a:miter lim="800000"/>
            <a:headEnd/>
            <a:tailEnd/>
          </a:ln>
          <a:effectLst/>
        </p:spPr>
      </p:pic>
      <p:sp>
        <p:nvSpPr>
          <p:cNvPr id="263173" name="Rectangle 5"/>
          <p:cNvSpPr>
            <a:spLocks noChangeArrowheads="1"/>
          </p:cNvSpPr>
          <p:nvPr/>
        </p:nvSpPr>
        <p:spPr bwMode="auto">
          <a:xfrm>
            <a:off x="4867341" y="5914147"/>
            <a:ext cx="4097147" cy="323165"/>
          </a:xfrm>
          <a:prstGeom prst="rect">
            <a:avLst/>
          </a:prstGeom>
          <a:noFill/>
          <a:ln w="9525">
            <a:noFill/>
            <a:miter lim="800000"/>
            <a:headEnd/>
            <a:tailEnd/>
          </a:ln>
          <a:effectLst/>
        </p:spPr>
        <p:txBody>
          <a:bodyPr wrap="none">
            <a:spAutoFit/>
          </a:bodyPr>
          <a:lstStyle/>
          <a:p>
            <a:r>
              <a:rPr lang="en-US" altLang="zh-CN" sz="1400" dirty="0" err="1">
                <a:latin typeface="Arial Unicode MS" pitchFamily="34" charset="-122"/>
                <a:ea typeface="Arial Unicode MS" pitchFamily="34" charset="-122"/>
                <a:cs typeface="Arial Unicode MS" pitchFamily="34" charset="-122"/>
              </a:rPr>
              <a:t>Shigekawa</a:t>
            </a:r>
            <a:r>
              <a:rPr lang="en-US" altLang="zh-CN" sz="1400" dirty="0">
                <a:latin typeface="Arial Unicode MS" pitchFamily="34" charset="-122"/>
                <a:ea typeface="Arial Unicode MS" pitchFamily="34" charset="-122"/>
                <a:cs typeface="Arial Unicode MS" pitchFamily="34" charset="-122"/>
              </a:rPr>
              <a:t>  et al., </a:t>
            </a:r>
            <a:r>
              <a:rPr lang="en-US" altLang="zh-CN" sz="1500" b="1" i="1" dirty="0"/>
              <a:t>Nature Photonics</a:t>
            </a:r>
            <a:r>
              <a:rPr lang="en-US" altLang="zh-CN" sz="1500" i="1" dirty="0"/>
              <a:t> </a:t>
            </a:r>
            <a:r>
              <a:rPr lang="en-US" altLang="zh-CN" sz="1500" dirty="0"/>
              <a:t>4, 869 (2010)</a:t>
            </a:r>
          </a:p>
        </p:txBody>
      </p:sp>
      <p:sp>
        <p:nvSpPr>
          <p:cNvPr id="263175" name="Text Box 7"/>
          <p:cNvSpPr txBox="1">
            <a:spLocks noChangeArrowheads="1"/>
          </p:cNvSpPr>
          <p:nvPr/>
        </p:nvSpPr>
        <p:spPr bwMode="auto">
          <a:xfrm>
            <a:off x="611560" y="5667970"/>
            <a:ext cx="3841750" cy="641350"/>
          </a:xfrm>
          <a:prstGeom prst="rect">
            <a:avLst/>
          </a:prstGeom>
          <a:noFill/>
          <a:ln w="9525">
            <a:noFill/>
            <a:miter lim="800000"/>
            <a:headEnd/>
            <a:tailEnd/>
          </a:ln>
          <a:effectLst/>
        </p:spPr>
        <p:txBody>
          <a:bodyPr wrap="none">
            <a:spAutoFit/>
          </a:bodyPr>
          <a:lstStyle/>
          <a:p>
            <a:r>
              <a:rPr lang="zh-CN" altLang="en-US" dirty="0">
                <a:solidFill>
                  <a:srgbClr val="000099"/>
                </a:solidFill>
              </a:rPr>
              <a:t>优点：皮秒时间分辨，纳米空间分辨</a:t>
            </a:r>
          </a:p>
          <a:p>
            <a:r>
              <a:rPr lang="zh-CN" altLang="en-US" dirty="0">
                <a:solidFill>
                  <a:srgbClr val="000099"/>
                </a:solidFill>
              </a:rPr>
              <a:t>缺点：室温，空间分辨有待提高</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35496" y="44624"/>
            <a:ext cx="5842992" cy="504056"/>
          </a:xfrm>
        </p:spPr>
        <p:txBody>
          <a:bodyPr/>
          <a:lstStyle/>
          <a:p>
            <a:pPr algn="l"/>
            <a:r>
              <a:rPr lang="en-US" altLang="zh-CN" sz="3600" dirty="0"/>
              <a:t>THz-coupled STM</a:t>
            </a:r>
            <a:endParaRPr lang="zh-CN" altLang="en-US" sz="3600" dirty="0"/>
          </a:p>
        </p:txBody>
      </p:sp>
      <p:pic>
        <p:nvPicPr>
          <p:cNvPr id="1120258" name="Picture 2"/>
          <p:cNvPicPr>
            <a:picLocks noChangeAspect="1" noChangeArrowheads="1"/>
          </p:cNvPicPr>
          <p:nvPr/>
        </p:nvPicPr>
        <p:blipFill>
          <a:blip r:embed="rId2" cstate="print"/>
          <a:srcRect/>
          <a:stretch>
            <a:fillRect/>
          </a:stretch>
        </p:blipFill>
        <p:spPr bwMode="auto">
          <a:xfrm>
            <a:off x="457200" y="1066800"/>
            <a:ext cx="3429000" cy="2048271"/>
          </a:xfrm>
          <a:prstGeom prst="rect">
            <a:avLst/>
          </a:prstGeom>
          <a:noFill/>
          <a:ln w="9525">
            <a:noFill/>
            <a:miter lim="800000"/>
            <a:headEnd/>
            <a:tailEnd/>
          </a:ln>
        </p:spPr>
      </p:pic>
      <p:pic>
        <p:nvPicPr>
          <p:cNvPr id="7" name="Picture 3"/>
          <p:cNvPicPr>
            <a:picLocks noChangeAspect="1" noChangeArrowheads="1"/>
          </p:cNvPicPr>
          <p:nvPr/>
        </p:nvPicPr>
        <p:blipFill>
          <a:blip r:embed="rId3" cstate="print"/>
          <a:srcRect/>
          <a:stretch>
            <a:fillRect/>
          </a:stretch>
        </p:blipFill>
        <p:spPr bwMode="auto">
          <a:xfrm>
            <a:off x="4267200" y="1219200"/>
            <a:ext cx="4761152" cy="4343400"/>
          </a:xfrm>
          <a:prstGeom prst="rect">
            <a:avLst/>
          </a:prstGeom>
          <a:noFill/>
          <a:ln w="9525">
            <a:noFill/>
            <a:miter lim="800000"/>
            <a:headEnd/>
            <a:tailEnd/>
          </a:ln>
        </p:spPr>
      </p:pic>
      <p:pic>
        <p:nvPicPr>
          <p:cNvPr id="1120260" name="Picture 4"/>
          <p:cNvPicPr>
            <a:picLocks noChangeAspect="1" noChangeArrowheads="1"/>
          </p:cNvPicPr>
          <p:nvPr/>
        </p:nvPicPr>
        <p:blipFill>
          <a:blip r:embed="rId4" cstate="print"/>
          <a:srcRect/>
          <a:stretch>
            <a:fillRect/>
          </a:stretch>
        </p:blipFill>
        <p:spPr bwMode="auto">
          <a:xfrm>
            <a:off x="457200" y="3748715"/>
            <a:ext cx="3733800" cy="1813885"/>
          </a:xfrm>
          <a:prstGeom prst="rect">
            <a:avLst/>
          </a:prstGeom>
          <a:noFill/>
          <a:ln w="9525">
            <a:noFill/>
            <a:miter lim="800000"/>
            <a:headEnd/>
            <a:tailEnd/>
          </a:ln>
        </p:spPr>
      </p:pic>
      <p:sp>
        <p:nvSpPr>
          <p:cNvPr id="9" name="矩形 8"/>
          <p:cNvSpPr/>
          <p:nvPr/>
        </p:nvSpPr>
        <p:spPr>
          <a:xfrm>
            <a:off x="5196502" y="6372036"/>
            <a:ext cx="3648115" cy="369332"/>
          </a:xfrm>
          <a:prstGeom prst="rect">
            <a:avLst/>
          </a:prstGeom>
        </p:spPr>
        <p:txBody>
          <a:bodyPr wrap="none">
            <a:spAutoFit/>
          </a:bodyPr>
          <a:lstStyle/>
          <a:p>
            <a:pPr algn="ctr"/>
            <a:r>
              <a:rPr lang="en-US" altLang="zh-CN" dirty="0"/>
              <a:t>Cocker et al., </a:t>
            </a:r>
            <a:r>
              <a:rPr lang="en-US" altLang="zh-CN" b="1" i="1" dirty="0"/>
              <a:t>Nature</a:t>
            </a:r>
            <a:r>
              <a:rPr lang="en-US" altLang="zh-CN" dirty="0"/>
              <a:t> 539, 263 (2016)</a:t>
            </a:r>
          </a:p>
        </p:txBody>
      </p:sp>
      <p:sp>
        <p:nvSpPr>
          <p:cNvPr id="10" name="TextBox 9"/>
          <p:cNvSpPr txBox="1"/>
          <p:nvPr/>
        </p:nvSpPr>
        <p:spPr>
          <a:xfrm>
            <a:off x="1952192" y="5791200"/>
            <a:ext cx="5744008" cy="400110"/>
          </a:xfrm>
          <a:prstGeom prst="rect">
            <a:avLst/>
          </a:prstGeom>
          <a:noFill/>
        </p:spPr>
        <p:txBody>
          <a:bodyPr wrap="none" rtlCol="0">
            <a:spAutoFit/>
          </a:bodyPr>
          <a:lstStyle/>
          <a:p>
            <a:r>
              <a:rPr lang="en-US" altLang="zh-CN" sz="2000" dirty="0"/>
              <a:t>Tracking the ultrafast motion of a single molecule</a:t>
            </a:r>
            <a:endParaRPr lang="zh-CN" altLang="en-US" sz="2000" dirty="0"/>
          </a:p>
        </p:txBody>
      </p:sp>
      <p:sp>
        <p:nvSpPr>
          <p:cNvPr id="12" name="TextBox 11"/>
          <p:cNvSpPr txBox="1"/>
          <p:nvPr/>
        </p:nvSpPr>
        <p:spPr>
          <a:xfrm>
            <a:off x="990600" y="3352800"/>
            <a:ext cx="2544286" cy="369332"/>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r>
              <a:rPr lang="en-US" altLang="zh-CN" dirty="0"/>
              <a:t>Ultrafast electron pulse</a:t>
            </a:r>
            <a:endParaRPr lang="zh-CN" altLang="en-US" dirty="0"/>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93B59D3-3C7A-4AB1-B950-4AA312E917BE}"/>
              </a:ext>
            </a:extLst>
          </p:cNvPr>
          <p:cNvSpPr>
            <a:spLocks noGrp="1"/>
          </p:cNvSpPr>
          <p:nvPr>
            <p:ph type="title"/>
          </p:nvPr>
        </p:nvSpPr>
        <p:spPr>
          <a:xfrm>
            <a:off x="76200" y="114127"/>
            <a:ext cx="6248400" cy="503237"/>
          </a:xfrm>
        </p:spPr>
        <p:txBody>
          <a:bodyPr/>
          <a:lstStyle/>
          <a:p>
            <a:pPr algn="l"/>
            <a:r>
              <a:rPr lang="en-US" altLang="zh-CN" sz="2800" dirty="0"/>
              <a:t>Polaron dynamics on TiO</a:t>
            </a:r>
            <a:r>
              <a:rPr lang="en-US" altLang="zh-CN" sz="2800" baseline="-25000" dirty="0"/>
              <a:t>2</a:t>
            </a:r>
            <a:r>
              <a:rPr lang="en-US" altLang="zh-CN" sz="2800" dirty="0"/>
              <a:t>(110)</a:t>
            </a:r>
            <a:endParaRPr lang="zh-CN" altLang="en-US" sz="2800" dirty="0"/>
          </a:p>
        </p:txBody>
      </p:sp>
      <p:pic>
        <p:nvPicPr>
          <p:cNvPr id="5" name="图片 4">
            <a:extLst>
              <a:ext uri="{FF2B5EF4-FFF2-40B4-BE49-F238E27FC236}">
                <a16:creationId xmlns:a16="http://schemas.microsoft.com/office/drawing/2014/main" id="{0E4AABCE-0B7F-4D58-BCB2-6D6B709D8635}"/>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6522"/>
          <a:stretch/>
        </p:blipFill>
        <p:spPr>
          <a:xfrm>
            <a:off x="762000" y="1135093"/>
            <a:ext cx="7315200" cy="4236983"/>
          </a:xfrm>
          <a:prstGeom prst="rect">
            <a:avLst/>
          </a:prstGeom>
        </p:spPr>
      </p:pic>
      <p:sp>
        <p:nvSpPr>
          <p:cNvPr id="6" name="矩形 5">
            <a:extLst>
              <a:ext uri="{FF2B5EF4-FFF2-40B4-BE49-F238E27FC236}">
                <a16:creationId xmlns:a16="http://schemas.microsoft.com/office/drawing/2014/main" id="{AA0938F0-86F4-45EE-9CE0-A8272C853153}"/>
              </a:ext>
            </a:extLst>
          </p:cNvPr>
          <p:cNvSpPr/>
          <p:nvPr/>
        </p:nvSpPr>
        <p:spPr>
          <a:xfrm>
            <a:off x="3124200" y="6506194"/>
            <a:ext cx="6019800" cy="307777"/>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zh-CN" sz="1400" b="0" i="0" u="none" strike="noStrike" kern="1200" cap="none" spc="0" normalizeH="0" baseline="0" noProof="0" dirty="0">
                <a:ln>
                  <a:noFill/>
                </a:ln>
                <a:solidFill>
                  <a:prstClr val="black"/>
                </a:solidFill>
                <a:effectLst/>
                <a:uLnTx/>
                <a:uFillTx/>
                <a:latin typeface="Arial" charset="0"/>
                <a:ea typeface="宋体" charset="-122"/>
                <a:cs typeface="+mn-cs"/>
              </a:rPr>
              <a:t>Guo, </a:t>
            </a:r>
            <a:r>
              <a:rPr kumimoji="0" lang="en-US" altLang="zh-CN" sz="1400" b="1" i="0" u="none" strike="noStrike" kern="1200" cap="none" spc="0" normalizeH="0" baseline="0" noProof="0" dirty="0">
                <a:ln>
                  <a:noFill/>
                </a:ln>
                <a:solidFill>
                  <a:prstClr val="black"/>
                </a:solidFill>
                <a:effectLst/>
                <a:uLnTx/>
                <a:uFillTx/>
                <a:latin typeface="Arial" charset="0"/>
                <a:ea typeface="宋体" charset="-122"/>
                <a:cs typeface="+mn-cs"/>
              </a:rPr>
              <a:t>YJ*</a:t>
            </a:r>
            <a:r>
              <a:rPr kumimoji="0" lang="en-US" altLang="zh-CN" sz="1400" b="0" i="0" u="none" strike="noStrike" kern="1200" cap="none" spc="0" normalizeH="0" baseline="0" noProof="0" dirty="0">
                <a:ln>
                  <a:noFill/>
                </a:ln>
                <a:solidFill>
                  <a:prstClr val="black"/>
                </a:solidFill>
                <a:effectLst/>
                <a:uLnTx/>
                <a:uFillTx/>
                <a:latin typeface="Arial" charset="0"/>
                <a:ea typeface="宋体" charset="-122"/>
                <a:cs typeface="+mn-cs"/>
              </a:rPr>
              <a:t> </a:t>
            </a:r>
            <a:r>
              <a:rPr kumimoji="0" lang="en-US" altLang="zh-CN" sz="1400" b="0" i="1" u="none" strike="noStrike" kern="1200" cap="none" spc="0" normalizeH="0" baseline="0" noProof="0" dirty="0">
                <a:ln>
                  <a:noFill/>
                </a:ln>
                <a:solidFill>
                  <a:prstClr val="black"/>
                </a:solidFill>
                <a:effectLst/>
                <a:uLnTx/>
                <a:uFillTx/>
                <a:latin typeface="Arial" charset="0"/>
                <a:ea typeface="宋体" charset="-122"/>
                <a:cs typeface="+mn-cs"/>
              </a:rPr>
              <a:t>et al., </a:t>
            </a:r>
            <a:r>
              <a:rPr kumimoji="0" lang="en-US" altLang="zh-CN" sz="1400" b="1" i="1" u="none" strike="noStrike" kern="1200" cap="none" spc="0" normalizeH="0" baseline="0" noProof="0" dirty="0">
                <a:ln>
                  <a:noFill/>
                </a:ln>
                <a:solidFill>
                  <a:prstClr val="black"/>
                </a:solidFill>
                <a:effectLst/>
                <a:uLnTx/>
                <a:uFillTx/>
                <a:latin typeface="Arial" charset="0"/>
                <a:ea typeface="宋体" charset="-122"/>
                <a:cs typeface="+mn-cs"/>
              </a:rPr>
              <a:t>Phys. Rev. Lett. </a:t>
            </a:r>
            <a:r>
              <a:rPr kumimoji="0" lang="en-US" altLang="zh-CN" sz="1400" b="0" i="0" u="none" strike="noStrike" kern="1200" cap="none" spc="0" normalizeH="0" baseline="0" noProof="0" dirty="0">
                <a:ln>
                  <a:noFill/>
                </a:ln>
                <a:solidFill>
                  <a:prstClr val="black"/>
                </a:solidFill>
                <a:effectLst/>
                <a:uLnTx/>
                <a:uFillTx/>
                <a:latin typeface="Arial" charset="0"/>
                <a:ea typeface="宋体" charset="-122"/>
                <a:cs typeface="+mn-cs"/>
              </a:rPr>
              <a:t>124, 206801 (2020), </a:t>
            </a:r>
            <a:r>
              <a:rPr kumimoji="0" lang="en-US" altLang="zh-CN" sz="1400" b="0" i="0" u="none" strike="noStrike" kern="1200" cap="none" spc="0" normalizeH="0" baseline="0" noProof="0" dirty="0">
                <a:ln>
                  <a:noFill/>
                </a:ln>
                <a:solidFill>
                  <a:srgbClr val="000099"/>
                </a:solidFill>
                <a:effectLst/>
                <a:uLnTx/>
                <a:uFillTx/>
                <a:latin typeface="Arial" charset="0"/>
                <a:ea typeface="宋体" charset="-122"/>
                <a:cs typeface="+mn-cs"/>
              </a:rPr>
              <a:t>Editors’ Suggestion</a:t>
            </a:r>
          </a:p>
        </p:txBody>
      </p:sp>
      <p:sp>
        <p:nvSpPr>
          <p:cNvPr id="3" name="矩形 2">
            <a:extLst>
              <a:ext uri="{FF2B5EF4-FFF2-40B4-BE49-F238E27FC236}">
                <a16:creationId xmlns:a16="http://schemas.microsoft.com/office/drawing/2014/main" id="{FBCB1A11-E347-40BC-8EC6-802026CF2CC0}"/>
              </a:ext>
            </a:extLst>
          </p:cNvPr>
          <p:cNvSpPr/>
          <p:nvPr/>
        </p:nvSpPr>
        <p:spPr>
          <a:xfrm>
            <a:off x="864775" y="5477470"/>
            <a:ext cx="7441025" cy="923330"/>
          </a:xfrm>
          <a:prstGeom prst="rect">
            <a:avLst/>
          </a:prstGeom>
        </p:spPr>
        <p:txBody>
          <a:bodyPr wrap="square">
            <a:spAutoFit/>
          </a:bodyPr>
          <a:lstStyle/>
          <a:p>
            <a:pPr marL="0" marR="0" lvl="0" indent="0" algn="just" defTabSz="914400" rtl="0" eaLnBrk="1" fontAlgn="base" latinLnBrk="0" hangingPunct="1">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a:ln>
                  <a:noFill/>
                </a:ln>
                <a:solidFill>
                  <a:prstClr val="black"/>
                </a:solidFill>
                <a:effectLst/>
                <a:uLnTx/>
                <a:uFillTx/>
                <a:latin typeface="Calibri"/>
                <a:ea typeface="宋体" charset="-122"/>
                <a:cs typeface="+mn-cs"/>
              </a:rPr>
              <a:t>Such a technique can be applied to study different carrier dynamics, such as photocatalysis, photoelectric conversion, exciton dynamics, charge transport and electron-phonon coupling.</a:t>
            </a:r>
            <a:endParaRPr kumimoji="0" lang="zh-CN" altLang="en-US" sz="1800" b="0" i="0" u="none" strike="noStrike" kern="1200" cap="none" spc="0" normalizeH="0" baseline="0" noProof="0" dirty="0">
              <a:ln>
                <a:noFill/>
              </a:ln>
              <a:solidFill>
                <a:prstClr val="black"/>
              </a:solidFill>
              <a:effectLst/>
              <a:uLnTx/>
              <a:uFillTx/>
              <a:latin typeface="Calibri"/>
              <a:ea typeface="宋体" charset="-122"/>
              <a:cs typeface="+mn-cs"/>
            </a:endParaRPr>
          </a:p>
        </p:txBody>
      </p:sp>
      <p:sp>
        <p:nvSpPr>
          <p:cNvPr id="4" name="矩形 3">
            <a:extLst>
              <a:ext uri="{FF2B5EF4-FFF2-40B4-BE49-F238E27FC236}">
                <a16:creationId xmlns:a16="http://schemas.microsoft.com/office/drawing/2014/main" id="{F48FE89C-17CC-4DD8-8C34-C761443AAFDA}"/>
              </a:ext>
            </a:extLst>
          </p:cNvPr>
          <p:cNvSpPr/>
          <p:nvPr/>
        </p:nvSpPr>
        <p:spPr>
          <a:xfrm>
            <a:off x="665093" y="773668"/>
            <a:ext cx="7509014" cy="369332"/>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a:ln>
                  <a:noFill/>
                </a:ln>
                <a:solidFill>
                  <a:prstClr val="white"/>
                </a:solidFill>
                <a:effectLst/>
                <a:uLnTx/>
                <a:uFillTx/>
                <a:latin typeface="Calibri"/>
                <a:ea typeface="宋体" panose="02010600030101010101" pitchFamily="2" charset="-122"/>
                <a:cs typeface="+mn-cs"/>
              </a:rPr>
              <a:t>Critical role of the atomic defects in relaxation of photoexcited single polarons </a:t>
            </a:r>
            <a:endParaRPr kumimoji="0" lang="zh-CN" altLang="en-US" sz="1800" b="0" i="0" u="none" strike="noStrike" kern="1200" cap="none" spc="0" normalizeH="0" baseline="0" noProof="0" dirty="0">
              <a:ln>
                <a:noFill/>
              </a:ln>
              <a:solidFill>
                <a:prstClr val="white"/>
              </a:solidFill>
              <a:effectLst/>
              <a:uLnTx/>
              <a:uFillTx/>
              <a:latin typeface="Calibri"/>
              <a:ea typeface="宋体" panose="02010600030101010101" pitchFamily="2" charset="-122"/>
              <a:cs typeface="+mn-cs"/>
            </a:endParaRPr>
          </a:p>
        </p:txBody>
      </p:sp>
    </p:spTree>
    <p:extLst>
      <p:ext uri="{BB962C8B-B14F-4D97-AF65-F5344CB8AC3E}">
        <p14:creationId xmlns:p14="http://schemas.microsoft.com/office/powerpoint/2010/main" val="413262913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idx="4294967295"/>
          </p:nvPr>
        </p:nvSpPr>
        <p:spPr bwMode="auto">
          <a:xfrm>
            <a:off x="457200" y="274638"/>
            <a:ext cx="8229600" cy="706437"/>
          </a:xfrm>
          <a:prstGeom prst="rect">
            <a:avLst/>
          </a:prstGeom>
          <a:noFill/>
          <a:ln>
            <a:miter lim="800000"/>
            <a:headEnd/>
            <a:tailEnd/>
          </a:ln>
        </p:spPr>
        <p:txBody>
          <a:bodyPr/>
          <a:lstStyle/>
          <a:p>
            <a:pPr eaLnBrk="1" hangingPunct="1"/>
            <a:r>
              <a:rPr lang="en-US" altLang="zh-CN" sz="4000"/>
              <a:t>qPlus</a:t>
            </a:r>
            <a:r>
              <a:rPr lang="en-US" altLang="zh-CN" sz="4000" dirty="0"/>
              <a:t> AFM—</a:t>
            </a:r>
            <a:r>
              <a:rPr lang="zh-CN" altLang="en-US" sz="4000" dirty="0">
                <a:solidFill>
                  <a:srgbClr val="FF3300"/>
                </a:solidFill>
              </a:rPr>
              <a:t>极限空间分辨</a:t>
            </a:r>
          </a:p>
        </p:txBody>
      </p:sp>
      <p:pic>
        <p:nvPicPr>
          <p:cNvPr id="74755" name="Picture 4" descr="swatch2"/>
          <p:cNvPicPr>
            <a:picLocks noChangeAspect="1" noChangeArrowheads="1"/>
          </p:cNvPicPr>
          <p:nvPr/>
        </p:nvPicPr>
        <p:blipFill>
          <a:blip r:embed="rId3"/>
          <a:srcRect/>
          <a:stretch>
            <a:fillRect/>
          </a:stretch>
        </p:blipFill>
        <p:spPr bwMode="auto">
          <a:xfrm>
            <a:off x="757238" y="1227138"/>
            <a:ext cx="3887787" cy="3138487"/>
          </a:xfrm>
          <a:prstGeom prst="rect">
            <a:avLst/>
          </a:prstGeom>
          <a:noFill/>
          <a:ln w="9525">
            <a:noFill/>
            <a:miter lim="800000"/>
            <a:headEnd/>
            <a:tailEnd/>
          </a:ln>
        </p:spPr>
      </p:pic>
      <p:pic>
        <p:nvPicPr>
          <p:cNvPr id="74756" name="Picture 5" descr="qplus"/>
          <p:cNvPicPr>
            <a:picLocks noChangeAspect="1" noChangeArrowheads="1"/>
          </p:cNvPicPr>
          <p:nvPr/>
        </p:nvPicPr>
        <p:blipFill>
          <a:blip r:embed="rId4"/>
          <a:srcRect/>
          <a:stretch>
            <a:fillRect/>
          </a:stretch>
        </p:blipFill>
        <p:spPr bwMode="auto">
          <a:xfrm>
            <a:off x="4859338" y="1223963"/>
            <a:ext cx="3311525" cy="2378075"/>
          </a:xfrm>
          <a:prstGeom prst="rect">
            <a:avLst/>
          </a:prstGeom>
          <a:noFill/>
          <a:ln w="9525">
            <a:noFill/>
            <a:miter lim="800000"/>
            <a:headEnd/>
            <a:tailEnd/>
          </a:ln>
        </p:spPr>
      </p:pic>
      <p:sp>
        <p:nvSpPr>
          <p:cNvPr id="74757" name="Rectangle 6"/>
          <p:cNvSpPr>
            <a:spLocks noChangeArrowheads="1"/>
          </p:cNvSpPr>
          <p:nvPr/>
        </p:nvSpPr>
        <p:spPr bwMode="auto">
          <a:xfrm>
            <a:off x="5164138" y="3725863"/>
            <a:ext cx="2509837" cy="350837"/>
          </a:xfrm>
          <a:prstGeom prst="rect">
            <a:avLst/>
          </a:prstGeom>
          <a:noFill/>
          <a:ln w="9525">
            <a:noFill/>
            <a:miter lim="800000"/>
            <a:headEnd/>
            <a:tailEnd/>
          </a:ln>
        </p:spPr>
        <p:txBody>
          <a:bodyPr wrap="none" lIns="0" tIns="0" anchor="ctr">
            <a:spAutoFit/>
          </a:bodyPr>
          <a:lstStyle/>
          <a:p>
            <a:r>
              <a:rPr lang="en-US" altLang="zh-CN"/>
              <a:t>f</a:t>
            </a:r>
            <a:r>
              <a:rPr lang="en-US" altLang="zh-CN" baseline="-25000"/>
              <a:t>0</a:t>
            </a:r>
            <a:r>
              <a:rPr lang="en-US" altLang="zh-CN"/>
              <a:t> = 32768 Hz = 2</a:t>
            </a:r>
            <a:r>
              <a:rPr lang="en-US" altLang="zh-CN" baseline="30000"/>
              <a:t>15</a:t>
            </a:r>
            <a:r>
              <a:rPr lang="en-US" altLang="zh-CN"/>
              <a:t> Hz </a:t>
            </a:r>
          </a:p>
        </p:txBody>
      </p:sp>
      <p:pic>
        <p:nvPicPr>
          <p:cNvPr id="74758" name="Picture 7" descr="eq-delta-f"/>
          <p:cNvPicPr>
            <a:picLocks noChangeAspect="1" noChangeArrowheads="1"/>
          </p:cNvPicPr>
          <p:nvPr/>
        </p:nvPicPr>
        <p:blipFill>
          <a:blip r:embed="rId5"/>
          <a:srcRect/>
          <a:stretch>
            <a:fillRect/>
          </a:stretch>
        </p:blipFill>
        <p:spPr bwMode="auto">
          <a:xfrm>
            <a:off x="6875463" y="4867275"/>
            <a:ext cx="1657350" cy="1225550"/>
          </a:xfrm>
          <a:prstGeom prst="rect">
            <a:avLst/>
          </a:prstGeom>
          <a:noFill/>
          <a:ln w="9525">
            <a:noFill/>
            <a:miter lim="800000"/>
            <a:headEnd/>
            <a:tailEnd/>
          </a:ln>
        </p:spPr>
      </p:pic>
      <p:pic>
        <p:nvPicPr>
          <p:cNvPr id="74759" name="Picture 8" descr="1150288cover1-250_tcm18-114163"/>
          <p:cNvPicPr>
            <a:picLocks noChangeAspect="1" noChangeArrowheads="1"/>
          </p:cNvPicPr>
          <p:nvPr/>
        </p:nvPicPr>
        <p:blipFill>
          <a:blip r:embed="rId6"/>
          <a:srcRect/>
          <a:stretch>
            <a:fillRect/>
          </a:stretch>
        </p:blipFill>
        <p:spPr bwMode="auto">
          <a:xfrm>
            <a:off x="4284663" y="4508500"/>
            <a:ext cx="2381250" cy="1790700"/>
          </a:xfrm>
          <a:prstGeom prst="rect">
            <a:avLst/>
          </a:prstGeom>
          <a:noFill/>
          <a:ln w="9525">
            <a:noFill/>
            <a:miter lim="800000"/>
            <a:headEnd/>
            <a:tailEnd/>
          </a:ln>
        </p:spPr>
      </p:pic>
      <p:pic>
        <p:nvPicPr>
          <p:cNvPr id="74760" name="Picture 9" descr="2190-4286-3-18-graphical-abstract"/>
          <p:cNvPicPr>
            <a:picLocks noChangeAspect="1" noChangeArrowheads="1"/>
          </p:cNvPicPr>
          <p:nvPr/>
        </p:nvPicPr>
        <p:blipFill>
          <a:blip r:embed="rId7"/>
          <a:srcRect/>
          <a:stretch>
            <a:fillRect/>
          </a:stretch>
        </p:blipFill>
        <p:spPr bwMode="auto">
          <a:xfrm>
            <a:off x="1403350" y="4437063"/>
            <a:ext cx="2663825" cy="2198687"/>
          </a:xfrm>
          <a:prstGeom prst="rect">
            <a:avLst/>
          </a:prstGeom>
          <a:noFill/>
          <a:ln w="9525">
            <a:noFill/>
            <a:miter lim="800000"/>
            <a:headEnd/>
            <a:tailEnd/>
          </a:ln>
        </p:spPr>
      </p:pic>
      <p:sp>
        <p:nvSpPr>
          <p:cNvPr id="74761" name="Oval 10"/>
          <p:cNvSpPr>
            <a:spLocks noChangeArrowheads="1"/>
          </p:cNvSpPr>
          <p:nvPr/>
        </p:nvSpPr>
        <p:spPr bwMode="auto">
          <a:xfrm>
            <a:off x="2411413" y="5445125"/>
            <a:ext cx="360362" cy="360363"/>
          </a:xfrm>
          <a:prstGeom prst="ellipse">
            <a:avLst/>
          </a:prstGeom>
          <a:noFill/>
          <a:ln w="25400">
            <a:solidFill>
              <a:schemeClr val="bg1"/>
            </a:solidFill>
            <a:prstDash val="sysDot"/>
            <a:round/>
            <a:headEnd/>
            <a:tailEnd/>
          </a:ln>
        </p:spPr>
        <p:txBody>
          <a:bodyPr wrap="none" anchor="ctr"/>
          <a:lstStyle/>
          <a:p>
            <a:endParaRPr lang="zh-CN" altLang="en-US"/>
          </a:p>
        </p:txBody>
      </p:sp>
      <p:sp>
        <p:nvSpPr>
          <p:cNvPr id="74762" name="Rectangle 11"/>
          <p:cNvSpPr>
            <a:spLocks noChangeArrowheads="1"/>
          </p:cNvSpPr>
          <p:nvPr/>
        </p:nvSpPr>
        <p:spPr bwMode="auto">
          <a:xfrm>
            <a:off x="3924300" y="6461125"/>
            <a:ext cx="5230813" cy="396875"/>
          </a:xfrm>
          <a:prstGeom prst="rect">
            <a:avLst/>
          </a:prstGeom>
          <a:noFill/>
          <a:ln w="9525">
            <a:noFill/>
            <a:miter lim="800000"/>
            <a:headEnd/>
            <a:tailEnd/>
          </a:ln>
        </p:spPr>
        <p:txBody>
          <a:bodyPr wrap="none">
            <a:spAutoFit/>
          </a:bodyPr>
          <a:lstStyle/>
          <a:p>
            <a:r>
              <a:rPr lang="en-US" altLang="en-US"/>
              <a:t>Franz J. Giessibl</a:t>
            </a:r>
            <a:r>
              <a:rPr lang="en-US" altLang="zh-CN"/>
              <a:t>, </a:t>
            </a:r>
            <a:r>
              <a:rPr lang="en-US" altLang="zh-CN" i="1"/>
              <a:t>Rev. Mod. Phys</a:t>
            </a:r>
            <a:r>
              <a:rPr lang="en-US" altLang="zh-CN"/>
              <a:t>. </a:t>
            </a:r>
            <a:r>
              <a:rPr lang="en-US" altLang="zh-CN" b="1"/>
              <a:t>75</a:t>
            </a:r>
            <a:r>
              <a:rPr lang="en-US" altLang="zh-CN"/>
              <a:t>, 949 (2003)</a:t>
            </a:r>
            <a:endParaRPr lang="zh-CN" altLang="en-US"/>
          </a:p>
        </p:txBody>
      </p:sp>
      <p:sp>
        <p:nvSpPr>
          <p:cNvPr id="74763" name="Line 12"/>
          <p:cNvSpPr>
            <a:spLocks noChangeShapeType="1"/>
          </p:cNvSpPr>
          <p:nvPr/>
        </p:nvSpPr>
        <p:spPr bwMode="auto">
          <a:xfrm flipV="1">
            <a:off x="2627313" y="4508500"/>
            <a:ext cx="1657350" cy="936625"/>
          </a:xfrm>
          <a:prstGeom prst="line">
            <a:avLst/>
          </a:prstGeom>
          <a:noFill/>
          <a:ln w="9525">
            <a:solidFill>
              <a:schemeClr val="tx1"/>
            </a:solidFill>
            <a:round/>
            <a:headEnd/>
            <a:tailEnd/>
          </a:ln>
        </p:spPr>
        <p:txBody>
          <a:bodyPr wrap="none" anchor="ctr"/>
          <a:lstStyle/>
          <a:p>
            <a:endParaRPr lang="zh-CN" altLang="en-US"/>
          </a:p>
        </p:txBody>
      </p:sp>
      <p:sp>
        <p:nvSpPr>
          <p:cNvPr id="74764" name="Line 13"/>
          <p:cNvSpPr>
            <a:spLocks noChangeShapeType="1"/>
          </p:cNvSpPr>
          <p:nvPr/>
        </p:nvSpPr>
        <p:spPr bwMode="auto">
          <a:xfrm>
            <a:off x="2555875" y="5805488"/>
            <a:ext cx="1728788" cy="503237"/>
          </a:xfrm>
          <a:prstGeom prst="line">
            <a:avLst/>
          </a:prstGeom>
          <a:noFill/>
          <a:ln w="9525">
            <a:solidFill>
              <a:schemeClr val="tx1"/>
            </a:solidFill>
            <a:round/>
            <a:headEnd/>
            <a:tailEnd/>
          </a:ln>
        </p:spPr>
        <p:txBody>
          <a:bodyPr wrap="none" anchor="ctr"/>
          <a:lstStyle/>
          <a:p>
            <a:endParaRPr lang="zh-CN" altLang="en-US"/>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idx="4294967295"/>
          </p:nvPr>
        </p:nvSpPr>
        <p:spPr bwMode="auto">
          <a:xfrm>
            <a:off x="457200" y="274638"/>
            <a:ext cx="8229600" cy="777875"/>
          </a:xfrm>
          <a:prstGeom prst="rect">
            <a:avLst/>
          </a:prstGeom>
          <a:noFill/>
          <a:ln>
            <a:miter lim="800000"/>
            <a:headEnd/>
            <a:tailEnd/>
          </a:ln>
        </p:spPr>
        <p:txBody>
          <a:bodyPr/>
          <a:lstStyle/>
          <a:p>
            <a:pPr eaLnBrk="1" hangingPunct="1"/>
            <a:r>
              <a:rPr lang="zh-CN" altLang="en-US"/>
              <a:t>分子内部的化学键</a:t>
            </a:r>
          </a:p>
        </p:txBody>
      </p:sp>
      <p:pic>
        <p:nvPicPr>
          <p:cNvPr id="75779" name="Picture 4"/>
          <p:cNvPicPr>
            <a:picLocks noChangeAspect="1" noChangeArrowheads="1"/>
          </p:cNvPicPr>
          <p:nvPr/>
        </p:nvPicPr>
        <p:blipFill>
          <a:blip r:embed="rId2"/>
          <a:srcRect/>
          <a:stretch>
            <a:fillRect/>
          </a:stretch>
        </p:blipFill>
        <p:spPr bwMode="auto">
          <a:xfrm>
            <a:off x="323850" y="1412875"/>
            <a:ext cx="8459788" cy="4403725"/>
          </a:xfrm>
          <a:prstGeom prst="rect">
            <a:avLst/>
          </a:prstGeom>
          <a:noFill/>
          <a:ln w="9525">
            <a:noFill/>
            <a:miter lim="800000"/>
            <a:headEnd/>
            <a:tailEnd/>
          </a:ln>
        </p:spPr>
      </p:pic>
      <p:sp>
        <p:nvSpPr>
          <p:cNvPr id="75780" name="Text Box 5"/>
          <p:cNvSpPr txBox="1">
            <a:spLocks noChangeArrowheads="1"/>
          </p:cNvSpPr>
          <p:nvPr/>
        </p:nvSpPr>
        <p:spPr bwMode="auto">
          <a:xfrm>
            <a:off x="4859338" y="6237288"/>
            <a:ext cx="4048125" cy="396875"/>
          </a:xfrm>
          <a:prstGeom prst="rect">
            <a:avLst/>
          </a:prstGeom>
          <a:noFill/>
          <a:ln w="9525">
            <a:noFill/>
            <a:miter lim="800000"/>
            <a:headEnd/>
            <a:tailEnd/>
          </a:ln>
        </p:spPr>
        <p:txBody>
          <a:bodyPr wrap="none">
            <a:spAutoFit/>
          </a:bodyPr>
          <a:lstStyle/>
          <a:p>
            <a:r>
              <a:rPr lang="en-US" altLang="zh-CN"/>
              <a:t>L. Gross, </a:t>
            </a:r>
            <a:r>
              <a:rPr lang="en-US" altLang="zh-CN" i="1"/>
              <a:t>Nature Chem</a:t>
            </a:r>
            <a:r>
              <a:rPr lang="en-US" altLang="zh-CN"/>
              <a:t>. </a:t>
            </a:r>
            <a:r>
              <a:rPr lang="en-US" altLang="zh-CN" b="1"/>
              <a:t>3</a:t>
            </a:r>
            <a:r>
              <a:rPr lang="en-US" altLang="zh-CN"/>
              <a:t>, 273 (2011)</a:t>
            </a: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457200" y="277813"/>
            <a:ext cx="8229600" cy="788987"/>
          </a:xfrm>
        </p:spPr>
        <p:txBody>
          <a:bodyPr/>
          <a:lstStyle/>
          <a:p>
            <a:r>
              <a:rPr lang="en-US" altLang="zh-CN" sz="4000" dirty="0"/>
              <a:t>Electrostatic imaging by AFM</a:t>
            </a:r>
            <a:endParaRPr lang="zh-CN" altLang="en-US" sz="4000" dirty="0"/>
          </a:p>
        </p:txBody>
      </p:sp>
      <p:sp>
        <p:nvSpPr>
          <p:cNvPr id="5" name="Text Box 17"/>
          <p:cNvSpPr txBox="1">
            <a:spLocks noChangeArrowheads="1"/>
          </p:cNvSpPr>
          <p:nvPr/>
        </p:nvSpPr>
        <p:spPr bwMode="auto">
          <a:xfrm>
            <a:off x="533400" y="4964668"/>
            <a:ext cx="3124200" cy="369332"/>
          </a:xfrm>
          <a:prstGeom prst="rect">
            <a:avLst/>
          </a:prstGeom>
          <a:noFill/>
          <a:ln w="9525">
            <a:noFill/>
            <a:miter lim="800000"/>
            <a:headEnd/>
            <a:tailEnd/>
          </a:ln>
          <a:effectLst/>
        </p:spPr>
        <p:txBody>
          <a:bodyPr wrap="square">
            <a:spAutoFit/>
          </a:bodyPr>
          <a:lstStyle/>
          <a:p>
            <a:pPr algn="ctr"/>
            <a:r>
              <a:rPr lang="en-US" altLang="zh-CN" dirty="0"/>
              <a:t>Charge distribution of water</a:t>
            </a:r>
          </a:p>
        </p:txBody>
      </p:sp>
      <p:pic>
        <p:nvPicPr>
          <p:cNvPr id="1226754" name="Picture 2" descr="electric-force-microscopy-efm-f1"/>
          <p:cNvPicPr>
            <a:picLocks noChangeAspect="1" noChangeArrowheads="1"/>
          </p:cNvPicPr>
          <p:nvPr/>
        </p:nvPicPr>
        <p:blipFill>
          <a:blip r:embed="rId2" cstate="print"/>
          <a:srcRect/>
          <a:stretch>
            <a:fillRect/>
          </a:stretch>
        </p:blipFill>
        <p:spPr bwMode="auto">
          <a:xfrm>
            <a:off x="3886200" y="1676400"/>
            <a:ext cx="4523532" cy="3200400"/>
          </a:xfrm>
          <a:prstGeom prst="rect">
            <a:avLst/>
          </a:prstGeom>
          <a:noFill/>
        </p:spPr>
      </p:pic>
      <p:sp>
        <p:nvSpPr>
          <p:cNvPr id="8" name="矩形 7"/>
          <p:cNvSpPr/>
          <p:nvPr/>
        </p:nvSpPr>
        <p:spPr>
          <a:xfrm>
            <a:off x="5105400" y="5029200"/>
            <a:ext cx="3249608" cy="369332"/>
          </a:xfrm>
          <a:prstGeom prst="rect">
            <a:avLst/>
          </a:prstGeom>
        </p:spPr>
        <p:txBody>
          <a:bodyPr wrap="none">
            <a:spAutoFit/>
          </a:bodyPr>
          <a:lstStyle/>
          <a:p>
            <a:r>
              <a:rPr lang="en-US" altLang="zh-CN" dirty="0"/>
              <a:t>Electrostatic force microscopy</a:t>
            </a:r>
            <a:endParaRPr lang="zh-CN" altLang="en-US" dirty="0"/>
          </a:p>
        </p:txBody>
      </p:sp>
      <p:sp>
        <p:nvSpPr>
          <p:cNvPr id="9" name="TextBox 8"/>
          <p:cNvSpPr txBox="1"/>
          <p:nvPr/>
        </p:nvSpPr>
        <p:spPr>
          <a:xfrm>
            <a:off x="762000" y="5562600"/>
            <a:ext cx="7944804" cy="400110"/>
          </a:xfrm>
          <a:prstGeom prst="rect">
            <a:avLst/>
          </a:prstGeom>
        </p:spPr>
        <p:style>
          <a:lnRef idx="1">
            <a:schemeClr val="accent5"/>
          </a:lnRef>
          <a:fillRef idx="2">
            <a:schemeClr val="accent5"/>
          </a:fillRef>
          <a:effectRef idx="1">
            <a:schemeClr val="accent5"/>
          </a:effectRef>
          <a:fontRef idx="minor">
            <a:schemeClr val="dk1"/>
          </a:fontRef>
        </p:style>
        <p:txBody>
          <a:bodyPr wrap="none" rtlCol="0">
            <a:spAutoFit/>
          </a:bodyPr>
          <a:lstStyle/>
          <a:p>
            <a:r>
              <a:rPr lang="en-US" altLang="zh-CN" sz="2000" dirty="0"/>
              <a:t>Distinguish the positive </a:t>
            </a:r>
            <a:r>
              <a:rPr lang="en-US" altLang="zh-CN" sz="2000" b="1" dirty="0">
                <a:solidFill>
                  <a:srgbClr val="FF0000"/>
                </a:solidFill>
              </a:rPr>
              <a:t>H</a:t>
            </a:r>
            <a:r>
              <a:rPr lang="en-US" altLang="zh-CN" sz="2000" dirty="0"/>
              <a:t> from the negative </a:t>
            </a:r>
            <a:r>
              <a:rPr lang="en-US" altLang="zh-CN" sz="2000" b="1" dirty="0">
                <a:solidFill>
                  <a:srgbClr val="0000FF"/>
                </a:solidFill>
              </a:rPr>
              <a:t>O</a:t>
            </a:r>
            <a:r>
              <a:rPr lang="en-US" altLang="zh-CN" sz="2000" dirty="0"/>
              <a:t> by electrostatic force?</a:t>
            </a:r>
            <a:endParaRPr lang="zh-CN" altLang="en-US" sz="2000" dirty="0"/>
          </a:p>
        </p:txBody>
      </p:sp>
      <p:pic>
        <p:nvPicPr>
          <p:cNvPr id="1226758" name="Picture 6" descr="Image result for water molecule charge distribution"/>
          <p:cNvPicPr>
            <a:picLocks noChangeAspect="1" noChangeArrowheads="1"/>
          </p:cNvPicPr>
          <p:nvPr/>
        </p:nvPicPr>
        <p:blipFill>
          <a:blip r:embed="rId3" cstate="print"/>
          <a:srcRect/>
          <a:stretch>
            <a:fillRect/>
          </a:stretch>
        </p:blipFill>
        <p:spPr bwMode="auto">
          <a:xfrm>
            <a:off x="457200" y="1295400"/>
            <a:ext cx="3129911" cy="3505200"/>
          </a:xfrm>
          <a:prstGeom prst="rect">
            <a:avLst/>
          </a:prstGeom>
          <a:noFill/>
        </p:spPr>
      </p:pic>
      <p:cxnSp>
        <p:nvCxnSpPr>
          <p:cNvPr id="14" name="直接箭头连接符 13"/>
          <p:cNvCxnSpPr/>
          <p:nvPr/>
        </p:nvCxnSpPr>
        <p:spPr>
          <a:xfrm>
            <a:off x="2274849" y="1642947"/>
            <a:ext cx="457200" cy="381000"/>
          </a:xfrm>
          <a:prstGeom prst="straightConnector1">
            <a:avLst/>
          </a:prstGeom>
          <a:ln>
            <a:headEnd type="arrow"/>
            <a:tailEnd type="arrow"/>
          </a:ln>
        </p:spPr>
        <p:style>
          <a:lnRef idx="3">
            <a:schemeClr val="accent1"/>
          </a:lnRef>
          <a:fillRef idx="0">
            <a:schemeClr val="accent1"/>
          </a:fillRef>
          <a:effectRef idx="2">
            <a:schemeClr val="accent1"/>
          </a:effectRef>
          <a:fontRef idx="minor">
            <a:schemeClr val="tx1"/>
          </a:fontRef>
        </p:style>
      </p:cxnSp>
      <p:sp>
        <p:nvSpPr>
          <p:cNvPr id="15" name="TextBox 14"/>
          <p:cNvSpPr txBox="1"/>
          <p:nvPr/>
        </p:nvSpPr>
        <p:spPr>
          <a:xfrm>
            <a:off x="2667000" y="1524000"/>
            <a:ext cx="479618" cy="369332"/>
          </a:xfrm>
          <a:prstGeom prst="rect">
            <a:avLst/>
          </a:prstGeom>
          <a:noFill/>
        </p:spPr>
        <p:txBody>
          <a:bodyPr wrap="none" rtlCol="0">
            <a:spAutoFit/>
          </a:bodyPr>
          <a:lstStyle/>
          <a:p>
            <a:r>
              <a:rPr lang="en-US" altLang="zh-CN" dirty="0"/>
              <a:t>1</a:t>
            </a:r>
            <a:r>
              <a:rPr lang="en-US" altLang="zh-CN" dirty="0">
                <a:latin typeface="Times New Roman"/>
                <a:cs typeface="Times New Roman"/>
              </a:rPr>
              <a:t>Å</a:t>
            </a:r>
            <a:endParaRPr lang="zh-CN"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linds(horizontal)">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标题 1"/>
          <p:cNvSpPr>
            <a:spLocks noGrp="1"/>
          </p:cNvSpPr>
          <p:nvPr>
            <p:ph type="title" idx="4294967295"/>
          </p:nvPr>
        </p:nvSpPr>
        <p:spPr>
          <a:xfrm>
            <a:off x="381000" y="228600"/>
            <a:ext cx="8229600" cy="838200"/>
          </a:xfrm>
          <a:prstGeom prst="rect">
            <a:avLst/>
          </a:prstGeom>
        </p:spPr>
        <p:txBody>
          <a:bodyPr/>
          <a:lstStyle/>
          <a:p>
            <a:pPr eaLnBrk="1" hangingPunct="1"/>
            <a:r>
              <a:rPr lang="en-US" altLang="zh-CN" sz="3200" dirty="0">
                <a:cs typeface="Arial" charset="0"/>
              </a:rPr>
              <a:t>High-order electrostatic force</a:t>
            </a:r>
            <a:endParaRPr lang="zh-CN" altLang="en-US" sz="3200" dirty="0">
              <a:cs typeface="Arial" charset="0"/>
            </a:endParaRPr>
          </a:p>
        </p:txBody>
      </p:sp>
      <p:pic>
        <p:nvPicPr>
          <p:cNvPr id="20484"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57800" y="1066800"/>
            <a:ext cx="2298317" cy="27233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2033" name="Picture 1"/>
          <p:cNvPicPr>
            <a:picLocks noChangeAspect="1" noChangeArrowheads="1"/>
          </p:cNvPicPr>
          <p:nvPr/>
        </p:nvPicPr>
        <p:blipFill>
          <a:blip r:embed="rId4" cstate="print"/>
          <a:srcRect/>
          <a:stretch>
            <a:fillRect/>
          </a:stretch>
        </p:blipFill>
        <p:spPr bwMode="auto">
          <a:xfrm>
            <a:off x="1524000" y="4114800"/>
            <a:ext cx="6107184" cy="2133600"/>
          </a:xfrm>
          <a:prstGeom prst="rect">
            <a:avLst/>
          </a:prstGeom>
          <a:noFill/>
          <a:ln w="9525">
            <a:noFill/>
            <a:miter lim="800000"/>
            <a:headEnd/>
            <a:tailEnd/>
          </a:ln>
          <a:effectLst/>
        </p:spPr>
      </p:pic>
      <p:sp>
        <p:nvSpPr>
          <p:cNvPr id="13" name="TextBox 12"/>
          <p:cNvSpPr txBox="1"/>
          <p:nvPr/>
        </p:nvSpPr>
        <p:spPr>
          <a:xfrm>
            <a:off x="2200462" y="5724872"/>
            <a:ext cx="550151" cy="369332"/>
          </a:xfrm>
          <a:prstGeom prst="rect">
            <a:avLst/>
          </a:prstGeom>
          <a:noFill/>
        </p:spPr>
        <p:txBody>
          <a:bodyPr wrap="none" rtlCol="0">
            <a:spAutoFit/>
          </a:bodyPr>
          <a:lstStyle/>
          <a:p>
            <a:r>
              <a:rPr lang="en-US" altLang="zh-CN" dirty="0"/>
              <a:t>1/r</a:t>
            </a:r>
            <a:r>
              <a:rPr lang="en-US" altLang="zh-CN" baseline="30000" dirty="0"/>
              <a:t>2</a:t>
            </a:r>
            <a:endParaRPr lang="zh-CN" altLang="en-US" baseline="30000" dirty="0"/>
          </a:p>
        </p:txBody>
      </p:sp>
      <p:sp>
        <p:nvSpPr>
          <p:cNvPr id="14" name="TextBox 13"/>
          <p:cNvSpPr txBox="1"/>
          <p:nvPr/>
        </p:nvSpPr>
        <p:spPr>
          <a:xfrm>
            <a:off x="5715744" y="5724872"/>
            <a:ext cx="550151" cy="369332"/>
          </a:xfrm>
          <a:prstGeom prst="rect">
            <a:avLst/>
          </a:prstGeom>
          <a:noFill/>
        </p:spPr>
        <p:txBody>
          <a:bodyPr wrap="none" rtlCol="0">
            <a:spAutoFit/>
          </a:bodyPr>
          <a:lstStyle/>
          <a:p>
            <a:r>
              <a:rPr lang="en-US" altLang="zh-CN" dirty="0"/>
              <a:t>1/r</a:t>
            </a:r>
            <a:r>
              <a:rPr lang="en-US" altLang="zh-CN" baseline="30000" dirty="0"/>
              <a:t>4</a:t>
            </a:r>
            <a:endParaRPr lang="zh-CN" altLang="en-US" baseline="30000" dirty="0"/>
          </a:p>
        </p:txBody>
      </p:sp>
      <p:sp>
        <p:nvSpPr>
          <p:cNvPr id="15" name="TextBox 14"/>
          <p:cNvSpPr txBox="1"/>
          <p:nvPr/>
        </p:nvSpPr>
        <p:spPr>
          <a:xfrm>
            <a:off x="3987552" y="5724872"/>
            <a:ext cx="550151" cy="369332"/>
          </a:xfrm>
          <a:prstGeom prst="rect">
            <a:avLst/>
          </a:prstGeom>
          <a:noFill/>
        </p:spPr>
        <p:txBody>
          <a:bodyPr wrap="none" rtlCol="0">
            <a:spAutoFit/>
          </a:bodyPr>
          <a:lstStyle/>
          <a:p>
            <a:r>
              <a:rPr lang="en-US" altLang="zh-CN" dirty="0"/>
              <a:t>1/r</a:t>
            </a:r>
            <a:r>
              <a:rPr lang="en-US" altLang="zh-CN" baseline="30000" dirty="0"/>
              <a:t>3</a:t>
            </a:r>
            <a:endParaRPr lang="zh-CN" altLang="en-US" baseline="30000" dirty="0"/>
          </a:p>
        </p:txBody>
      </p:sp>
      <p:pic>
        <p:nvPicPr>
          <p:cNvPr id="16"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55576" y="1172046"/>
            <a:ext cx="3790916" cy="25061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5"/>
          <p:cNvSpPr>
            <a:spLocks noChangeArrowheads="1"/>
          </p:cNvSpPr>
          <p:nvPr/>
        </p:nvSpPr>
        <p:spPr bwMode="auto">
          <a:xfrm>
            <a:off x="1017307" y="6412468"/>
            <a:ext cx="3935693" cy="369332"/>
          </a:xfrm>
          <a:prstGeom prst="rect">
            <a:avLst/>
          </a:prstGeom>
          <a:noFill/>
          <a:ln w="9525">
            <a:noFill/>
            <a:miter lim="800000"/>
            <a:headEnd/>
            <a:tailEnd/>
          </a:ln>
          <a:effectLst/>
        </p:spPr>
        <p:txBody>
          <a:bodyPr wrap="none">
            <a:spAutoFit/>
          </a:bodyPr>
          <a:lstStyle/>
          <a:p>
            <a:r>
              <a:rPr lang="en-US" altLang="zh-CN" dirty="0" err="1">
                <a:latin typeface="Times" pitchFamily="18" charset="0"/>
                <a:cs typeface="Times" pitchFamily="18" charset="0"/>
              </a:rPr>
              <a:t>Peng</a:t>
            </a:r>
            <a:r>
              <a:rPr lang="en-US" altLang="zh-CN" dirty="0">
                <a:latin typeface="Times" pitchFamily="18" charset="0"/>
                <a:cs typeface="Times" pitchFamily="18" charset="0"/>
              </a:rPr>
              <a:t> </a:t>
            </a:r>
            <a:r>
              <a:rPr lang="en-US" altLang="zh-CN" i="1" dirty="0">
                <a:latin typeface="Times" pitchFamily="18" charset="0"/>
                <a:cs typeface="Times" pitchFamily="18" charset="0"/>
              </a:rPr>
              <a:t>et al. </a:t>
            </a:r>
            <a:r>
              <a:rPr lang="en-US" altLang="zh-CN" b="1" i="1" dirty="0">
                <a:latin typeface="Times" pitchFamily="18" charset="0"/>
                <a:cs typeface="Times" pitchFamily="18" charset="0"/>
              </a:rPr>
              <a:t>Nat. </a:t>
            </a:r>
            <a:r>
              <a:rPr lang="en-US" altLang="zh-CN" b="1" i="1" dirty="0" err="1">
                <a:latin typeface="Times" pitchFamily="18" charset="0"/>
                <a:cs typeface="Times" pitchFamily="18" charset="0"/>
              </a:rPr>
              <a:t>Commun</a:t>
            </a:r>
            <a:r>
              <a:rPr lang="en-US" altLang="zh-CN" b="1" i="1" dirty="0">
                <a:latin typeface="Times" pitchFamily="18" charset="0"/>
                <a:cs typeface="Times" pitchFamily="18" charset="0"/>
              </a:rPr>
              <a:t>.</a:t>
            </a:r>
            <a:r>
              <a:rPr lang="en-US" altLang="zh-CN" dirty="0">
                <a:latin typeface="Times" pitchFamily="18" charset="0"/>
                <a:cs typeface="Times" pitchFamily="18" charset="0"/>
              </a:rPr>
              <a:t> 9, 122 (2018)</a:t>
            </a:r>
            <a:endParaRPr lang="zh-CN" altLang="en-US" dirty="0">
              <a:latin typeface="Times" pitchFamily="18" charset="0"/>
              <a:cs typeface="Times" pitchFamily="18" charset="0"/>
            </a:endParaRPr>
          </a:p>
        </p:txBody>
      </p:sp>
    </p:spTree>
    <p:extLst>
      <p:ext uri="{BB962C8B-B14F-4D97-AF65-F5344CB8AC3E}">
        <p14:creationId xmlns:p14="http://schemas.microsoft.com/office/powerpoint/2010/main" val="2155085969"/>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Rectangle 15"/>
          <p:cNvSpPr>
            <a:spLocks noChangeArrowheads="1"/>
          </p:cNvSpPr>
          <p:nvPr/>
        </p:nvSpPr>
        <p:spPr bwMode="auto">
          <a:xfrm>
            <a:off x="914400" y="6412468"/>
            <a:ext cx="3935693" cy="369332"/>
          </a:xfrm>
          <a:prstGeom prst="rect">
            <a:avLst/>
          </a:prstGeom>
          <a:noFill/>
          <a:ln w="9525">
            <a:noFill/>
            <a:miter lim="800000"/>
            <a:headEnd/>
            <a:tailEnd/>
          </a:ln>
          <a:effectLst/>
        </p:spPr>
        <p:txBody>
          <a:bodyPr wrap="none">
            <a:spAutoFit/>
          </a:bodyPr>
          <a:lstStyle/>
          <a:p>
            <a:r>
              <a:rPr lang="en-US" altLang="zh-CN" dirty="0" err="1">
                <a:latin typeface="Times" pitchFamily="18" charset="0"/>
                <a:cs typeface="Times" pitchFamily="18" charset="0"/>
              </a:rPr>
              <a:t>Peng</a:t>
            </a:r>
            <a:r>
              <a:rPr lang="en-US" altLang="zh-CN" dirty="0">
                <a:latin typeface="Times" pitchFamily="18" charset="0"/>
                <a:cs typeface="Times" pitchFamily="18" charset="0"/>
              </a:rPr>
              <a:t> </a:t>
            </a:r>
            <a:r>
              <a:rPr lang="en-US" altLang="zh-CN" i="1" dirty="0">
                <a:latin typeface="Times" pitchFamily="18" charset="0"/>
                <a:cs typeface="Times" pitchFamily="18" charset="0"/>
              </a:rPr>
              <a:t>et al. </a:t>
            </a:r>
            <a:r>
              <a:rPr lang="en-US" altLang="zh-CN" b="1" i="1" dirty="0">
                <a:latin typeface="Times" pitchFamily="18" charset="0"/>
                <a:cs typeface="Times" pitchFamily="18" charset="0"/>
              </a:rPr>
              <a:t>Nat. </a:t>
            </a:r>
            <a:r>
              <a:rPr lang="en-US" altLang="zh-CN" b="1" i="1" dirty="0" err="1">
                <a:latin typeface="Times" pitchFamily="18" charset="0"/>
                <a:cs typeface="Times" pitchFamily="18" charset="0"/>
              </a:rPr>
              <a:t>Commun</a:t>
            </a:r>
            <a:r>
              <a:rPr lang="en-US" altLang="zh-CN" b="1" i="1" dirty="0">
                <a:latin typeface="Times" pitchFamily="18" charset="0"/>
                <a:cs typeface="Times" pitchFamily="18" charset="0"/>
              </a:rPr>
              <a:t>.</a:t>
            </a:r>
            <a:r>
              <a:rPr lang="en-US" altLang="zh-CN" dirty="0">
                <a:latin typeface="Times" pitchFamily="18" charset="0"/>
                <a:cs typeface="Times" pitchFamily="18" charset="0"/>
              </a:rPr>
              <a:t> 9, 122 (2018)</a:t>
            </a:r>
            <a:endParaRPr lang="zh-CN" altLang="en-US" dirty="0">
              <a:latin typeface="Times" pitchFamily="18" charset="0"/>
              <a:cs typeface="Times" pitchFamily="18" charset="0"/>
            </a:endParaRPr>
          </a:p>
        </p:txBody>
      </p:sp>
      <p:pic>
        <p:nvPicPr>
          <p:cNvPr id="28" name="Picture 2" descr="C:\Users\YingJiang\Desktop\Ye\water-black hole\water-black hole.png"/>
          <p:cNvPicPr>
            <a:picLocks noChangeAspect="1" noChangeArrowheads="1"/>
          </p:cNvPicPr>
          <p:nvPr/>
        </p:nvPicPr>
        <p:blipFill>
          <a:blip r:embed="rId2" cstate="print"/>
          <a:srcRect/>
          <a:stretch>
            <a:fillRect/>
          </a:stretch>
        </p:blipFill>
        <p:spPr bwMode="auto">
          <a:xfrm>
            <a:off x="838200" y="1447800"/>
            <a:ext cx="7749804" cy="3737610"/>
          </a:xfrm>
          <a:prstGeom prst="rect">
            <a:avLst/>
          </a:prstGeom>
          <a:noFill/>
        </p:spPr>
      </p:pic>
      <p:pic>
        <p:nvPicPr>
          <p:cNvPr id="29" name="Picture 38"/>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2320620" y="2940179"/>
            <a:ext cx="1035500" cy="568663"/>
          </a:xfrm>
          <a:prstGeom prst="rect">
            <a:avLst/>
          </a:prstGeom>
          <a:noFill/>
          <a:ln w="9525">
            <a:noFill/>
            <a:miter lim="800000"/>
            <a:headEnd/>
            <a:tailEnd/>
          </a:ln>
        </p:spPr>
      </p:pic>
      <p:sp>
        <p:nvSpPr>
          <p:cNvPr id="32" name="TextBox 31"/>
          <p:cNvSpPr txBox="1"/>
          <p:nvPr/>
        </p:nvSpPr>
        <p:spPr>
          <a:xfrm>
            <a:off x="1295400" y="5486400"/>
            <a:ext cx="6719340" cy="461665"/>
          </a:xfrm>
          <a:prstGeom prst="rect">
            <a:avLst/>
          </a:prstGeom>
          <a:noFill/>
        </p:spPr>
        <p:txBody>
          <a:bodyPr wrap="none" rtlCol="0">
            <a:spAutoFit/>
          </a:bodyPr>
          <a:lstStyle/>
          <a:p>
            <a:r>
              <a:rPr lang="en-US" altLang="zh-CN" sz="2400" dirty="0">
                <a:solidFill>
                  <a:srgbClr val="C00000"/>
                </a:solidFill>
                <a:latin typeface="+mn-lt"/>
                <a:ea typeface="黑体" pitchFamily="49" charset="-122"/>
              </a:rPr>
              <a:t>Nearly 20 orders of magnitude difference in size</a:t>
            </a:r>
            <a:endParaRPr lang="zh-CN" altLang="en-US" sz="2400" dirty="0">
              <a:solidFill>
                <a:srgbClr val="C00000"/>
              </a:solidFill>
              <a:latin typeface="+mn-lt"/>
              <a:ea typeface="黑体" pitchFamily="49" charset="-122"/>
            </a:endParaRPr>
          </a:p>
        </p:txBody>
      </p:sp>
      <p:pic>
        <p:nvPicPr>
          <p:cNvPr id="33" name="Picture 34"/>
          <p:cNvPicPr>
            <a:picLocks noChangeAspect="1" noChangeArrowheads="1"/>
          </p:cNvPicPr>
          <p:nvPr/>
        </p:nvPicPr>
        <p:blipFill>
          <a:blip r:embed="rId4" cstate="print"/>
          <a:srcRect l="68952" t="5385" r="1447" b="12055"/>
          <a:stretch>
            <a:fillRect/>
          </a:stretch>
        </p:blipFill>
        <p:spPr bwMode="auto">
          <a:xfrm>
            <a:off x="5029200" y="1584960"/>
            <a:ext cx="3413042" cy="3444240"/>
          </a:xfrm>
          <a:prstGeom prst="rect">
            <a:avLst/>
          </a:prstGeom>
          <a:noFill/>
          <a:ln w="9525">
            <a:noFill/>
            <a:miter lim="800000"/>
            <a:headEnd/>
            <a:tailEnd/>
          </a:ln>
        </p:spPr>
      </p:pic>
      <p:sp>
        <p:nvSpPr>
          <p:cNvPr id="34" name="矩形 33"/>
          <p:cNvSpPr/>
          <p:nvPr/>
        </p:nvSpPr>
        <p:spPr>
          <a:xfrm>
            <a:off x="5085174" y="4607012"/>
            <a:ext cx="1338828" cy="369332"/>
          </a:xfrm>
          <a:prstGeom prst="rect">
            <a:avLst/>
          </a:prstGeom>
        </p:spPr>
        <p:txBody>
          <a:bodyPr wrap="none">
            <a:spAutoFit/>
          </a:bodyPr>
          <a:lstStyle/>
          <a:p>
            <a:r>
              <a:rPr lang="en-US" altLang="zh-CN" dirty="0">
                <a:solidFill>
                  <a:schemeClr val="bg1"/>
                </a:solidFill>
                <a:latin typeface="Arial Unicode MS" pitchFamily="34" charset="-122"/>
                <a:ea typeface="Arial Unicode MS" pitchFamily="34" charset="-122"/>
                <a:cs typeface="Arial Unicode MS" pitchFamily="34" charset="-122"/>
              </a:rPr>
              <a:t>@Jiang lab</a:t>
            </a:r>
            <a:endParaRPr lang="zh-CN" altLang="en-US" dirty="0">
              <a:solidFill>
                <a:schemeClr val="bg1"/>
              </a:solidFill>
              <a:latin typeface="Arial Unicode MS" pitchFamily="34" charset="-122"/>
              <a:ea typeface="Arial Unicode MS" pitchFamily="34" charset="-122"/>
              <a:cs typeface="Arial Unicode MS" pitchFamily="34" charset="-122"/>
            </a:endParaRPr>
          </a:p>
        </p:txBody>
      </p:sp>
      <p:pic>
        <p:nvPicPr>
          <p:cNvPr id="35" name="Picture 38"/>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rot="17085716">
            <a:off x="5171252" y="2636579"/>
            <a:ext cx="612214" cy="336209"/>
          </a:xfrm>
          <a:prstGeom prst="rect">
            <a:avLst/>
          </a:prstGeom>
          <a:noFill/>
          <a:ln w="9525">
            <a:noFill/>
            <a:miter lim="800000"/>
            <a:headEnd/>
            <a:tailEnd/>
          </a:ln>
        </p:spPr>
      </p:pic>
      <p:pic>
        <p:nvPicPr>
          <p:cNvPr id="36" name="Picture 38"/>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rot="6300000">
            <a:off x="6056623" y="3195379"/>
            <a:ext cx="612214" cy="336209"/>
          </a:xfrm>
          <a:prstGeom prst="rect">
            <a:avLst/>
          </a:prstGeom>
          <a:noFill/>
          <a:ln w="9525">
            <a:noFill/>
            <a:miter lim="800000"/>
            <a:headEnd/>
            <a:tailEnd/>
          </a:ln>
        </p:spPr>
      </p:pic>
      <p:sp>
        <p:nvSpPr>
          <p:cNvPr id="37" name="标题 2"/>
          <p:cNvSpPr txBox="1">
            <a:spLocks/>
          </p:cNvSpPr>
          <p:nvPr/>
        </p:nvSpPr>
        <p:spPr>
          <a:xfrm>
            <a:off x="457200" y="381000"/>
            <a:ext cx="8229600" cy="517921"/>
          </a:xfrm>
          <a:prstGeom prst="rect">
            <a:avLst/>
          </a:prstGeom>
        </p:spPr>
        <p:txBody>
          <a:bodyPr>
            <a:normAutofit fontScale="75000" lnSpcReduction="20000"/>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lang="en-US" altLang="zh-CN" sz="4200" kern="0" dirty="0">
                <a:solidFill>
                  <a:schemeClr val="tx2"/>
                </a:solidFill>
                <a:latin typeface="+mj-lt"/>
                <a:ea typeface="+mj-ea"/>
                <a:cs typeface="+mj-cs"/>
              </a:rPr>
              <a:t>Water molecule</a:t>
            </a:r>
            <a:r>
              <a:rPr kumimoji="0" lang="zh-CN" altLang="en-US" sz="4200" b="0" i="0" u="none" strike="noStrike" kern="0" cap="none" spc="0" normalizeH="0" baseline="0" noProof="0" dirty="0">
                <a:ln>
                  <a:noFill/>
                </a:ln>
                <a:solidFill>
                  <a:schemeClr val="tx2"/>
                </a:solidFill>
                <a:effectLst/>
                <a:uLnTx/>
                <a:uFillTx/>
                <a:latin typeface="+mj-lt"/>
                <a:ea typeface="+mj-ea"/>
                <a:cs typeface="+mj-cs"/>
              </a:rPr>
              <a:t> </a:t>
            </a:r>
            <a:r>
              <a:rPr kumimoji="0" lang="en-US" altLang="zh-CN" sz="4200" b="0" i="0" u="none" strike="noStrike" kern="0" cap="none" spc="0" normalizeH="0" baseline="0" noProof="0" dirty="0" err="1">
                <a:ln>
                  <a:noFill/>
                </a:ln>
                <a:solidFill>
                  <a:schemeClr val="tx2"/>
                </a:solidFill>
                <a:effectLst/>
                <a:uLnTx/>
                <a:uFillTx/>
                <a:latin typeface="+mj-lt"/>
                <a:ea typeface="+mj-ea"/>
                <a:cs typeface="+mj-cs"/>
              </a:rPr>
              <a:t>vs</a:t>
            </a:r>
            <a:r>
              <a:rPr kumimoji="0" lang="en-US" altLang="zh-CN" sz="4200" b="0" i="0" u="none" strike="noStrike" kern="0" cap="none" spc="0" normalizeH="0" baseline="0" noProof="0" dirty="0">
                <a:ln>
                  <a:noFill/>
                </a:ln>
                <a:solidFill>
                  <a:schemeClr val="tx2"/>
                </a:solidFill>
                <a:effectLst/>
                <a:uLnTx/>
                <a:uFillTx/>
                <a:latin typeface="+mj-lt"/>
                <a:ea typeface="+mj-ea"/>
                <a:cs typeface="+mj-cs"/>
              </a:rPr>
              <a:t> black hole</a:t>
            </a:r>
            <a:endParaRPr kumimoji="0" lang="zh-CN" altLang="en-US" sz="4200" b="0" i="0" u="none" strike="noStrike" kern="0" cap="none" spc="0" normalizeH="0" baseline="0" noProof="0" dirty="0">
              <a:ln>
                <a:noFill/>
              </a:ln>
              <a:solidFill>
                <a:schemeClr val="tx2"/>
              </a:solidFill>
              <a:effectLst/>
              <a:uLnTx/>
              <a:uFillTx/>
              <a:latin typeface="+mj-lt"/>
              <a:ea typeface="+mj-ea"/>
              <a:cs typeface="+mj-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blinds(horizontal)">
                                      <p:cBhvr>
                                        <p:cTn id="7" dur="500"/>
                                        <p:tgtEl>
                                          <p:spTgt spid="29"/>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3"/>
                                        </p:tgtEl>
                                        <p:attrNameLst>
                                          <p:attrName>style.visibility</p:attrName>
                                        </p:attrNameLst>
                                      </p:cBhvr>
                                      <p:to>
                                        <p:strVal val="visible"/>
                                      </p:to>
                                    </p:set>
                                    <p:animEffect transition="in" filter="blinds(horizontal)">
                                      <p:cBhvr>
                                        <p:cTn id="12" dur="500"/>
                                        <p:tgtEl>
                                          <p:spTgt spid="33"/>
                                        </p:tgtEl>
                                      </p:cBhvr>
                                    </p:animEffect>
                                  </p:childTnLst>
                                </p:cTn>
                              </p:par>
                              <p:par>
                                <p:cTn id="13" presetID="3" presetClass="entr" presetSubtype="10" fill="hold" grpId="0" nodeType="withEffect">
                                  <p:stCondLst>
                                    <p:cond delay="0"/>
                                  </p:stCondLst>
                                  <p:childTnLst>
                                    <p:set>
                                      <p:cBhvr>
                                        <p:cTn id="14" dur="1" fill="hold">
                                          <p:stCondLst>
                                            <p:cond delay="0"/>
                                          </p:stCondLst>
                                        </p:cTn>
                                        <p:tgtEl>
                                          <p:spTgt spid="34"/>
                                        </p:tgtEl>
                                        <p:attrNameLst>
                                          <p:attrName>style.visibility</p:attrName>
                                        </p:attrNameLst>
                                      </p:cBhvr>
                                      <p:to>
                                        <p:strVal val="visible"/>
                                      </p:to>
                                    </p:set>
                                    <p:animEffect transition="in" filter="blinds(horizontal)">
                                      <p:cBhvr>
                                        <p:cTn id="15" dur="500"/>
                                        <p:tgtEl>
                                          <p:spTgt spid="34"/>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35"/>
                                        </p:tgtEl>
                                        <p:attrNameLst>
                                          <p:attrName>style.visibility</p:attrName>
                                        </p:attrNameLst>
                                      </p:cBhvr>
                                      <p:to>
                                        <p:strVal val="visible"/>
                                      </p:to>
                                    </p:set>
                                    <p:animEffect transition="in" filter="blinds(horizontal)">
                                      <p:cBhvr>
                                        <p:cTn id="20" dur="500"/>
                                        <p:tgtEl>
                                          <p:spTgt spid="35"/>
                                        </p:tgtEl>
                                      </p:cBhvr>
                                    </p:animEffect>
                                  </p:childTnLst>
                                </p:cTn>
                              </p:par>
                              <p:par>
                                <p:cTn id="21" presetID="3" presetClass="entr" presetSubtype="10" fill="hold" nodeType="withEffect">
                                  <p:stCondLst>
                                    <p:cond delay="0"/>
                                  </p:stCondLst>
                                  <p:childTnLst>
                                    <p:set>
                                      <p:cBhvr>
                                        <p:cTn id="22" dur="1" fill="hold">
                                          <p:stCondLst>
                                            <p:cond delay="0"/>
                                          </p:stCondLst>
                                        </p:cTn>
                                        <p:tgtEl>
                                          <p:spTgt spid="36"/>
                                        </p:tgtEl>
                                        <p:attrNameLst>
                                          <p:attrName>style.visibility</p:attrName>
                                        </p:attrNameLst>
                                      </p:cBhvr>
                                      <p:to>
                                        <p:strVal val="visible"/>
                                      </p:to>
                                    </p:set>
                                    <p:animEffect transition="in" filter="blinds(horizontal)">
                                      <p:cBhvr>
                                        <p:cTn id="23"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idx="4294967295"/>
          </p:nvPr>
        </p:nvSpPr>
        <p:spPr bwMode="auto">
          <a:xfrm>
            <a:off x="457200" y="274638"/>
            <a:ext cx="8229600" cy="706437"/>
          </a:xfrm>
          <a:prstGeom prst="rect">
            <a:avLst/>
          </a:prstGeom>
          <a:noFill/>
          <a:ln>
            <a:miter lim="800000"/>
            <a:headEnd/>
            <a:tailEnd/>
          </a:ln>
        </p:spPr>
        <p:txBody>
          <a:bodyPr/>
          <a:lstStyle/>
          <a:p>
            <a:pPr eaLnBrk="1" hangingPunct="1"/>
            <a:r>
              <a:rPr lang="zh-CN" altLang="en-US" sz="3200" dirty="0">
                <a:solidFill>
                  <a:srgbClr val="006600"/>
                </a:solidFill>
                <a:ea typeface="黑体" pitchFamily="49" charset="-122"/>
              </a:rPr>
              <a:t>表面科学当前的热点和发展趋势</a:t>
            </a:r>
          </a:p>
        </p:txBody>
      </p:sp>
      <p:sp>
        <p:nvSpPr>
          <p:cNvPr id="129027" name="Rectangle 3"/>
          <p:cNvSpPr>
            <a:spLocks noGrp="1" noChangeArrowheads="1"/>
          </p:cNvSpPr>
          <p:nvPr>
            <p:ph type="body" idx="4294967295"/>
          </p:nvPr>
        </p:nvSpPr>
        <p:spPr bwMode="auto">
          <a:xfrm>
            <a:off x="323528" y="1196975"/>
            <a:ext cx="8579296" cy="5327650"/>
          </a:xfrm>
          <a:prstGeom prst="rect">
            <a:avLst/>
          </a:prstGeom>
          <a:noFill/>
          <a:ln>
            <a:miter lim="800000"/>
            <a:headEnd/>
            <a:tailEnd/>
          </a:ln>
        </p:spPr>
        <p:txBody>
          <a:bodyPr/>
          <a:lstStyle/>
          <a:p>
            <a:pPr eaLnBrk="1" hangingPunct="1">
              <a:lnSpc>
                <a:spcPct val="80000"/>
              </a:lnSpc>
            </a:pPr>
            <a:r>
              <a:rPr lang="zh-CN" altLang="en-US" sz="2200" b="1" dirty="0">
                <a:solidFill>
                  <a:schemeClr val="bg2">
                    <a:lumMod val="60000"/>
                    <a:lumOff val="40000"/>
                  </a:schemeClr>
                </a:solidFill>
              </a:rPr>
              <a:t>表面人工纳米结构的构筑和原子尺度操控</a:t>
            </a:r>
          </a:p>
          <a:p>
            <a:pPr lvl="1" eaLnBrk="1" hangingPunct="1">
              <a:lnSpc>
                <a:spcPct val="80000"/>
              </a:lnSpc>
            </a:pPr>
            <a:r>
              <a:rPr lang="zh-CN" altLang="en-US" sz="2200" dirty="0">
                <a:solidFill>
                  <a:schemeClr val="bg2">
                    <a:lumMod val="60000"/>
                    <a:lumOff val="40000"/>
                  </a:schemeClr>
                </a:solidFill>
              </a:rPr>
              <a:t>单原子、单分子、小量子体系</a:t>
            </a:r>
            <a:endParaRPr lang="en-US" altLang="zh-CN" sz="2200" dirty="0">
              <a:solidFill>
                <a:schemeClr val="bg2">
                  <a:lumMod val="60000"/>
                  <a:lumOff val="40000"/>
                </a:schemeClr>
              </a:solidFill>
            </a:endParaRPr>
          </a:p>
          <a:p>
            <a:pPr lvl="1" eaLnBrk="1" hangingPunct="1">
              <a:lnSpc>
                <a:spcPct val="80000"/>
              </a:lnSpc>
            </a:pPr>
            <a:endParaRPr lang="zh-CN" altLang="en-US" sz="2000" dirty="0"/>
          </a:p>
          <a:p>
            <a:pPr eaLnBrk="1" hangingPunct="1">
              <a:lnSpc>
                <a:spcPct val="80000"/>
              </a:lnSpc>
            </a:pPr>
            <a:r>
              <a:rPr lang="zh-CN" altLang="en-US" sz="2200" b="1" dirty="0">
                <a:solidFill>
                  <a:schemeClr val="bg1">
                    <a:lumMod val="75000"/>
                  </a:schemeClr>
                </a:solidFill>
              </a:rPr>
              <a:t>新材料的合成和研究</a:t>
            </a:r>
          </a:p>
          <a:p>
            <a:pPr lvl="1" eaLnBrk="1" hangingPunct="1">
              <a:lnSpc>
                <a:spcPct val="80000"/>
              </a:lnSpc>
            </a:pPr>
            <a:r>
              <a:rPr lang="zh-CN" altLang="en-US" sz="2200" dirty="0">
                <a:solidFill>
                  <a:schemeClr val="bg1">
                    <a:lumMod val="75000"/>
                  </a:schemeClr>
                </a:solidFill>
              </a:rPr>
              <a:t>低维超导、拓扑量子态、二维材料、低维强关联体系</a:t>
            </a:r>
          </a:p>
          <a:p>
            <a:pPr lvl="1" eaLnBrk="1" hangingPunct="1">
              <a:lnSpc>
                <a:spcPct val="80000"/>
              </a:lnSpc>
            </a:pPr>
            <a:endParaRPr lang="zh-CN" altLang="en-US" sz="2200" dirty="0">
              <a:solidFill>
                <a:schemeClr val="bg2">
                  <a:lumMod val="60000"/>
                  <a:lumOff val="40000"/>
                </a:schemeClr>
              </a:solidFill>
            </a:endParaRPr>
          </a:p>
          <a:p>
            <a:pPr eaLnBrk="1" hangingPunct="1">
              <a:lnSpc>
                <a:spcPct val="80000"/>
              </a:lnSpc>
            </a:pPr>
            <a:r>
              <a:rPr lang="zh-CN" altLang="en-US" sz="2200" b="1" dirty="0">
                <a:solidFill>
                  <a:schemeClr val="bg2">
                    <a:lumMod val="60000"/>
                    <a:lumOff val="40000"/>
                  </a:schemeClr>
                </a:solidFill>
              </a:rPr>
              <a:t>极端条件下的仪器技术发展</a:t>
            </a:r>
          </a:p>
          <a:p>
            <a:pPr lvl="1" eaLnBrk="1" hangingPunct="1">
              <a:lnSpc>
                <a:spcPct val="80000"/>
              </a:lnSpc>
            </a:pPr>
            <a:r>
              <a:rPr lang="zh-CN" altLang="en-US" sz="2200" dirty="0">
                <a:solidFill>
                  <a:schemeClr val="bg2">
                    <a:lumMod val="60000"/>
                    <a:lumOff val="40000"/>
                  </a:schemeClr>
                </a:solidFill>
              </a:rPr>
              <a:t>时间 </a:t>
            </a:r>
            <a:r>
              <a:rPr lang="en-US" altLang="zh-CN" sz="2200" dirty="0">
                <a:solidFill>
                  <a:schemeClr val="bg2">
                    <a:lumMod val="60000"/>
                    <a:lumOff val="40000"/>
                  </a:schemeClr>
                </a:solidFill>
              </a:rPr>
              <a:t>(</a:t>
            </a:r>
            <a:r>
              <a:rPr lang="en-US" altLang="zh-CN" sz="2200" dirty="0" err="1">
                <a:solidFill>
                  <a:schemeClr val="bg2">
                    <a:lumMod val="60000"/>
                    <a:lumOff val="40000"/>
                  </a:schemeClr>
                </a:solidFill>
              </a:rPr>
              <a:t>fs</a:t>
            </a:r>
            <a:r>
              <a:rPr lang="en-US" altLang="zh-CN" sz="2200" dirty="0">
                <a:solidFill>
                  <a:schemeClr val="bg2">
                    <a:lumMod val="60000"/>
                    <a:lumOff val="40000"/>
                  </a:schemeClr>
                </a:solidFill>
              </a:rPr>
              <a:t>)</a:t>
            </a:r>
            <a:r>
              <a:rPr lang="zh-CN" altLang="en-US" sz="2200" dirty="0">
                <a:solidFill>
                  <a:schemeClr val="bg2">
                    <a:lumMod val="60000"/>
                    <a:lumOff val="40000"/>
                  </a:schemeClr>
                </a:solidFill>
              </a:rPr>
              <a:t>、空间 </a:t>
            </a:r>
            <a:r>
              <a:rPr lang="en-US" altLang="zh-CN" sz="2200" dirty="0">
                <a:solidFill>
                  <a:schemeClr val="bg2">
                    <a:lumMod val="60000"/>
                    <a:lumOff val="40000"/>
                  </a:schemeClr>
                </a:solidFill>
              </a:rPr>
              <a:t>(sub-</a:t>
            </a:r>
            <a:r>
              <a:rPr lang="en-US" altLang="zh-CN" sz="2200" dirty="0" err="1">
                <a:solidFill>
                  <a:schemeClr val="bg2">
                    <a:lumMod val="60000"/>
                    <a:lumOff val="40000"/>
                  </a:schemeClr>
                </a:solidFill>
                <a:cs typeface="Arial" pitchFamily="34" charset="0"/>
              </a:rPr>
              <a:t>Ångstrom</a:t>
            </a:r>
            <a:r>
              <a:rPr lang="en-US" altLang="zh-CN" sz="2200" dirty="0">
                <a:solidFill>
                  <a:schemeClr val="bg2">
                    <a:lumMod val="60000"/>
                    <a:lumOff val="40000"/>
                  </a:schemeClr>
                </a:solidFill>
                <a:cs typeface="Arial" pitchFamily="34" charset="0"/>
              </a:rPr>
              <a:t>)</a:t>
            </a:r>
            <a:r>
              <a:rPr lang="zh-CN" altLang="en-US" sz="2200" dirty="0">
                <a:solidFill>
                  <a:schemeClr val="bg2">
                    <a:lumMod val="60000"/>
                    <a:lumOff val="40000"/>
                  </a:schemeClr>
                </a:solidFill>
              </a:rPr>
              <a:t>、能量 </a:t>
            </a:r>
            <a:r>
              <a:rPr lang="en-US" altLang="zh-CN" sz="2200" dirty="0">
                <a:solidFill>
                  <a:schemeClr val="bg2">
                    <a:lumMod val="60000"/>
                    <a:lumOff val="40000"/>
                  </a:schemeClr>
                </a:solidFill>
              </a:rPr>
              <a:t>(sub-</a:t>
            </a:r>
            <a:r>
              <a:rPr lang="en-US" altLang="zh-CN" sz="2200" dirty="0">
                <a:solidFill>
                  <a:schemeClr val="bg2">
                    <a:lumMod val="60000"/>
                    <a:lumOff val="40000"/>
                  </a:schemeClr>
                </a:solidFill>
                <a:sym typeface="Symbol" pitchFamily="18" charset="2"/>
              </a:rPr>
              <a:t></a:t>
            </a:r>
            <a:r>
              <a:rPr lang="en-US" altLang="zh-CN" sz="2200" dirty="0" err="1">
                <a:solidFill>
                  <a:schemeClr val="bg2">
                    <a:lumMod val="60000"/>
                    <a:lumOff val="40000"/>
                  </a:schemeClr>
                </a:solidFill>
                <a:sym typeface="Symbol" pitchFamily="18" charset="2"/>
              </a:rPr>
              <a:t>eV</a:t>
            </a:r>
            <a:r>
              <a:rPr lang="en-US" altLang="zh-CN" sz="2200" dirty="0">
                <a:solidFill>
                  <a:schemeClr val="bg2">
                    <a:lumMod val="60000"/>
                    <a:lumOff val="40000"/>
                  </a:schemeClr>
                </a:solidFill>
              </a:rPr>
              <a:t>)</a:t>
            </a:r>
            <a:r>
              <a:rPr lang="zh-CN" altLang="en-US" sz="2200" dirty="0">
                <a:solidFill>
                  <a:schemeClr val="bg2">
                    <a:lumMod val="60000"/>
                    <a:lumOff val="40000"/>
                  </a:schemeClr>
                </a:solidFill>
              </a:rPr>
              <a:t>、温度 </a:t>
            </a:r>
            <a:r>
              <a:rPr lang="en-US" altLang="zh-CN" sz="2200" dirty="0">
                <a:solidFill>
                  <a:schemeClr val="bg2">
                    <a:lumMod val="60000"/>
                    <a:lumOff val="40000"/>
                  </a:schemeClr>
                </a:solidFill>
              </a:rPr>
              <a:t>(sub-</a:t>
            </a:r>
            <a:r>
              <a:rPr lang="en-US" altLang="zh-CN" sz="2200" dirty="0" err="1">
                <a:solidFill>
                  <a:schemeClr val="bg2">
                    <a:lumMod val="60000"/>
                    <a:lumOff val="40000"/>
                  </a:schemeClr>
                </a:solidFill>
              </a:rPr>
              <a:t>mK</a:t>
            </a:r>
            <a:r>
              <a:rPr lang="en-US" altLang="zh-CN" sz="2200" dirty="0">
                <a:solidFill>
                  <a:schemeClr val="bg2">
                    <a:lumMod val="60000"/>
                    <a:lumOff val="40000"/>
                  </a:schemeClr>
                </a:solidFill>
              </a:rPr>
              <a:t>) </a:t>
            </a:r>
            <a:r>
              <a:rPr lang="zh-CN" altLang="en-US" sz="2200" dirty="0">
                <a:solidFill>
                  <a:schemeClr val="bg2">
                    <a:lumMod val="60000"/>
                    <a:lumOff val="40000"/>
                  </a:schemeClr>
                </a:solidFill>
              </a:rPr>
              <a:t>、磁场 </a:t>
            </a:r>
            <a:r>
              <a:rPr lang="en-US" altLang="zh-CN" sz="2200" dirty="0">
                <a:solidFill>
                  <a:schemeClr val="bg2">
                    <a:lumMod val="60000"/>
                    <a:lumOff val="40000"/>
                  </a:schemeClr>
                </a:solidFill>
              </a:rPr>
              <a:t>(&gt;20T)</a:t>
            </a:r>
            <a:r>
              <a:rPr lang="zh-CN" altLang="en-US" sz="2200" dirty="0">
                <a:solidFill>
                  <a:schemeClr val="bg2">
                    <a:lumMod val="60000"/>
                    <a:lumOff val="40000"/>
                  </a:schemeClr>
                </a:solidFill>
              </a:rPr>
              <a:t>、高频 </a:t>
            </a:r>
            <a:r>
              <a:rPr lang="en-US" altLang="zh-CN" sz="2200" dirty="0">
                <a:solidFill>
                  <a:schemeClr val="bg2">
                    <a:lumMod val="60000"/>
                    <a:lumOff val="40000"/>
                  </a:schemeClr>
                </a:solidFill>
              </a:rPr>
              <a:t>(&gt;500MHz)</a:t>
            </a:r>
            <a:endParaRPr lang="zh-CN" altLang="en-US" sz="2200" dirty="0">
              <a:solidFill>
                <a:schemeClr val="bg2">
                  <a:lumMod val="60000"/>
                  <a:lumOff val="40000"/>
                </a:schemeClr>
              </a:solidFill>
            </a:endParaRPr>
          </a:p>
          <a:p>
            <a:pPr lvl="1" eaLnBrk="1" hangingPunct="1">
              <a:lnSpc>
                <a:spcPct val="80000"/>
              </a:lnSpc>
            </a:pPr>
            <a:endParaRPr lang="zh-CN" altLang="en-US" sz="2200" dirty="0">
              <a:solidFill>
                <a:schemeClr val="accent2">
                  <a:lumMod val="75000"/>
                </a:schemeClr>
              </a:solidFill>
            </a:endParaRPr>
          </a:p>
          <a:p>
            <a:pPr eaLnBrk="1" hangingPunct="1">
              <a:lnSpc>
                <a:spcPct val="80000"/>
              </a:lnSpc>
            </a:pPr>
            <a:r>
              <a:rPr lang="zh-CN" altLang="en-US" sz="2200" b="1" dirty="0">
                <a:solidFill>
                  <a:schemeClr val="accent2">
                    <a:lumMod val="75000"/>
                  </a:schemeClr>
                </a:solidFill>
              </a:rPr>
              <a:t>理论手段的发展</a:t>
            </a:r>
          </a:p>
          <a:p>
            <a:pPr lvl="1" eaLnBrk="1" hangingPunct="1">
              <a:lnSpc>
                <a:spcPct val="80000"/>
              </a:lnSpc>
            </a:pPr>
            <a:r>
              <a:rPr lang="zh-CN" altLang="en-US" sz="2200" dirty="0">
                <a:solidFill>
                  <a:schemeClr val="accent2">
                    <a:lumMod val="75000"/>
                  </a:schemeClr>
                </a:solidFill>
              </a:rPr>
              <a:t>第一性原理计算和分子动力学模拟：强关联、激发态、弱相互作用、原子核量子效应、大体系、大时间尺度、机器学习</a:t>
            </a:r>
          </a:p>
          <a:p>
            <a:pPr eaLnBrk="1" hangingPunct="1">
              <a:lnSpc>
                <a:spcPct val="80000"/>
              </a:lnSpc>
              <a:buFontTx/>
              <a:buNone/>
            </a:pPr>
            <a:endParaRPr lang="zh-CN" altLang="en-US" sz="2200" dirty="0">
              <a:solidFill>
                <a:schemeClr val="bg1">
                  <a:lumMod val="75000"/>
                </a:schemeClr>
              </a:solidFill>
            </a:endParaRPr>
          </a:p>
          <a:p>
            <a:pPr eaLnBrk="1" hangingPunct="1">
              <a:lnSpc>
                <a:spcPct val="80000"/>
              </a:lnSpc>
            </a:pPr>
            <a:r>
              <a:rPr lang="zh-CN" altLang="en-US" sz="2200" b="1" dirty="0">
                <a:solidFill>
                  <a:schemeClr val="bg1">
                    <a:lumMod val="75000"/>
                  </a:schemeClr>
                </a:solidFill>
              </a:rPr>
              <a:t>应用相关</a:t>
            </a:r>
          </a:p>
          <a:p>
            <a:pPr lvl="1" eaLnBrk="1" hangingPunct="1">
              <a:lnSpc>
                <a:spcPct val="80000"/>
              </a:lnSpc>
            </a:pPr>
            <a:r>
              <a:rPr lang="zh-CN" altLang="en-US" sz="2200" dirty="0">
                <a:solidFill>
                  <a:schemeClr val="bg1">
                    <a:lumMod val="75000"/>
                  </a:schemeClr>
                </a:solidFill>
              </a:rPr>
              <a:t>表面催化、表面自组装、太阳能电池、产氢和储氢、生命体系</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3"/>
          <p:cNvPicPr>
            <a:picLocks noChangeAspect="1" noChangeArrowheads="1"/>
          </p:cNvPicPr>
          <p:nvPr/>
        </p:nvPicPr>
        <p:blipFill>
          <a:blip r:embed="rId3"/>
          <a:srcRect/>
          <a:stretch>
            <a:fillRect/>
          </a:stretch>
        </p:blipFill>
        <p:spPr bwMode="auto">
          <a:xfrm>
            <a:off x="679450" y="3513138"/>
            <a:ext cx="6269038" cy="881062"/>
          </a:xfrm>
          <a:prstGeom prst="rect">
            <a:avLst/>
          </a:prstGeom>
          <a:noFill/>
          <a:ln w="9525">
            <a:noFill/>
            <a:miter lim="800000"/>
            <a:headEnd/>
            <a:tailEnd/>
          </a:ln>
        </p:spPr>
      </p:pic>
      <p:sp>
        <p:nvSpPr>
          <p:cNvPr id="9219" name="Line 1"/>
          <p:cNvSpPr>
            <a:spLocks noChangeShapeType="1"/>
          </p:cNvSpPr>
          <p:nvPr/>
        </p:nvSpPr>
        <p:spPr bwMode="auto">
          <a:xfrm>
            <a:off x="604838" y="1052736"/>
            <a:ext cx="7920037" cy="1588"/>
          </a:xfrm>
          <a:prstGeom prst="line">
            <a:avLst/>
          </a:prstGeom>
          <a:noFill/>
          <a:ln w="50800">
            <a:solidFill>
              <a:srgbClr val="D90B00"/>
            </a:solidFill>
            <a:round/>
            <a:headEnd/>
            <a:tailEnd/>
          </a:ln>
        </p:spPr>
        <p:txBody>
          <a:bodyPr lIns="0" tIns="0" rIns="0" bIns="0"/>
          <a:lstStyle/>
          <a:p>
            <a:endParaRPr lang="zh-CN" altLang="en-US"/>
          </a:p>
        </p:txBody>
      </p:sp>
      <p:sp>
        <p:nvSpPr>
          <p:cNvPr id="9220" name="Rectangle 2"/>
          <p:cNvSpPr>
            <a:spLocks noGrp="1" noChangeArrowheads="1"/>
          </p:cNvSpPr>
          <p:nvPr>
            <p:ph type="title"/>
          </p:nvPr>
        </p:nvSpPr>
        <p:spPr/>
        <p:txBody>
          <a:bodyPr rIns="18755"/>
          <a:lstStyle/>
          <a:p>
            <a:pPr marL="17463" eaLnBrk="1" hangingPunct="1">
              <a:lnSpc>
                <a:spcPct val="150000"/>
              </a:lnSpc>
            </a:pPr>
            <a:r>
              <a:rPr lang="zh-CN" altLang="en-US" sz="3000" b="1" dirty="0">
                <a:latin typeface="黑体" pitchFamily="49" charset="-122"/>
                <a:ea typeface="黑体" pitchFamily="49" charset="-122"/>
                <a:sym typeface="Times New Roman" pitchFamily="18" charset="0"/>
              </a:rPr>
              <a:t>理论挑战：原子核量子效应</a:t>
            </a:r>
            <a:endParaRPr lang="en-US" sz="3000" b="1" dirty="0">
              <a:latin typeface="黑体" pitchFamily="49" charset="-122"/>
              <a:ea typeface="黑体" pitchFamily="49" charset="-122"/>
              <a:sym typeface="Times New Roman" pitchFamily="18" charset="0"/>
            </a:endParaRPr>
          </a:p>
        </p:txBody>
      </p:sp>
      <p:sp>
        <p:nvSpPr>
          <p:cNvPr id="1034" name="Rectangle 3"/>
          <p:cNvSpPr>
            <a:spLocks/>
          </p:cNvSpPr>
          <p:nvPr/>
        </p:nvSpPr>
        <p:spPr bwMode="auto">
          <a:xfrm>
            <a:off x="611188" y="4508500"/>
            <a:ext cx="8029575" cy="1206500"/>
          </a:xfrm>
          <a:prstGeom prst="rect">
            <a:avLst/>
          </a:prstGeom>
          <a:noFill/>
          <a:ln w="12700">
            <a:noFill/>
            <a:miter lim="800000"/>
            <a:headEnd/>
            <a:tailEnd/>
          </a:ln>
        </p:spPr>
        <p:txBody>
          <a:bodyPr lIns="0" tIns="0" rIns="18755" bIns="0"/>
          <a:lstStyle/>
          <a:p>
            <a:pPr marL="17463" algn="l">
              <a:spcBef>
                <a:spcPts val="0"/>
              </a:spcBef>
              <a:buSzPct val="125000"/>
              <a:defRPr/>
            </a:pPr>
            <a:r>
              <a:rPr lang="zh-CN" altLang="en-US" sz="2600" dirty="0">
                <a:solidFill>
                  <a:srgbClr val="000099"/>
                </a:solidFill>
                <a:latin typeface="黑体" pitchFamily="49" charset="-122"/>
                <a:ea typeface="黑体" pitchFamily="49" charset="-122"/>
                <a:cs typeface="Times" charset="0"/>
                <a:sym typeface="Times New Roman" pitchFamily="18" charset="0"/>
              </a:rPr>
              <a:t>问题：</a:t>
            </a:r>
            <a:endParaRPr lang="en-US" altLang="zh-CN" sz="2600" dirty="0">
              <a:solidFill>
                <a:srgbClr val="000099"/>
              </a:solidFill>
              <a:latin typeface="黑体" pitchFamily="49" charset="-122"/>
              <a:ea typeface="黑体" pitchFamily="49" charset="-122"/>
              <a:cs typeface="Times" charset="0"/>
              <a:sym typeface="Times New Roman" pitchFamily="18" charset="0"/>
            </a:endParaRPr>
          </a:p>
          <a:p>
            <a:pPr marL="531813" indent="-514350" algn="l">
              <a:spcBef>
                <a:spcPts val="0"/>
              </a:spcBef>
              <a:buSzPct val="125000"/>
              <a:buFontTx/>
              <a:buAutoNum type="arabicPeriod"/>
              <a:defRPr/>
            </a:pPr>
            <a:r>
              <a:rPr lang="zh-CN" altLang="en-US" sz="2400" dirty="0">
                <a:latin typeface="黑体" pitchFamily="49" charset="-122"/>
                <a:ea typeface="黑体" pitchFamily="49" charset="-122"/>
                <a:cs typeface="Times" charset="0"/>
                <a:sym typeface="Times New Roman" pitchFamily="18" charset="0"/>
              </a:rPr>
              <a:t>忽略原子核本身的量子效应</a:t>
            </a:r>
            <a:endParaRPr lang="en-US" altLang="zh-CN" sz="2400" dirty="0">
              <a:latin typeface="黑体" pitchFamily="49" charset="-122"/>
              <a:ea typeface="黑体" pitchFamily="49" charset="-122"/>
              <a:cs typeface="Times" charset="0"/>
              <a:sym typeface="Times New Roman" pitchFamily="18" charset="0"/>
            </a:endParaRPr>
          </a:p>
          <a:p>
            <a:pPr marL="531813" indent="-514350" algn="l">
              <a:spcBef>
                <a:spcPts val="0"/>
              </a:spcBef>
              <a:buSzPct val="125000"/>
              <a:buFontTx/>
              <a:buAutoNum type="arabicPeriod"/>
              <a:defRPr/>
            </a:pPr>
            <a:r>
              <a:rPr lang="zh-CN" altLang="en-US" sz="2400" dirty="0">
                <a:latin typeface="黑体" pitchFamily="49" charset="-122"/>
                <a:ea typeface="黑体" pitchFamily="49" charset="-122"/>
                <a:cs typeface="Times" charset="0"/>
                <a:sym typeface="Times New Roman" pitchFamily="18" charset="0"/>
              </a:rPr>
              <a:t>忽略原子核的量子化对电子态的影响（非绝热效应）</a:t>
            </a:r>
            <a:endParaRPr lang="en-US" altLang="zh-CN" sz="2400" dirty="0">
              <a:latin typeface="黑体" pitchFamily="49" charset="-122"/>
              <a:ea typeface="黑体" pitchFamily="49" charset="-122"/>
              <a:cs typeface="Times" charset="0"/>
              <a:sym typeface="Times New Roman" pitchFamily="18" charset="0"/>
            </a:endParaRPr>
          </a:p>
          <a:p>
            <a:pPr marL="17463" algn="l">
              <a:spcBef>
                <a:spcPts val="0"/>
              </a:spcBef>
              <a:buSzPct val="125000"/>
              <a:defRPr/>
            </a:pPr>
            <a:endParaRPr lang="en-US" altLang="zh-CN" sz="2400" dirty="0">
              <a:latin typeface="黑体" pitchFamily="49" charset="-122"/>
              <a:ea typeface="黑体" pitchFamily="49" charset="-122"/>
              <a:cs typeface="Times" charset="0"/>
              <a:sym typeface="Times New Roman" pitchFamily="18" charset="0"/>
            </a:endParaRPr>
          </a:p>
          <a:p>
            <a:pPr marL="17463" algn="l">
              <a:spcBef>
                <a:spcPts val="0"/>
              </a:spcBef>
              <a:buSzPct val="125000"/>
              <a:defRPr/>
            </a:pPr>
            <a:endParaRPr lang="en-US" altLang="zh-CN" sz="3000" dirty="0">
              <a:latin typeface="黑体" pitchFamily="49" charset="-122"/>
              <a:ea typeface="黑体" pitchFamily="49" charset="-122"/>
              <a:sym typeface="Times New Roman" pitchFamily="18" charset="0"/>
            </a:endParaRPr>
          </a:p>
        </p:txBody>
      </p:sp>
      <p:sp>
        <p:nvSpPr>
          <p:cNvPr id="9222" name="Rectangle 3"/>
          <p:cNvSpPr>
            <a:spLocks/>
          </p:cNvSpPr>
          <p:nvPr/>
        </p:nvSpPr>
        <p:spPr bwMode="auto">
          <a:xfrm>
            <a:off x="541338" y="5938838"/>
            <a:ext cx="8207375" cy="585787"/>
          </a:xfrm>
          <a:prstGeom prst="rect">
            <a:avLst/>
          </a:prstGeom>
          <a:noFill/>
          <a:ln w="12700">
            <a:noFill/>
            <a:miter lim="800000"/>
            <a:headEnd/>
            <a:tailEnd/>
          </a:ln>
        </p:spPr>
        <p:txBody>
          <a:bodyPr lIns="0" tIns="0" rIns="18755" bIns="0"/>
          <a:lstStyle/>
          <a:p>
            <a:pPr algn="l"/>
            <a:r>
              <a:rPr lang="zh-CN" altLang="en-US" sz="2600" dirty="0">
                <a:solidFill>
                  <a:srgbClr val="C00000"/>
                </a:solidFill>
                <a:latin typeface="黑体" pitchFamily="49" charset="-122"/>
                <a:ea typeface="黑体" pitchFamily="49" charset="-122"/>
                <a:cs typeface="Times" charset="0"/>
                <a:sym typeface="Times New Roman" pitchFamily="18" charset="0"/>
              </a:rPr>
              <a:t>对于轻元素体系，这种处理将会变得不准确甚至失效。</a:t>
            </a:r>
          </a:p>
        </p:txBody>
      </p:sp>
      <p:sp>
        <p:nvSpPr>
          <p:cNvPr id="9224" name="Rectangle 3"/>
          <p:cNvSpPr>
            <a:spLocks/>
          </p:cNvSpPr>
          <p:nvPr/>
        </p:nvSpPr>
        <p:spPr bwMode="auto">
          <a:xfrm>
            <a:off x="539750" y="3000375"/>
            <a:ext cx="8280400" cy="1377950"/>
          </a:xfrm>
          <a:prstGeom prst="rect">
            <a:avLst/>
          </a:prstGeom>
          <a:noFill/>
          <a:ln w="12700">
            <a:noFill/>
            <a:miter lim="800000"/>
            <a:headEnd/>
            <a:tailEnd/>
          </a:ln>
        </p:spPr>
        <p:txBody>
          <a:bodyPr lIns="0" tIns="0" rIns="18755" bIns="0"/>
          <a:lstStyle/>
          <a:p>
            <a:pPr marL="17463" algn="l">
              <a:buSzPct val="125000"/>
            </a:pPr>
            <a:r>
              <a:rPr lang="zh-CN" altLang="en-US" sz="2600" dirty="0">
                <a:solidFill>
                  <a:srgbClr val="000099"/>
                </a:solidFill>
                <a:latin typeface="黑体" pitchFamily="49" charset="-122"/>
                <a:ea typeface="黑体" pitchFamily="49" charset="-122"/>
                <a:cs typeface="Times" charset="0"/>
                <a:sym typeface="Times New Roman" pitchFamily="18" charset="0"/>
              </a:rPr>
              <a:t>玻恩</a:t>
            </a:r>
            <a:r>
              <a:rPr lang="en-US" altLang="zh-CN" sz="2600" dirty="0">
                <a:solidFill>
                  <a:srgbClr val="000099"/>
                </a:solidFill>
                <a:latin typeface="黑体" pitchFamily="49" charset="-122"/>
                <a:ea typeface="黑体" pitchFamily="49" charset="-122"/>
                <a:cs typeface="Times" charset="0"/>
                <a:sym typeface="Times New Roman" pitchFamily="18" charset="0"/>
              </a:rPr>
              <a:t>-</a:t>
            </a:r>
            <a:r>
              <a:rPr lang="zh-CN" altLang="en-US" sz="2600" dirty="0">
                <a:solidFill>
                  <a:srgbClr val="000099"/>
                </a:solidFill>
                <a:latin typeface="黑体" pitchFamily="49" charset="-122"/>
                <a:ea typeface="黑体" pitchFamily="49" charset="-122"/>
                <a:cs typeface="Times" charset="0"/>
                <a:sym typeface="Times New Roman" pitchFamily="18" charset="0"/>
              </a:rPr>
              <a:t>奥本海默近似（</a:t>
            </a:r>
            <a:r>
              <a:rPr lang="en-US" altLang="zh-CN" sz="2600" dirty="0">
                <a:solidFill>
                  <a:srgbClr val="000099"/>
                </a:solidFill>
                <a:latin typeface="黑体" pitchFamily="49" charset="-122"/>
                <a:ea typeface="黑体" pitchFamily="49" charset="-122"/>
                <a:cs typeface="Times" charset="0"/>
                <a:sym typeface="Times New Roman" pitchFamily="18" charset="0"/>
              </a:rPr>
              <a:t>1927</a:t>
            </a:r>
            <a:r>
              <a:rPr lang="zh-CN" altLang="en-US" sz="2600" dirty="0">
                <a:solidFill>
                  <a:srgbClr val="000099"/>
                </a:solidFill>
                <a:latin typeface="黑体" pitchFamily="49" charset="-122"/>
                <a:ea typeface="黑体" pitchFamily="49" charset="-122"/>
                <a:cs typeface="Times" charset="0"/>
                <a:sym typeface="Times New Roman" pitchFamily="18" charset="0"/>
              </a:rPr>
              <a:t>）：</a:t>
            </a:r>
            <a:endParaRPr lang="en-US" altLang="zh-CN" sz="2600" dirty="0">
              <a:latin typeface="黑体" pitchFamily="49" charset="-122"/>
              <a:ea typeface="黑体" pitchFamily="49" charset="-122"/>
              <a:cs typeface="Times" charset="0"/>
              <a:sym typeface="Times New Roman" pitchFamily="18" charset="0"/>
            </a:endParaRPr>
          </a:p>
          <a:p>
            <a:pPr marL="17463" algn="l">
              <a:buSzPct val="125000"/>
            </a:pPr>
            <a:endParaRPr lang="en-US" altLang="zh-CN" sz="2600" dirty="0">
              <a:latin typeface="黑体" pitchFamily="49" charset="-122"/>
              <a:ea typeface="黑体" pitchFamily="49" charset="-122"/>
              <a:cs typeface="Times" charset="0"/>
              <a:sym typeface="Times New Roman" pitchFamily="18" charset="0"/>
            </a:endParaRPr>
          </a:p>
          <a:p>
            <a:pPr marL="17463" algn="l">
              <a:buSzPct val="125000"/>
            </a:pPr>
            <a:endParaRPr lang="en-US" altLang="zh-CN" sz="3000" dirty="0">
              <a:latin typeface="黑体" pitchFamily="49" charset="-122"/>
              <a:ea typeface="黑体" pitchFamily="49" charset="-122"/>
              <a:cs typeface="Times" charset="0"/>
              <a:sym typeface="Times New Roman" pitchFamily="18" charset="0"/>
            </a:endParaRPr>
          </a:p>
        </p:txBody>
      </p:sp>
      <p:pic>
        <p:nvPicPr>
          <p:cNvPr id="9225" name="Picture 1"/>
          <p:cNvPicPr>
            <a:picLocks noChangeAspect="1" noChangeArrowheads="1"/>
          </p:cNvPicPr>
          <p:nvPr/>
        </p:nvPicPr>
        <p:blipFill>
          <a:blip r:embed="rId4"/>
          <a:srcRect/>
          <a:stretch>
            <a:fillRect/>
          </a:stretch>
        </p:blipFill>
        <p:spPr bwMode="auto">
          <a:xfrm>
            <a:off x="604838" y="2011363"/>
            <a:ext cx="8467725" cy="774700"/>
          </a:xfrm>
          <a:prstGeom prst="rect">
            <a:avLst/>
          </a:prstGeom>
          <a:noFill/>
          <a:ln w="9525">
            <a:noFill/>
            <a:miter lim="800000"/>
            <a:headEnd/>
            <a:tailEnd/>
          </a:ln>
        </p:spPr>
      </p:pic>
      <p:sp>
        <p:nvSpPr>
          <p:cNvPr id="9226" name="Rectangle 3"/>
          <p:cNvSpPr>
            <a:spLocks/>
          </p:cNvSpPr>
          <p:nvPr/>
        </p:nvSpPr>
        <p:spPr bwMode="auto">
          <a:xfrm>
            <a:off x="539750" y="1408113"/>
            <a:ext cx="8280400" cy="1377950"/>
          </a:xfrm>
          <a:prstGeom prst="rect">
            <a:avLst/>
          </a:prstGeom>
          <a:noFill/>
          <a:ln w="12700">
            <a:noFill/>
            <a:miter lim="800000"/>
            <a:headEnd/>
            <a:tailEnd/>
          </a:ln>
        </p:spPr>
        <p:txBody>
          <a:bodyPr lIns="0" tIns="0" rIns="18755" bIns="0"/>
          <a:lstStyle/>
          <a:p>
            <a:pPr marL="17463" algn="l">
              <a:buSzPct val="125000"/>
            </a:pPr>
            <a:r>
              <a:rPr lang="zh-CN" altLang="en-US" sz="2600" dirty="0">
                <a:solidFill>
                  <a:srgbClr val="000099"/>
                </a:solidFill>
                <a:latin typeface="黑体" pitchFamily="49" charset="-122"/>
                <a:ea typeface="黑体" pitchFamily="49" charset="-122"/>
                <a:cs typeface="Times" charset="0"/>
                <a:sym typeface="Times New Roman" pitchFamily="18" charset="0"/>
              </a:rPr>
              <a:t>薛定谔方程（</a:t>
            </a:r>
            <a:r>
              <a:rPr lang="en-US" altLang="zh-CN" sz="2600" dirty="0">
                <a:solidFill>
                  <a:srgbClr val="000099"/>
                </a:solidFill>
                <a:latin typeface="黑体" pitchFamily="49" charset="-122"/>
                <a:ea typeface="黑体" pitchFamily="49" charset="-122"/>
                <a:cs typeface="Times" charset="0"/>
                <a:sym typeface="Times New Roman" pitchFamily="18" charset="0"/>
              </a:rPr>
              <a:t>1926</a:t>
            </a:r>
            <a:r>
              <a:rPr lang="zh-CN" altLang="en-US" sz="2600" dirty="0">
                <a:solidFill>
                  <a:srgbClr val="000099"/>
                </a:solidFill>
                <a:latin typeface="黑体" pitchFamily="49" charset="-122"/>
                <a:ea typeface="黑体" pitchFamily="49" charset="-122"/>
                <a:cs typeface="Times" charset="0"/>
                <a:sym typeface="Times New Roman" pitchFamily="18" charset="0"/>
              </a:rPr>
              <a:t>）：</a:t>
            </a:r>
            <a:endParaRPr lang="en-US" altLang="zh-CN" sz="2600" dirty="0">
              <a:latin typeface="黑体" pitchFamily="49" charset="-122"/>
              <a:ea typeface="黑体" pitchFamily="49" charset="-122"/>
              <a:cs typeface="Times" charset="0"/>
              <a:sym typeface="Times New Roman" pitchFamily="18" charset="0"/>
            </a:endParaRPr>
          </a:p>
          <a:p>
            <a:pPr marL="17463" algn="l">
              <a:buSzPct val="125000"/>
            </a:pPr>
            <a:endParaRPr lang="en-US" altLang="zh-CN" sz="2600" dirty="0">
              <a:latin typeface="黑体" pitchFamily="49" charset="-122"/>
              <a:ea typeface="黑体" pitchFamily="49" charset="-122"/>
              <a:cs typeface="Times" charset="0"/>
              <a:sym typeface="Times New Roman" pitchFamily="18" charset="0"/>
            </a:endParaRPr>
          </a:p>
          <a:p>
            <a:pPr marL="17463" algn="l">
              <a:buSzPct val="125000"/>
            </a:pPr>
            <a:endParaRPr lang="en-US" altLang="zh-CN" sz="3000" dirty="0">
              <a:latin typeface="黑体" pitchFamily="49" charset="-122"/>
              <a:ea typeface="黑体" pitchFamily="49" charset="-122"/>
              <a:cs typeface="Times" charset="0"/>
              <a:sym typeface="Times New Roman" pitchFamily="18" charset="0"/>
            </a:endParaRPr>
          </a:p>
        </p:txBody>
      </p:sp>
      <p:cxnSp>
        <p:nvCxnSpPr>
          <p:cNvPr id="12" name="直接连接符 11"/>
          <p:cNvCxnSpPr/>
          <p:nvPr/>
        </p:nvCxnSpPr>
        <p:spPr>
          <a:xfrm>
            <a:off x="5949950" y="2143125"/>
            <a:ext cx="1143000" cy="500063"/>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nvCxnSpPr>
        <p:spPr>
          <a:xfrm>
            <a:off x="4076700" y="2143125"/>
            <a:ext cx="1143000" cy="500063"/>
          </a:xfrm>
          <a:prstGeom prst="line">
            <a:avLst/>
          </a:prstGeom>
          <a:ln w="38100"/>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blinds(horizontal)">
                                      <p:cBhvr>
                                        <p:cTn id="7" dur="500"/>
                                        <p:tgtEl>
                                          <p:spTgt spid="13"/>
                                        </p:tgtEl>
                                      </p:cBhvr>
                                    </p:animEffect>
                                  </p:childTnLst>
                                </p:cTn>
                              </p:par>
                              <p:par>
                                <p:cTn id="8" presetID="3" presetClass="entr" presetSubtype="10"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blinds(horizontal)">
                                      <p:cBhvr>
                                        <p:cTn id="10" dur="500"/>
                                        <p:tgtEl>
                                          <p:spTgt spid="12"/>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grpId="0" nodeType="clickEffect">
                                  <p:stCondLst>
                                    <p:cond delay="0"/>
                                  </p:stCondLst>
                                  <p:childTnLst>
                                    <p:set>
                                      <p:cBhvr>
                                        <p:cTn id="14" dur="1" fill="hold">
                                          <p:stCondLst>
                                            <p:cond delay="0"/>
                                          </p:stCondLst>
                                        </p:cTn>
                                        <p:tgtEl>
                                          <p:spTgt spid="9224"/>
                                        </p:tgtEl>
                                        <p:attrNameLst>
                                          <p:attrName>style.visibility</p:attrName>
                                        </p:attrNameLst>
                                      </p:cBhvr>
                                      <p:to>
                                        <p:strVal val="visible"/>
                                      </p:to>
                                    </p:set>
                                    <p:animEffect transition="in" filter="blinds(horizontal)">
                                      <p:cBhvr>
                                        <p:cTn id="15" dur="500"/>
                                        <p:tgtEl>
                                          <p:spTgt spid="9224"/>
                                        </p:tgtEl>
                                      </p:cBhvr>
                                    </p:animEffect>
                                  </p:childTnLst>
                                </p:cTn>
                              </p:par>
                              <p:par>
                                <p:cTn id="16" presetID="3" presetClass="entr" presetSubtype="10" fill="hold" nodeType="withEffect">
                                  <p:stCondLst>
                                    <p:cond delay="0"/>
                                  </p:stCondLst>
                                  <p:childTnLst>
                                    <p:set>
                                      <p:cBhvr>
                                        <p:cTn id="17" dur="1" fill="hold">
                                          <p:stCondLst>
                                            <p:cond delay="0"/>
                                          </p:stCondLst>
                                        </p:cTn>
                                        <p:tgtEl>
                                          <p:spTgt spid="9218"/>
                                        </p:tgtEl>
                                        <p:attrNameLst>
                                          <p:attrName>style.visibility</p:attrName>
                                        </p:attrNameLst>
                                      </p:cBhvr>
                                      <p:to>
                                        <p:strVal val="visible"/>
                                      </p:to>
                                    </p:set>
                                    <p:animEffect transition="in" filter="blinds(horizontal)">
                                      <p:cBhvr>
                                        <p:cTn id="18" dur="500"/>
                                        <p:tgtEl>
                                          <p:spTgt spid="9218"/>
                                        </p:tgtEl>
                                      </p:cBhvr>
                                    </p:animEffect>
                                  </p:childTnLst>
                                </p:cTn>
                              </p:par>
                            </p:childTnLst>
                          </p:cTn>
                        </p:par>
                      </p:childTnLst>
                    </p:cTn>
                  </p:par>
                  <p:par>
                    <p:cTn id="19" fill="hold">
                      <p:stCondLst>
                        <p:cond delay="indefinite"/>
                      </p:stCondLst>
                      <p:childTnLst>
                        <p:par>
                          <p:cTn id="20" fill="hold">
                            <p:stCondLst>
                              <p:cond delay="0"/>
                            </p:stCondLst>
                            <p:childTnLst>
                              <p:par>
                                <p:cTn id="21" presetID="3" presetClass="entr" presetSubtype="10" fill="hold" grpId="0" nodeType="clickEffect">
                                  <p:stCondLst>
                                    <p:cond delay="0"/>
                                  </p:stCondLst>
                                  <p:childTnLst>
                                    <p:set>
                                      <p:cBhvr>
                                        <p:cTn id="22" dur="1" fill="hold">
                                          <p:stCondLst>
                                            <p:cond delay="0"/>
                                          </p:stCondLst>
                                        </p:cTn>
                                        <p:tgtEl>
                                          <p:spTgt spid="1034"/>
                                        </p:tgtEl>
                                        <p:attrNameLst>
                                          <p:attrName>style.visibility</p:attrName>
                                        </p:attrNameLst>
                                      </p:cBhvr>
                                      <p:to>
                                        <p:strVal val="visible"/>
                                      </p:to>
                                    </p:set>
                                    <p:animEffect transition="in" filter="blinds(horizontal)">
                                      <p:cBhvr>
                                        <p:cTn id="23" dur="500"/>
                                        <p:tgtEl>
                                          <p:spTgt spid="1034"/>
                                        </p:tgtEl>
                                      </p:cBhvr>
                                    </p:animEffect>
                                  </p:childTnLst>
                                </p:cTn>
                              </p:par>
                            </p:childTnLst>
                          </p:cTn>
                        </p:par>
                      </p:childTnLst>
                    </p:cTn>
                  </p:par>
                  <p:par>
                    <p:cTn id="24" fill="hold">
                      <p:stCondLst>
                        <p:cond delay="indefinite"/>
                      </p:stCondLst>
                      <p:childTnLst>
                        <p:par>
                          <p:cTn id="25" fill="hold">
                            <p:stCondLst>
                              <p:cond delay="0"/>
                            </p:stCondLst>
                            <p:childTnLst>
                              <p:par>
                                <p:cTn id="26" presetID="3" presetClass="entr" presetSubtype="10" fill="hold" grpId="0" nodeType="clickEffect">
                                  <p:stCondLst>
                                    <p:cond delay="0"/>
                                  </p:stCondLst>
                                  <p:childTnLst>
                                    <p:set>
                                      <p:cBhvr>
                                        <p:cTn id="27" dur="1" fill="hold">
                                          <p:stCondLst>
                                            <p:cond delay="0"/>
                                          </p:stCondLst>
                                        </p:cTn>
                                        <p:tgtEl>
                                          <p:spTgt spid="9222"/>
                                        </p:tgtEl>
                                        <p:attrNameLst>
                                          <p:attrName>style.visibility</p:attrName>
                                        </p:attrNameLst>
                                      </p:cBhvr>
                                      <p:to>
                                        <p:strVal val="visible"/>
                                      </p:to>
                                    </p:set>
                                    <p:animEffect transition="in" filter="blinds(horizontal)">
                                      <p:cBhvr>
                                        <p:cTn id="28" dur="500"/>
                                        <p:tgtEl>
                                          <p:spTgt spid="92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4" grpId="0"/>
      <p:bldP spid="9222" grpId="0"/>
      <p:bldP spid="9224" grpId="0"/>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Line 1"/>
          <p:cNvSpPr>
            <a:spLocks noChangeShapeType="1"/>
          </p:cNvSpPr>
          <p:nvPr/>
        </p:nvSpPr>
        <p:spPr bwMode="auto">
          <a:xfrm>
            <a:off x="615724" y="942612"/>
            <a:ext cx="7920037" cy="1588"/>
          </a:xfrm>
          <a:prstGeom prst="line">
            <a:avLst/>
          </a:prstGeom>
          <a:noFill/>
          <a:ln w="50800">
            <a:solidFill>
              <a:srgbClr val="D90B00"/>
            </a:solidFill>
            <a:round/>
            <a:headEnd/>
            <a:tailEnd/>
          </a:ln>
        </p:spPr>
        <p:txBody>
          <a:bodyPr lIns="0" tIns="0" rIns="0" bIns="0"/>
          <a:lstStyle/>
          <a:p>
            <a:endParaRPr lang="zh-CN" altLang="en-US"/>
          </a:p>
        </p:txBody>
      </p:sp>
      <p:sp>
        <p:nvSpPr>
          <p:cNvPr id="9" name="Rectangle 2"/>
          <p:cNvSpPr txBox="1">
            <a:spLocks noChangeArrowheads="1"/>
          </p:cNvSpPr>
          <p:nvPr/>
        </p:nvSpPr>
        <p:spPr bwMode="auto">
          <a:xfrm>
            <a:off x="431181" y="217449"/>
            <a:ext cx="8367132"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lgn="ctr">
              <a:defRPr/>
            </a:pPr>
            <a:r>
              <a:rPr lang="zh-CN" altLang="en-US" sz="2800" dirty="0">
                <a:latin typeface="+mj-lt"/>
                <a:ea typeface="黑体" pitchFamily="49" charset="-122"/>
                <a:cs typeface="+mj-cs"/>
              </a:rPr>
              <a:t>轻元素体系的全量子化效应研究</a:t>
            </a:r>
          </a:p>
          <a:p>
            <a:pPr lvl="0" algn="ctr">
              <a:defRPr/>
            </a:pPr>
            <a:endParaRPr kumimoji="0" lang="zh-CN" altLang="en-US" sz="2800" b="0" i="0" u="none" strike="noStrike" kern="1200" cap="none" spc="0" normalizeH="0" baseline="0" noProof="0" dirty="0">
              <a:ln>
                <a:noFill/>
              </a:ln>
              <a:solidFill>
                <a:schemeClr val="tx1"/>
              </a:solidFill>
              <a:effectLst/>
              <a:uLnTx/>
              <a:uFillTx/>
              <a:latin typeface="+mj-lt"/>
              <a:ea typeface="黑体" pitchFamily="49" charset="-122"/>
              <a:cs typeface="+mj-cs"/>
            </a:endParaRPr>
          </a:p>
        </p:txBody>
      </p:sp>
      <p:sp>
        <p:nvSpPr>
          <p:cNvPr id="8" name="经典体系：…"/>
          <p:cNvSpPr txBox="1"/>
          <p:nvPr/>
        </p:nvSpPr>
        <p:spPr>
          <a:xfrm>
            <a:off x="898924" y="4067032"/>
            <a:ext cx="3626800" cy="2308324"/>
          </a:xfrm>
          <a:prstGeom prst="rect">
            <a:avLst/>
          </a:prstGeom>
          <a:ln w="38100">
            <a:solidFill>
              <a:schemeClr val="accent5">
                <a:lumOff val="24117"/>
              </a:schemeClr>
            </a:solidFill>
            <a:miter lim="400000"/>
          </a:ln>
          <a:extLst>
            <a:ext uri="{C572A759-6A51-4108-AA02-DFA0A04FC94B}">
              <ma14:wrappingTextBoxFlag xmlns:ma14="http://schemas.microsoft.com/office/mac/drawingml/2011/main" xmlns="" val="1"/>
            </a:ext>
          </a:extLst>
        </p:spPr>
        <p:txBody>
          <a:bodyPr wrap="square" lIns="45719" rIns="45719">
            <a:spAutoFit/>
          </a:bodyPr>
          <a:lstStyle/>
          <a:p>
            <a:pPr algn="ctr">
              <a:lnSpc>
                <a:spcPct val="150000"/>
              </a:lnSpc>
              <a:defRPr sz="3000"/>
            </a:pPr>
            <a:r>
              <a:rPr lang="zh-CN" altLang="en-US" sz="2400" dirty="0">
                <a:latin typeface="黑体"/>
                <a:ea typeface="黑体"/>
                <a:cs typeface="黑体"/>
                <a:sym typeface="黑体"/>
              </a:rPr>
              <a:t>重元素</a:t>
            </a:r>
            <a:r>
              <a:rPr sz="2400" dirty="0" err="1">
                <a:latin typeface="黑体"/>
                <a:ea typeface="黑体"/>
                <a:cs typeface="黑体"/>
                <a:sym typeface="黑体"/>
              </a:rPr>
              <a:t>体系</a:t>
            </a:r>
            <a:r>
              <a:rPr sz="2400" dirty="0">
                <a:latin typeface="黑体"/>
                <a:ea typeface="黑体"/>
                <a:cs typeface="黑体"/>
                <a:sym typeface="黑体"/>
              </a:rPr>
              <a:t>：</a:t>
            </a:r>
          </a:p>
          <a:p>
            <a:pPr algn="ctr">
              <a:lnSpc>
                <a:spcPct val="150000"/>
              </a:lnSpc>
              <a:defRPr sz="3000"/>
            </a:pPr>
            <a:r>
              <a:rPr sz="2400" dirty="0" err="1">
                <a:solidFill>
                  <a:srgbClr val="FF0000"/>
                </a:solidFill>
                <a:latin typeface="黑体"/>
                <a:ea typeface="黑体"/>
                <a:cs typeface="黑体"/>
                <a:sym typeface="黑体"/>
              </a:rPr>
              <a:t>质量：原子核</a:t>
            </a:r>
            <a:r>
              <a:rPr sz="2400" dirty="0">
                <a:solidFill>
                  <a:srgbClr val="FF0000"/>
                </a:solidFill>
                <a:latin typeface="黑体"/>
                <a:ea typeface="黑体"/>
                <a:cs typeface="黑体"/>
                <a:sym typeface="黑体"/>
              </a:rPr>
              <a:t> &gt;&gt; </a:t>
            </a:r>
            <a:r>
              <a:rPr sz="2400" dirty="0" err="1">
                <a:solidFill>
                  <a:srgbClr val="FF0000"/>
                </a:solidFill>
                <a:latin typeface="黑体"/>
                <a:ea typeface="黑体"/>
                <a:cs typeface="黑体"/>
                <a:sym typeface="黑体"/>
              </a:rPr>
              <a:t>电子</a:t>
            </a:r>
            <a:endParaRPr sz="2400" dirty="0">
              <a:solidFill>
                <a:srgbClr val="FF0000"/>
              </a:solidFill>
              <a:latin typeface="黑体"/>
              <a:ea typeface="黑体"/>
              <a:cs typeface="黑体"/>
              <a:sym typeface="黑体"/>
            </a:endParaRPr>
          </a:p>
          <a:p>
            <a:pPr algn="ctr">
              <a:lnSpc>
                <a:spcPct val="150000"/>
              </a:lnSpc>
              <a:defRPr sz="3000"/>
            </a:pPr>
            <a:r>
              <a:rPr sz="2400" dirty="0" err="1">
                <a:latin typeface="黑体"/>
                <a:ea typeface="黑体"/>
                <a:cs typeface="黑体"/>
                <a:sym typeface="黑体"/>
              </a:rPr>
              <a:t>电子态量子化</a:t>
            </a:r>
            <a:br>
              <a:rPr lang="en-US" sz="2400" dirty="0">
                <a:latin typeface="黑体"/>
                <a:ea typeface="黑体"/>
                <a:cs typeface="黑体"/>
                <a:sym typeface="黑体"/>
              </a:rPr>
            </a:br>
            <a:r>
              <a:rPr lang="zh-CN" altLang="en-US" sz="2400" dirty="0">
                <a:latin typeface="黑体"/>
                <a:ea typeface="黑体"/>
                <a:cs typeface="黑体"/>
                <a:sym typeface="黑体"/>
              </a:rPr>
              <a:t>（波恩</a:t>
            </a:r>
            <a:r>
              <a:rPr lang="en-US" altLang="zh-CN" sz="2400" dirty="0">
                <a:latin typeface="黑体"/>
                <a:ea typeface="黑体"/>
                <a:cs typeface="黑体"/>
                <a:sym typeface="黑体"/>
              </a:rPr>
              <a:t>-</a:t>
            </a:r>
            <a:r>
              <a:rPr lang="zh-CN" altLang="en-US" sz="2400" dirty="0">
                <a:latin typeface="黑体"/>
                <a:ea typeface="黑体"/>
                <a:cs typeface="黑体"/>
                <a:sym typeface="黑体"/>
              </a:rPr>
              <a:t>奥本海默近似）</a:t>
            </a:r>
            <a:endParaRPr sz="2400" dirty="0">
              <a:latin typeface="黑体"/>
              <a:ea typeface="黑体"/>
              <a:cs typeface="黑体"/>
              <a:sym typeface="黑体"/>
            </a:endParaRPr>
          </a:p>
        </p:txBody>
      </p:sp>
      <p:sp>
        <p:nvSpPr>
          <p:cNvPr id="11" name="轻元素体系：…"/>
          <p:cNvSpPr txBox="1"/>
          <p:nvPr/>
        </p:nvSpPr>
        <p:spPr>
          <a:xfrm>
            <a:off x="4712613" y="4067032"/>
            <a:ext cx="3583895" cy="2308324"/>
          </a:xfrm>
          <a:prstGeom prst="rect">
            <a:avLst/>
          </a:prstGeom>
          <a:ln w="38100">
            <a:solidFill>
              <a:schemeClr val="accent5">
                <a:lumOff val="24117"/>
              </a:schemeClr>
            </a:solidFill>
            <a:miter lim="400000"/>
          </a:ln>
          <a:extLst>
            <a:ext uri="{C572A759-6A51-4108-AA02-DFA0A04FC94B}">
              <ma14:wrappingTextBoxFlag xmlns:ma14="http://schemas.microsoft.com/office/mac/drawingml/2011/main" xmlns="" val="1"/>
            </a:ext>
          </a:extLst>
        </p:spPr>
        <p:txBody>
          <a:bodyPr wrap="square" lIns="45719" rIns="45719">
            <a:spAutoFit/>
          </a:bodyPr>
          <a:lstStyle/>
          <a:p>
            <a:pPr algn="ctr">
              <a:lnSpc>
                <a:spcPct val="150000"/>
              </a:lnSpc>
              <a:defRPr sz="3000"/>
            </a:pPr>
            <a:r>
              <a:rPr sz="2400" dirty="0" err="1">
                <a:latin typeface="黑体"/>
                <a:ea typeface="黑体"/>
                <a:cs typeface="黑体"/>
                <a:sym typeface="黑体"/>
              </a:rPr>
              <a:t>轻元素体系</a:t>
            </a:r>
            <a:r>
              <a:rPr sz="2400" dirty="0">
                <a:latin typeface="黑体"/>
                <a:ea typeface="黑体"/>
                <a:cs typeface="黑体"/>
                <a:sym typeface="黑体"/>
              </a:rPr>
              <a:t>：</a:t>
            </a:r>
          </a:p>
          <a:p>
            <a:pPr algn="ctr">
              <a:lnSpc>
                <a:spcPct val="150000"/>
              </a:lnSpc>
              <a:defRPr sz="3000"/>
            </a:pPr>
            <a:r>
              <a:rPr sz="2400" dirty="0" err="1">
                <a:latin typeface="黑体"/>
                <a:ea typeface="黑体"/>
                <a:cs typeface="黑体"/>
                <a:sym typeface="黑体"/>
              </a:rPr>
              <a:t>质量：原子核</a:t>
            </a:r>
            <a:r>
              <a:rPr sz="2400" dirty="0">
                <a:latin typeface="黑体"/>
                <a:ea typeface="黑体"/>
                <a:cs typeface="黑体"/>
                <a:sym typeface="黑体"/>
              </a:rPr>
              <a:t> &gt; </a:t>
            </a:r>
            <a:r>
              <a:rPr sz="2400" dirty="0" err="1">
                <a:latin typeface="黑体"/>
                <a:ea typeface="黑体"/>
                <a:cs typeface="黑体"/>
                <a:sym typeface="黑体"/>
              </a:rPr>
              <a:t>电子</a:t>
            </a:r>
            <a:endParaRPr sz="2400" dirty="0">
              <a:latin typeface="黑体"/>
              <a:ea typeface="黑体"/>
              <a:cs typeface="黑体"/>
              <a:sym typeface="黑体"/>
            </a:endParaRPr>
          </a:p>
          <a:p>
            <a:pPr algn="ctr">
              <a:lnSpc>
                <a:spcPct val="150000"/>
              </a:lnSpc>
              <a:defRPr sz="3000"/>
            </a:pPr>
            <a:r>
              <a:rPr lang="zh-CN" altLang="en-US" sz="2400" dirty="0">
                <a:latin typeface="黑体"/>
                <a:ea typeface="黑体"/>
                <a:cs typeface="黑体"/>
                <a:sym typeface="黑体"/>
              </a:rPr>
              <a:t>电子和原子核同时量子化</a:t>
            </a:r>
            <a:br>
              <a:rPr lang="en-US" altLang="zh-CN" sz="2400" dirty="0">
                <a:latin typeface="黑体"/>
                <a:ea typeface="黑体"/>
                <a:cs typeface="黑体"/>
                <a:sym typeface="黑体"/>
              </a:rPr>
            </a:br>
            <a:r>
              <a:rPr lang="zh-CN" altLang="en-US" sz="2400" dirty="0">
                <a:latin typeface="黑体"/>
                <a:ea typeface="黑体"/>
                <a:cs typeface="黑体"/>
                <a:sym typeface="黑体"/>
              </a:rPr>
              <a:t>（全量子化）</a:t>
            </a:r>
            <a:endParaRPr sz="2400" dirty="0">
              <a:latin typeface="黑体"/>
              <a:ea typeface="黑体"/>
              <a:cs typeface="黑体"/>
              <a:sym typeface="黑体"/>
            </a:endParaRPr>
          </a:p>
        </p:txBody>
      </p:sp>
      <p:pic>
        <p:nvPicPr>
          <p:cNvPr id="12" name="image26.gif" descr="image26.gif"/>
          <p:cNvPicPr>
            <a:picLocks noChangeAspect="1"/>
          </p:cNvPicPr>
          <p:nvPr/>
        </p:nvPicPr>
        <p:blipFill>
          <a:blip r:embed="rId3" cstate="print">
            <a:extLst/>
          </a:blip>
          <a:stretch>
            <a:fillRect/>
          </a:stretch>
        </p:blipFill>
        <p:spPr>
          <a:xfrm>
            <a:off x="905866" y="1222281"/>
            <a:ext cx="3653343" cy="2737949"/>
          </a:xfrm>
          <a:prstGeom prst="rect">
            <a:avLst/>
          </a:prstGeom>
          <a:ln w="12700">
            <a:miter lim="400000"/>
          </a:ln>
        </p:spPr>
      </p:pic>
      <p:pic>
        <p:nvPicPr>
          <p:cNvPr id="13" name="image27.gif" descr="image27.gif"/>
          <p:cNvPicPr>
            <a:picLocks noChangeAspect="1"/>
          </p:cNvPicPr>
          <p:nvPr/>
        </p:nvPicPr>
        <p:blipFill>
          <a:blip r:embed="rId4" cstate="print">
            <a:extLst/>
          </a:blip>
          <a:stretch>
            <a:fillRect/>
          </a:stretch>
        </p:blipFill>
        <p:spPr>
          <a:xfrm>
            <a:off x="4676632" y="1226852"/>
            <a:ext cx="3626800" cy="2718057"/>
          </a:xfrm>
          <a:prstGeom prst="rect">
            <a:avLst/>
          </a:prstGeom>
          <a:ln w="12700">
            <a:miter lim="400000"/>
          </a:ln>
        </p:spPr>
      </p:pic>
      <p:sp>
        <p:nvSpPr>
          <p:cNvPr id="14" name="灯片编号占位符 13"/>
          <p:cNvSpPr>
            <a:spLocks noGrp="1"/>
          </p:cNvSpPr>
          <p:nvPr>
            <p:ph type="sldNum" sz="quarter" idx="4294967295"/>
          </p:nvPr>
        </p:nvSpPr>
        <p:spPr>
          <a:xfrm>
            <a:off x="6553200" y="6356350"/>
            <a:ext cx="2133600" cy="365125"/>
          </a:xfrm>
          <a:prstGeom prst="rect">
            <a:avLst/>
          </a:prstGeom>
        </p:spPr>
        <p:txBody>
          <a:bodyPr/>
          <a:lstStyle/>
          <a:p>
            <a:fld id="{00B0C915-2F5E-4472-A112-3BE896397146}" type="slidenum">
              <a:rPr lang="zh-CN" altLang="en-US" smtClean="0"/>
              <a:pPr/>
              <a:t>91</a:t>
            </a:fld>
            <a:endParaRPr lang="zh-CN" altLang="en-US"/>
          </a:p>
        </p:txBody>
      </p:sp>
    </p:spTree>
  </p:cSld>
  <p:clrMapOvr>
    <a:masterClrMapping/>
  </p:clrMapOvr>
  <p:transition advTm="28031"/>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9764" name="Freeform 4"/>
          <p:cNvSpPr>
            <a:spLocks/>
          </p:cNvSpPr>
          <p:nvPr/>
        </p:nvSpPr>
        <p:spPr bwMode="auto">
          <a:xfrm>
            <a:off x="2193925" y="1371600"/>
            <a:ext cx="4892675" cy="3124200"/>
          </a:xfrm>
          <a:custGeom>
            <a:avLst/>
            <a:gdLst/>
            <a:ahLst/>
            <a:cxnLst>
              <a:cxn ang="0">
                <a:pos x="0" y="29"/>
              </a:cxn>
              <a:cxn ang="0">
                <a:pos x="206" y="1074"/>
              </a:cxn>
              <a:cxn ang="0">
                <a:pos x="480" y="1911"/>
              </a:cxn>
              <a:cxn ang="0">
                <a:pos x="822" y="2090"/>
              </a:cxn>
              <a:cxn ang="0">
                <a:pos x="1197" y="1779"/>
              </a:cxn>
              <a:cxn ang="0">
                <a:pos x="1571" y="795"/>
              </a:cxn>
              <a:cxn ang="0">
                <a:pos x="1942" y="1765"/>
              </a:cxn>
              <a:cxn ang="0">
                <a:pos x="2358" y="2086"/>
              </a:cxn>
              <a:cxn ang="0">
                <a:pos x="2704" y="1876"/>
              </a:cxn>
              <a:cxn ang="0">
                <a:pos x="2956" y="1043"/>
              </a:cxn>
              <a:cxn ang="0">
                <a:pos x="3082" y="0"/>
              </a:cxn>
            </a:cxnLst>
            <a:rect l="0" t="0" r="r" b="b"/>
            <a:pathLst>
              <a:path w="3082" h="2112">
                <a:moveTo>
                  <a:pt x="0" y="29"/>
                </a:moveTo>
                <a:cubicBezTo>
                  <a:pt x="62" y="394"/>
                  <a:pt x="126" y="761"/>
                  <a:pt x="206" y="1074"/>
                </a:cubicBezTo>
                <a:cubicBezTo>
                  <a:pt x="286" y="1388"/>
                  <a:pt x="377" y="1742"/>
                  <a:pt x="480" y="1911"/>
                </a:cubicBezTo>
                <a:cubicBezTo>
                  <a:pt x="583" y="2081"/>
                  <a:pt x="702" y="2112"/>
                  <a:pt x="822" y="2090"/>
                </a:cubicBezTo>
                <a:cubicBezTo>
                  <a:pt x="942" y="2068"/>
                  <a:pt x="1072" y="1995"/>
                  <a:pt x="1197" y="1779"/>
                </a:cubicBezTo>
                <a:cubicBezTo>
                  <a:pt x="1322" y="1563"/>
                  <a:pt x="1447" y="797"/>
                  <a:pt x="1571" y="795"/>
                </a:cubicBezTo>
                <a:cubicBezTo>
                  <a:pt x="1695" y="793"/>
                  <a:pt x="1811" y="1550"/>
                  <a:pt x="1942" y="1765"/>
                </a:cubicBezTo>
                <a:cubicBezTo>
                  <a:pt x="2073" y="1980"/>
                  <a:pt x="2231" y="2068"/>
                  <a:pt x="2358" y="2086"/>
                </a:cubicBezTo>
                <a:cubicBezTo>
                  <a:pt x="2485" y="2104"/>
                  <a:pt x="2604" y="2050"/>
                  <a:pt x="2704" y="1876"/>
                </a:cubicBezTo>
                <a:cubicBezTo>
                  <a:pt x="2804" y="1702"/>
                  <a:pt x="2893" y="1356"/>
                  <a:pt x="2956" y="1043"/>
                </a:cubicBezTo>
                <a:cubicBezTo>
                  <a:pt x="3020" y="731"/>
                  <a:pt x="3056" y="218"/>
                  <a:pt x="3082" y="0"/>
                </a:cubicBezTo>
              </a:path>
            </a:pathLst>
          </a:custGeom>
          <a:noFill/>
          <a:ln w="25400">
            <a:solidFill>
              <a:schemeClr val="tx1"/>
            </a:solidFill>
            <a:round/>
            <a:headEnd/>
            <a:tailEnd/>
          </a:ln>
          <a:effectLst/>
        </p:spPr>
        <p:txBody>
          <a:bodyPr/>
          <a:lstStyle/>
          <a:p>
            <a:endParaRPr lang="zh-CN" altLang="en-US"/>
          </a:p>
        </p:txBody>
      </p:sp>
      <p:sp>
        <p:nvSpPr>
          <p:cNvPr id="629765" name="Line 5"/>
          <p:cNvSpPr>
            <a:spLocks noChangeShapeType="1"/>
          </p:cNvSpPr>
          <p:nvPr/>
        </p:nvSpPr>
        <p:spPr bwMode="auto">
          <a:xfrm>
            <a:off x="2803525" y="3886200"/>
            <a:ext cx="1295400" cy="0"/>
          </a:xfrm>
          <a:prstGeom prst="line">
            <a:avLst/>
          </a:prstGeom>
          <a:noFill/>
          <a:ln w="38100">
            <a:solidFill>
              <a:schemeClr val="accent2"/>
            </a:solidFill>
            <a:prstDash val="sysDot"/>
            <a:round/>
            <a:headEnd/>
            <a:tailEnd/>
          </a:ln>
          <a:effectLst/>
        </p:spPr>
        <p:txBody>
          <a:bodyPr/>
          <a:lstStyle/>
          <a:p>
            <a:endParaRPr lang="zh-CN" altLang="en-US"/>
          </a:p>
        </p:txBody>
      </p:sp>
      <p:sp>
        <p:nvSpPr>
          <p:cNvPr id="629766" name="Line 6"/>
          <p:cNvSpPr>
            <a:spLocks noChangeShapeType="1"/>
          </p:cNvSpPr>
          <p:nvPr/>
        </p:nvSpPr>
        <p:spPr bwMode="auto">
          <a:xfrm flipV="1">
            <a:off x="4175125" y="3897313"/>
            <a:ext cx="1038225" cy="4762"/>
          </a:xfrm>
          <a:prstGeom prst="line">
            <a:avLst/>
          </a:prstGeom>
          <a:noFill/>
          <a:ln w="50800">
            <a:solidFill>
              <a:srgbClr val="0000FF"/>
            </a:solidFill>
            <a:round/>
            <a:headEnd type="stealth" w="lg" len="lg"/>
            <a:tailEnd type="stealth" w="lg" len="lg"/>
          </a:ln>
          <a:effectLst/>
        </p:spPr>
        <p:txBody>
          <a:bodyPr/>
          <a:lstStyle/>
          <a:p>
            <a:endParaRPr lang="zh-CN" altLang="en-US"/>
          </a:p>
        </p:txBody>
      </p:sp>
      <p:sp>
        <p:nvSpPr>
          <p:cNvPr id="629767" name="Line 7"/>
          <p:cNvSpPr>
            <a:spLocks noChangeShapeType="1"/>
          </p:cNvSpPr>
          <p:nvPr/>
        </p:nvSpPr>
        <p:spPr bwMode="auto">
          <a:xfrm>
            <a:off x="5283200" y="3886200"/>
            <a:ext cx="1265238" cy="0"/>
          </a:xfrm>
          <a:prstGeom prst="line">
            <a:avLst/>
          </a:prstGeom>
          <a:noFill/>
          <a:ln w="38100">
            <a:solidFill>
              <a:schemeClr val="accent2"/>
            </a:solidFill>
            <a:prstDash val="sysDot"/>
            <a:round/>
            <a:headEnd/>
            <a:tailEnd/>
          </a:ln>
          <a:effectLst/>
        </p:spPr>
        <p:txBody>
          <a:bodyPr/>
          <a:lstStyle/>
          <a:p>
            <a:endParaRPr lang="zh-CN" altLang="en-US"/>
          </a:p>
        </p:txBody>
      </p:sp>
      <p:sp>
        <p:nvSpPr>
          <p:cNvPr id="629768" name="Freeform 8"/>
          <p:cNvSpPr>
            <a:spLocks/>
          </p:cNvSpPr>
          <p:nvPr/>
        </p:nvSpPr>
        <p:spPr bwMode="auto">
          <a:xfrm>
            <a:off x="3717925" y="2133600"/>
            <a:ext cx="1887538" cy="669925"/>
          </a:xfrm>
          <a:custGeom>
            <a:avLst/>
            <a:gdLst/>
            <a:ahLst/>
            <a:cxnLst>
              <a:cxn ang="0">
                <a:pos x="785" y="279"/>
              </a:cxn>
              <a:cxn ang="0">
                <a:pos x="387" y="1"/>
              </a:cxn>
              <a:cxn ang="0">
                <a:pos x="0" y="270"/>
              </a:cxn>
            </a:cxnLst>
            <a:rect l="0" t="0" r="r" b="b"/>
            <a:pathLst>
              <a:path w="785" h="279">
                <a:moveTo>
                  <a:pt x="785" y="279"/>
                </a:moveTo>
                <a:cubicBezTo>
                  <a:pt x="719" y="233"/>
                  <a:pt x="518" y="2"/>
                  <a:pt x="387" y="1"/>
                </a:cubicBezTo>
                <a:cubicBezTo>
                  <a:pt x="256" y="0"/>
                  <a:pt x="81" y="214"/>
                  <a:pt x="0" y="270"/>
                </a:cubicBezTo>
              </a:path>
            </a:pathLst>
          </a:custGeom>
          <a:noFill/>
          <a:ln w="50800">
            <a:solidFill>
              <a:srgbClr val="FF0000"/>
            </a:solidFill>
            <a:round/>
            <a:headEnd type="stealth" w="lg" len="lg"/>
            <a:tailEnd type="stealth" w="lg" len="lg"/>
          </a:ln>
          <a:effectLst/>
        </p:spPr>
        <p:txBody>
          <a:bodyPr/>
          <a:lstStyle/>
          <a:p>
            <a:endParaRPr lang="zh-CN" altLang="en-US"/>
          </a:p>
        </p:txBody>
      </p:sp>
      <p:sp>
        <p:nvSpPr>
          <p:cNvPr id="629770" name="Oval 10"/>
          <p:cNvSpPr>
            <a:spLocks noChangeArrowheads="1"/>
          </p:cNvSpPr>
          <p:nvPr/>
        </p:nvSpPr>
        <p:spPr bwMode="auto">
          <a:xfrm>
            <a:off x="2363788" y="4833938"/>
            <a:ext cx="346075" cy="346075"/>
          </a:xfrm>
          <a:prstGeom prst="ellipse">
            <a:avLst/>
          </a:prstGeom>
          <a:gradFill rotWithShape="1">
            <a:gsLst>
              <a:gs pos="0">
                <a:schemeClr val="accent1"/>
              </a:gs>
              <a:gs pos="100000">
                <a:schemeClr val="accent1">
                  <a:gamma/>
                  <a:shade val="46275"/>
                  <a:invGamma/>
                </a:schemeClr>
              </a:gs>
            </a:gsLst>
            <a:path path="shape">
              <a:fillToRect l="50000" t="50000" r="50000" b="50000"/>
            </a:path>
          </a:gradFill>
          <a:ln w="9525">
            <a:solidFill>
              <a:schemeClr val="tx1"/>
            </a:solidFill>
            <a:round/>
            <a:headEnd/>
            <a:tailEnd/>
          </a:ln>
          <a:effectLst/>
        </p:spPr>
        <p:txBody>
          <a:bodyPr wrap="none" anchor="ctr"/>
          <a:lstStyle/>
          <a:p>
            <a:endParaRPr lang="zh-CN" altLang="en-US"/>
          </a:p>
        </p:txBody>
      </p:sp>
      <p:sp>
        <p:nvSpPr>
          <p:cNvPr id="629771" name="Oval 11"/>
          <p:cNvSpPr>
            <a:spLocks noChangeArrowheads="1"/>
          </p:cNvSpPr>
          <p:nvPr/>
        </p:nvSpPr>
        <p:spPr bwMode="auto">
          <a:xfrm>
            <a:off x="3844925" y="4833938"/>
            <a:ext cx="346075" cy="346075"/>
          </a:xfrm>
          <a:prstGeom prst="ellipse">
            <a:avLst/>
          </a:prstGeom>
          <a:gradFill rotWithShape="1">
            <a:gsLst>
              <a:gs pos="0">
                <a:schemeClr val="accent1"/>
              </a:gs>
              <a:gs pos="100000">
                <a:schemeClr val="accent1">
                  <a:gamma/>
                  <a:shade val="46275"/>
                  <a:invGamma/>
                </a:schemeClr>
              </a:gs>
            </a:gsLst>
            <a:path path="shape">
              <a:fillToRect l="50000" t="50000" r="50000" b="50000"/>
            </a:path>
          </a:gradFill>
          <a:ln w="9525">
            <a:solidFill>
              <a:schemeClr val="tx1"/>
            </a:solidFill>
            <a:round/>
            <a:headEnd/>
            <a:tailEnd/>
          </a:ln>
          <a:effectLst/>
        </p:spPr>
        <p:txBody>
          <a:bodyPr wrap="none" anchor="ctr"/>
          <a:lstStyle/>
          <a:p>
            <a:endParaRPr lang="zh-CN" altLang="en-US"/>
          </a:p>
        </p:txBody>
      </p:sp>
      <p:sp>
        <p:nvSpPr>
          <p:cNvPr id="629772" name="Oval 12"/>
          <p:cNvSpPr>
            <a:spLocks noChangeArrowheads="1"/>
          </p:cNvSpPr>
          <p:nvPr/>
        </p:nvSpPr>
        <p:spPr bwMode="auto">
          <a:xfrm>
            <a:off x="3040063" y="4900613"/>
            <a:ext cx="230187" cy="231775"/>
          </a:xfrm>
          <a:prstGeom prst="ellipse">
            <a:avLst/>
          </a:prstGeom>
          <a:gradFill rotWithShape="1">
            <a:gsLst>
              <a:gs pos="0">
                <a:srgbClr val="99CCFF"/>
              </a:gs>
              <a:gs pos="100000">
                <a:srgbClr val="99CCFF">
                  <a:gamma/>
                  <a:shade val="46275"/>
                  <a:invGamma/>
                </a:srgbClr>
              </a:gs>
            </a:gsLst>
            <a:path path="shape">
              <a:fillToRect l="50000" t="50000" r="50000" b="50000"/>
            </a:path>
          </a:gradFill>
          <a:ln w="9525">
            <a:solidFill>
              <a:schemeClr val="tx1"/>
            </a:solidFill>
            <a:round/>
            <a:headEnd/>
            <a:tailEnd/>
          </a:ln>
          <a:effectLst/>
        </p:spPr>
        <p:txBody>
          <a:bodyPr wrap="none" anchor="ctr"/>
          <a:lstStyle/>
          <a:p>
            <a:endParaRPr lang="zh-CN" altLang="en-US"/>
          </a:p>
        </p:txBody>
      </p:sp>
      <p:sp>
        <p:nvSpPr>
          <p:cNvPr id="629773" name="Line 13"/>
          <p:cNvSpPr>
            <a:spLocks noChangeShapeType="1"/>
          </p:cNvSpPr>
          <p:nvPr/>
        </p:nvSpPr>
        <p:spPr bwMode="auto">
          <a:xfrm>
            <a:off x="2709863" y="5016500"/>
            <a:ext cx="346075" cy="0"/>
          </a:xfrm>
          <a:prstGeom prst="line">
            <a:avLst/>
          </a:prstGeom>
          <a:noFill/>
          <a:ln w="38100">
            <a:solidFill>
              <a:schemeClr val="tx1"/>
            </a:solidFill>
            <a:round/>
            <a:headEnd/>
            <a:tailEnd/>
          </a:ln>
          <a:effectLst/>
        </p:spPr>
        <p:txBody>
          <a:bodyPr/>
          <a:lstStyle/>
          <a:p>
            <a:endParaRPr lang="zh-CN" altLang="en-US"/>
          </a:p>
        </p:txBody>
      </p:sp>
      <p:sp>
        <p:nvSpPr>
          <p:cNvPr id="629774" name="Line 14"/>
          <p:cNvSpPr>
            <a:spLocks noChangeShapeType="1"/>
          </p:cNvSpPr>
          <p:nvPr/>
        </p:nvSpPr>
        <p:spPr bwMode="auto">
          <a:xfrm>
            <a:off x="3271838" y="5030788"/>
            <a:ext cx="592137" cy="0"/>
          </a:xfrm>
          <a:prstGeom prst="line">
            <a:avLst/>
          </a:prstGeom>
          <a:noFill/>
          <a:ln w="38100">
            <a:solidFill>
              <a:srgbClr val="FF0000"/>
            </a:solidFill>
            <a:prstDash val="sysDot"/>
            <a:round/>
            <a:headEnd/>
            <a:tailEnd/>
          </a:ln>
          <a:effectLst/>
        </p:spPr>
        <p:txBody>
          <a:bodyPr/>
          <a:lstStyle/>
          <a:p>
            <a:endParaRPr lang="zh-CN" altLang="en-US"/>
          </a:p>
        </p:txBody>
      </p:sp>
      <p:sp>
        <p:nvSpPr>
          <p:cNvPr id="629776" name="Oval 16"/>
          <p:cNvSpPr>
            <a:spLocks noChangeArrowheads="1"/>
          </p:cNvSpPr>
          <p:nvPr/>
        </p:nvSpPr>
        <p:spPr bwMode="auto">
          <a:xfrm rot="10800000">
            <a:off x="6727825" y="4833938"/>
            <a:ext cx="346075" cy="346075"/>
          </a:xfrm>
          <a:prstGeom prst="ellipse">
            <a:avLst/>
          </a:prstGeom>
          <a:gradFill rotWithShape="1">
            <a:gsLst>
              <a:gs pos="0">
                <a:schemeClr val="accent1"/>
              </a:gs>
              <a:gs pos="100000">
                <a:schemeClr val="accent1">
                  <a:gamma/>
                  <a:shade val="46275"/>
                  <a:invGamma/>
                </a:schemeClr>
              </a:gs>
            </a:gsLst>
            <a:path path="shape">
              <a:fillToRect l="50000" t="50000" r="50000" b="50000"/>
            </a:path>
          </a:gradFill>
          <a:ln w="9525">
            <a:solidFill>
              <a:schemeClr val="tx1"/>
            </a:solidFill>
            <a:round/>
            <a:headEnd/>
            <a:tailEnd/>
          </a:ln>
          <a:effectLst/>
        </p:spPr>
        <p:txBody>
          <a:bodyPr wrap="none" anchor="ctr"/>
          <a:lstStyle/>
          <a:p>
            <a:endParaRPr lang="zh-CN" altLang="en-US"/>
          </a:p>
        </p:txBody>
      </p:sp>
      <p:sp>
        <p:nvSpPr>
          <p:cNvPr id="629777" name="Oval 17"/>
          <p:cNvSpPr>
            <a:spLocks noChangeArrowheads="1"/>
          </p:cNvSpPr>
          <p:nvPr/>
        </p:nvSpPr>
        <p:spPr bwMode="auto">
          <a:xfrm rot="10800000">
            <a:off x="5246688" y="4833938"/>
            <a:ext cx="346075" cy="346075"/>
          </a:xfrm>
          <a:prstGeom prst="ellipse">
            <a:avLst/>
          </a:prstGeom>
          <a:gradFill rotWithShape="1">
            <a:gsLst>
              <a:gs pos="0">
                <a:schemeClr val="accent1"/>
              </a:gs>
              <a:gs pos="100000">
                <a:schemeClr val="accent1">
                  <a:gamma/>
                  <a:shade val="46275"/>
                  <a:invGamma/>
                </a:schemeClr>
              </a:gs>
            </a:gsLst>
            <a:path path="shape">
              <a:fillToRect l="50000" t="50000" r="50000" b="50000"/>
            </a:path>
          </a:gradFill>
          <a:ln w="9525">
            <a:solidFill>
              <a:schemeClr val="tx1"/>
            </a:solidFill>
            <a:round/>
            <a:headEnd/>
            <a:tailEnd/>
          </a:ln>
          <a:effectLst/>
        </p:spPr>
        <p:txBody>
          <a:bodyPr wrap="none" anchor="ctr"/>
          <a:lstStyle/>
          <a:p>
            <a:endParaRPr lang="zh-CN" altLang="en-US"/>
          </a:p>
        </p:txBody>
      </p:sp>
      <p:sp>
        <p:nvSpPr>
          <p:cNvPr id="629778" name="Oval 18"/>
          <p:cNvSpPr>
            <a:spLocks noChangeArrowheads="1"/>
          </p:cNvSpPr>
          <p:nvPr/>
        </p:nvSpPr>
        <p:spPr bwMode="auto">
          <a:xfrm rot="10800000">
            <a:off x="6165850" y="4881563"/>
            <a:ext cx="230188" cy="231775"/>
          </a:xfrm>
          <a:prstGeom prst="ellipse">
            <a:avLst/>
          </a:prstGeom>
          <a:gradFill rotWithShape="1">
            <a:gsLst>
              <a:gs pos="0">
                <a:srgbClr val="99CCFF"/>
              </a:gs>
              <a:gs pos="100000">
                <a:srgbClr val="99CCFF">
                  <a:gamma/>
                  <a:shade val="46275"/>
                  <a:invGamma/>
                </a:srgbClr>
              </a:gs>
            </a:gsLst>
            <a:path path="shape">
              <a:fillToRect l="50000" t="50000" r="50000" b="50000"/>
            </a:path>
          </a:gradFill>
          <a:ln w="9525">
            <a:solidFill>
              <a:schemeClr val="tx1"/>
            </a:solidFill>
            <a:round/>
            <a:headEnd/>
            <a:tailEnd/>
          </a:ln>
          <a:effectLst/>
        </p:spPr>
        <p:txBody>
          <a:bodyPr wrap="none" anchor="ctr"/>
          <a:lstStyle/>
          <a:p>
            <a:endParaRPr lang="zh-CN" altLang="en-US"/>
          </a:p>
        </p:txBody>
      </p:sp>
      <p:sp>
        <p:nvSpPr>
          <p:cNvPr id="629779" name="Line 19"/>
          <p:cNvSpPr>
            <a:spLocks noChangeShapeType="1"/>
          </p:cNvSpPr>
          <p:nvPr/>
        </p:nvSpPr>
        <p:spPr bwMode="auto">
          <a:xfrm rot="10800000">
            <a:off x="6381750" y="4997450"/>
            <a:ext cx="346075" cy="0"/>
          </a:xfrm>
          <a:prstGeom prst="line">
            <a:avLst/>
          </a:prstGeom>
          <a:noFill/>
          <a:ln w="38100">
            <a:solidFill>
              <a:schemeClr val="tx1"/>
            </a:solidFill>
            <a:round/>
            <a:headEnd/>
            <a:tailEnd/>
          </a:ln>
          <a:effectLst/>
        </p:spPr>
        <p:txBody>
          <a:bodyPr/>
          <a:lstStyle/>
          <a:p>
            <a:endParaRPr lang="zh-CN" altLang="en-US"/>
          </a:p>
        </p:txBody>
      </p:sp>
      <p:sp>
        <p:nvSpPr>
          <p:cNvPr id="629780" name="Line 20"/>
          <p:cNvSpPr>
            <a:spLocks noChangeShapeType="1"/>
          </p:cNvSpPr>
          <p:nvPr/>
        </p:nvSpPr>
        <p:spPr bwMode="auto">
          <a:xfrm rot="10800000">
            <a:off x="5573713" y="5005388"/>
            <a:ext cx="590550" cy="0"/>
          </a:xfrm>
          <a:prstGeom prst="line">
            <a:avLst/>
          </a:prstGeom>
          <a:noFill/>
          <a:ln w="38100">
            <a:solidFill>
              <a:srgbClr val="FF0000"/>
            </a:solidFill>
            <a:prstDash val="sysDot"/>
            <a:round/>
            <a:headEnd/>
            <a:tailEnd/>
          </a:ln>
          <a:effectLst/>
        </p:spPr>
        <p:txBody>
          <a:bodyPr/>
          <a:lstStyle/>
          <a:p>
            <a:endParaRPr lang="zh-CN" altLang="en-US"/>
          </a:p>
        </p:txBody>
      </p:sp>
      <p:sp>
        <p:nvSpPr>
          <p:cNvPr id="629781" name="Text Box 21"/>
          <p:cNvSpPr txBox="1">
            <a:spLocks noChangeArrowheads="1"/>
          </p:cNvSpPr>
          <p:nvPr/>
        </p:nvSpPr>
        <p:spPr bwMode="auto">
          <a:xfrm>
            <a:off x="2882900" y="5148263"/>
            <a:ext cx="438150" cy="365125"/>
          </a:xfrm>
          <a:prstGeom prst="rect">
            <a:avLst/>
          </a:prstGeom>
          <a:noFill/>
          <a:ln w="9525">
            <a:noFill/>
            <a:miter lim="800000"/>
            <a:headEnd/>
            <a:tailEnd/>
          </a:ln>
          <a:effectLst/>
        </p:spPr>
        <p:txBody>
          <a:bodyPr wrap="none">
            <a:spAutoFit/>
          </a:bodyPr>
          <a:lstStyle/>
          <a:p>
            <a:r>
              <a:rPr lang="en-US" altLang="zh-CN" b="0"/>
              <a:t>H</a:t>
            </a:r>
            <a:r>
              <a:rPr lang="en-US" altLang="zh-CN" b="0" baseline="30000"/>
              <a:t>+</a:t>
            </a:r>
          </a:p>
        </p:txBody>
      </p:sp>
      <p:sp>
        <p:nvSpPr>
          <p:cNvPr id="629782" name="Text Box 22"/>
          <p:cNvSpPr txBox="1">
            <a:spLocks noChangeArrowheads="1"/>
          </p:cNvSpPr>
          <p:nvPr/>
        </p:nvSpPr>
        <p:spPr bwMode="auto">
          <a:xfrm>
            <a:off x="2274888" y="5133975"/>
            <a:ext cx="411162" cy="365125"/>
          </a:xfrm>
          <a:prstGeom prst="rect">
            <a:avLst/>
          </a:prstGeom>
          <a:noFill/>
          <a:ln w="9525">
            <a:noFill/>
            <a:miter lim="800000"/>
            <a:headEnd/>
            <a:tailEnd/>
          </a:ln>
          <a:effectLst/>
        </p:spPr>
        <p:txBody>
          <a:bodyPr wrap="none">
            <a:spAutoFit/>
          </a:bodyPr>
          <a:lstStyle/>
          <a:p>
            <a:r>
              <a:rPr lang="en-US" altLang="zh-CN" b="0"/>
              <a:t>O</a:t>
            </a:r>
            <a:r>
              <a:rPr lang="en-US" altLang="zh-CN" b="0" baseline="30000"/>
              <a:t>-</a:t>
            </a:r>
          </a:p>
        </p:txBody>
      </p:sp>
      <p:sp>
        <p:nvSpPr>
          <p:cNvPr id="629783" name="Text Box 23"/>
          <p:cNvSpPr txBox="1">
            <a:spLocks noChangeArrowheads="1"/>
          </p:cNvSpPr>
          <p:nvPr/>
        </p:nvSpPr>
        <p:spPr bwMode="auto">
          <a:xfrm>
            <a:off x="3765550" y="5151438"/>
            <a:ext cx="412750" cy="365125"/>
          </a:xfrm>
          <a:prstGeom prst="rect">
            <a:avLst/>
          </a:prstGeom>
          <a:noFill/>
          <a:ln w="9525">
            <a:noFill/>
            <a:miter lim="800000"/>
            <a:headEnd/>
            <a:tailEnd/>
          </a:ln>
          <a:effectLst/>
        </p:spPr>
        <p:txBody>
          <a:bodyPr wrap="none">
            <a:spAutoFit/>
          </a:bodyPr>
          <a:lstStyle/>
          <a:p>
            <a:r>
              <a:rPr lang="en-US" altLang="zh-CN" b="0"/>
              <a:t>O</a:t>
            </a:r>
            <a:r>
              <a:rPr lang="en-US" altLang="zh-CN" b="0" baseline="30000"/>
              <a:t>-</a:t>
            </a:r>
          </a:p>
        </p:txBody>
      </p:sp>
      <p:sp>
        <p:nvSpPr>
          <p:cNvPr id="629784" name="Text Box 24"/>
          <p:cNvSpPr txBox="1">
            <a:spLocks noChangeArrowheads="1"/>
          </p:cNvSpPr>
          <p:nvPr/>
        </p:nvSpPr>
        <p:spPr bwMode="auto">
          <a:xfrm>
            <a:off x="6046788" y="5133975"/>
            <a:ext cx="439737" cy="368300"/>
          </a:xfrm>
          <a:prstGeom prst="rect">
            <a:avLst/>
          </a:prstGeom>
          <a:noFill/>
          <a:ln w="9525">
            <a:noFill/>
            <a:miter lim="800000"/>
            <a:headEnd/>
            <a:tailEnd/>
          </a:ln>
          <a:effectLst/>
        </p:spPr>
        <p:txBody>
          <a:bodyPr wrap="none">
            <a:spAutoFit/>
          </a:bodyPr>
          <a:lstStyle/>
          <a:p>
            <a:r>
              <a:rPr lang="en-US" altLang="zh-CN" b="0"/>
              <a:t>H</a:t>
            </a:r>
            <a:r>
              <a:rPr lang="en-US" altLang="zh-CN" b="0" baseline="30000"/>
              <a:t>+</a:t>
            </a:r>
          </a:p>
        </p:txBody>
      </p:sp>
      <p:sp>
        <p:nvSpPr>
          <p:cNvPr id="629785" name="Text Box 25"/>
          <p:cNvSpPr txBox="1">
            <a:spLocks noChangeArrowheads="1"/>
          </p:cNvSpPr>
          <p:nvPr/>
        </p:nvSpPr>
        <p:spPr bwMode="auto">
          <a:xfrm>
            <a:off x="5140325" y="5119688"/>
            <a:ext cx="412750" cy="368300"/>
          </a:xfrm>
          <a:prstGeom prst="rect">
            <a:avLst/>
          </a:prstGeom>
          <a:noFill/>
          <a:ln w="9525">
            <a:noFill/>
            <a:miter lim="800000"/>
            <a:headEnd/>
            <a:tailEnd/>
          </a:ln>
          <a:effectLst/>
        </p:spPr>
        <p:txBody>
          <a:bodyPr wrap="none">
            <a:spAutoFit/>
          </a:bodyPr>
          <a:lstStyle/>
          <a:p>
            <a:r>
              <a:rPr lang="en-US" altLang="zh-CN" b="0"/>
              <a:t>O</a:t>
            </a:r>
            <a:r>
              <a:rPr lang="en-US" altLang="zh-CN" b="0" baseline="30000"/>
              <a:t>-</a:t>
            </a:r>
          </a:p>
        </p:txBody>
      </p:sp>
      <p:sp>
        <p:nvSpPr>
          <p:cNvPr id="629786" name="Text Box 26"/>
          <p:cNvSpPr txBox="1">
            <a:spLocks noChangeArrowheads="1"/>
          </p:cNvSpPr>
          <p:nvPr/>
        </p:nvSpPr>
        <p:spPr bwMode="auto">
          <a:xfrm>
            <a:off x="6629400" y="5137150"/>
            <a:ext cx="411163" cy="365125"/>
          </a:xfrm>
          <a:prstGeom prst="rect">
            <a:avLst/>
          </a:prstGeom>
          <a:noFill/>
          <a:ln w="9525">
            <a:noFill/>
            <a:miter lim="800000"/>
            <a:headEnd/>
            <a:tailEnd/>
          </a:ln>
          <a:effectLst/>
        </p:spPr>
        <p:txBody>
          <a:bodyPr wrap="none">
            <a:spAutoFit/>
          </a:bodyPr>
          <a:lstStyle/>
          <a:p>
            <a:r>
              <a:rPr lang="en-US" altLang="zh-CN" b="0"/>
              <a:t>O</a:t>
            </a:r>
            <a:r>
              <a:rPr lang="en-US" altLang="zh-CN" b="0" baseline="30000"/>
              <a:t>-</a:t>
            </a:r>
          </a:p>
        </p:txBody>
      </p:sp>
      <p:sp>
        <p:nvSpPr>
          <p:cNvPr id="629787" name="Text Box 27"/>
          <p:cNvSpPr txBox="1">
            <a:spLocks noChangeArrowheads="1"/>
          </p:cNvSpPr>
          <p:nvPr/>
        </p:nvSpPr>
        <p:spPr bwMode="auto">
          <a:xfrm>
            <a:off x="3559175" y="1538288"/>
            <a:ext cx="2292350" cy="366712"/>
          </a:xfrm>
          <a:prstGeom prst="rect">
            <a:avLst/>
          </a:prstGeom>
          <a:noFill/>
          <a:ln w="9525">
            <a:noFill/>
            <a:miter lim="800000"/>
            <a:headEnd/>
            <a:tailEnd/>
          </a:ln>
          <a:effectLst/>
        </p:spPr>
        <p:txBody>
          <a:bodyPr wrap="none">
            <a:spAutoFit/>
          </a:bodyPr>
          <a:lstStyle/>
          <a:p>
            <a:pPr algn="ctr"/>
            <a:r>
              <a:rPr lang="en-US" altLang="zh-CN" b="0">
                <a:solidFill>
                  <a:srgbClr val="FF3300"/>
                </a:solidFill>
              </a:rPr>
              <a:t>Over-barrier hopping</a:t>
            </a:r>
          </a:p>
        </p:txBody>
      </p:sp>
      <p:sp>
        <p:nvSpPr>
          <p:cNvPr id="629795" name="Text Box 35"/>
          <p:cNvSpPr txBox="1">
            <a:spLocks noChangeArrowheads="1"/>
          </p:cNvSpPr>
          <p:nvPr/>
        </p:nvSpPr>
        <p:spPr bwMode="auto">
          <a:xfrm>
            <a:off x="396875" y="3549650"/>
            <a:ext cx="2330450" cy="641350"/>
          </a:xfrm>
          <a:prstGeom prst="rect">
            <a:avLst/>
          </a:prstGeom>
          <a:noFill/>
          <a:ln w="9525">
            <a:noFill/>
            <a:miter lim="800000"/>
            <a:headEnd/>
            <a:tailEnd/>
          </a:ln>
          <a:effectLst/>
        </p:spPr>
        <p:txBody>
          <a:bodyPr wrap="none">
            <a:spAutoFit/>
          </a:bodyPr>
          <a:lstStyle/>
          <a:p>
            <a:pPr algn="ctr"/>
            <a:r>
              <a:rPr lang="en-US" altLang="zh-CN" b="0">
                <a:solidFill>
                  <a:schemeClr val="accent2"/>
                </a:solidFill>
              </a:rPr>
              <a:t>Zero-point motion</a:t>
            </a:r>
          </a:p>
          <a:p>
            <a:pPr algn="ctr"/>
            <a:r>
              <a:rPr lang="en-US" altLang="zh-CN" b="0">
                <a:solidFill>
                  <a:schemeClr val="accent2"/>
                </a:solidFill>
              </a:rPr>
              <a:t>(quantum fluctuation)</a:t>
            </a:r>
          </a:p>
        </p:txBody>
      </p:sp>
      <p:sp>
        <p:nvSpPr>
          <p:cNvPr id="629796" name="Text Box 36"/>
          <p:cNvSpPr txBox="1">
            <a:spLocks noChangeArrowheads="1"/>
          </p:cNvSpPr>
          <p:nvPr/>
        </p:nvSpPr>
        <p:spPr bwMode="auto">
          <a:xfrm>
            <a:off x="3641725" y="4281488"/>
            <a:ext cx="2190750" cy="366712"/>
          </a:xfrm>
          <a:prstGeom prst="rect">
            <a:avLst/>
          </a:prstGeom>
          <a:noFill/>
          <a:ln w="9525">
            <a:noFill/>
            <a:miter lim="800000"/>
            <a:headEnd/>
            <a:tailEnd/>
          </a:ln>
          <a:effectLst/>
        </p:spPr>
        <p:txBody>
          <a:bodyPr wrap="none">
            <a:spAutoFit/>
          </a:bodyPr>
          <a:lstStyle/>
          <a:p>
            <a:r>
              <a:rPr lang="en-US" altLang="zh-CN" b="0">
                <a:solidFill>
                  <a:srgbClr val="0000FF"/>
                </a:solidFill>
              </a:rPr>
              <a:t>Quantum Tunneling</a:t>
            </a:r>
          </a:p>
        </p:txBody>
      </p:sp>
      <p:sp>
        <p:nvSpPr>
          <p:cNvPr id="629797" name="Oval 37"/>
          <p:cNvSpPr>
            <a:spLocks noChangeArrowheads="1"/>
          </p:cNvSpPr>
          <p:nvPr/>
        </p:nvSpPr>
        <p:spPr bwMode="auto">
          <a:xfrm>
            <a:off x="2803525" y="3767138"/>
            <a:ext cx="230188" cy="231775"/>
          </a:xfrm>
          <a:prstGeom prst="ellipse">
            <a:avLst/>
          </a:prstGeom>
          <a:gradFill rotWithShape="1">
            <a:gsLst>
              <a:gs pos="0">
                <a:srgbClr val="99CCFF"/>
              </a:gs>
              <a:gs pos="100000">
                <a:srgbClr val="99CCFF">
                  <a:gamma/>
                  <a:shade val="46275"/>
                  <a:invGamma/>
                </a:srgbClr>
              </a:gs>
            </a:gsLst>
            <a:path path="shape">
              <a:fillToRect l="50000" t="50000" r="50000" b="50000"/>
            </a:path>
          </a:gradFill>
          <a:ln w="9525">
            <a:solidFill>
              <a:schemeClr val="tx1"/>
            </a:solidFill>
            <a:round/>
            <a:headEnd/>
            <a:tailEnd/>
          </a:ln>
          <a:effectLst/>
        </p:spPr>
        <p:txBody>
          <a:bodyPr wrap="none" anchor="ctr"/>
          <a:lstStyle/>
          <a:p>
            <a:endParaRPr lang="zh-CN" altLang="en-US"/>
          </a:p>
        </p:txBody>
      </p:sp>
      <p:sp>
        <p:nvSpPr>
          <p:cNvPr id="629800" name="Rectangle 40"/>
          <p:cNvSpPr>
            <a:spLocks noGrp="1" noChangeArrowheads="1"/>
          </p:cNvSpPr>
          <p:nvPr>
            <p:ph type="title"/>
          </p:nvPr>
        </p:nvSpPr>
        <p:spPr>
          <a:xfrm>
            <a:off x="457200" y="277813"/>
            <a:ext cx="8229600" cy="712787"/>
          </a:xfrm>
          <a:noFill/>
          <a:ln/>
        </p:spPr>
        <p:txBody>
          <a:bodyPr/>
          <a:lstStyle/>
          <a:p>
            <a:r>
              <a:rPr lang="en-US" altLang="zh-CN" dirty="0"/>
              <a:t>Nuclear quantum effects</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629765"/>
                                        </p:tgtEl>
                                        <p:attrNameLst>
                                          <p:attrName>style.visibility</p:attrName>
                                        </p:attrNameLst>
                                      </p:cBhvr>
                                      <p:to>
                                        <p:strVal val="visible"/>
                                      </p:to>
                                    </p:set>
                                    <p:animEffect transition="in" filter="blinds(horizontal)">
                                      <p:cBhvr>
                                        <p:cTn id="7" dur="500"/>
                                        <p:tgtEl>
                                          <p:spTgt spid="629765"/>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629767"/>
                                        </p:tgtEl>
                                        <p:attrNameLst>
                                          <p:attrName>style.visibility</p:attrName>
                                        </p:attrNameLst>
                                      </p:cBhvr>
                                      <p:to>
                                        <p:strVal val="visible"/>
                                      </p:to>
                                    </p:set>
                                    <p:animEffect transition="in" filter="blinds(horizontal)">
                                      <p:cBhvr>
                                        <p:cTn id="10" dur="500"/>
                                        <p:tgtEl>
                                          <p:spTgt spid="629767"/>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grpId="0" nodeType="clickEffect">
                                  <p:stCondLst>
                                    <p:cond delay="0"/>
                                  </p:stCondLst>
                                  <p:childTnLst>
                                    <p:set>
                                      <p:cBhvr>
                                        <p:cTn id="14" dur="1" fill="hold">
                                          <p:stCondLst>
                                            <p:cond delay="0"/>
                                          </p:stCondLst>
                                        </p:cTn>
                                        <p:tgtEl>
                                          <p:spTgt spid="629797"/>
                                        </p:tgtEl>
                                        <p:attrNameLst>
                                          <p:attrName>style.visibility</p:attrName>
                                        </p:attrNameLst>
                                      </p:cBhvr>
                                      <p:to>
                                        <p:strVal val="visible"/>
                                      </p:to>
                                    </p:set>
                                    <p:animEffect transition="in" filter="blinds(horizontal)">
                                      <p:cBhvr>
                                        <p:cTn id="15" dur="500"/>
                                        <p:tgtEl>
                                          <p:spTgt spid="629797"/>
                                        </p:tgtEl>
                                      </p:cBhvr>
                                    </p:animEffect>
                                  </p:childTnLst>
                                </p:cTn>
                              </p:par>
                              <p:par>
                                <p:cTn id="16" presetID="20" presetClass="path" presetSubtype="0" repeatCount="indefinite" accel="50000" decel="50000" fill="hold" grpId="1" nodeType="withEffect">
                                  <p:stCondLst>
                                    <p:cond delay="0"/>
                                  </p:stCondLst>
                                  <p:endCondLst>
                                    <p:cond evt="onNext" delay="0">
                                      <p:tgtEl>
                                        <p:sldTgt/>
                                      </p:tgtEl>
                                    </p:cond>
                                  </p:endCondLst>
                                  <p:childTnLst>
                                    <p:animMotion origin="layout" path="M 0 0.00162 C 0 0.00023 0.01424 -0.00069 0.03177 -0.00069 L 0.10556 -0.00069 C 0.12309 -0.00069 0.1375 0.00023 0.1375 0.00162 L 0.1375 0.0074 C 0.1375 0.00879 0.12309 0.01018 0.10556 0.01018 L 0.03177 0.01018 C 0.01424 0.01018 0 0.00879 0 0.0074 Z " pathEditMode="relative" rAng="0" ptsTypes="fFfFfFff">
                                      <p:cBhvr>
                                        <p:cTn id="17" dur="2000" fill="hold"/>
                                        <p:tgtEl>
                                          <p:spTgt spid="629797"/>
                                        </p:tgtEl>
                                        <p:attrNameLst>
                                          <p:attrName>ppt_x</p:attrName>
                                          <p:attrName>ppt_y</p:attrName>
                                        </p:attrNameLst>
                                      </p:cBhvr>
                                      <p:rCtr x="69" y="3"/>
                                    </p:animMotion>
                                  </p:childTnLst>
                                </p:cTn>
                              </p:par>
                              <p:par>
                                <p:cTn id="18" presetID="3" presetClass="entr" presetSubtype="10" fill="hold" grpId="0" nodeType="withEffect">
                                  <p:stCondLst>
                                    <p:cond delay="0"/>
                                  </p:stCondLst>
                                  <p:childTnLst>
                                    <p:set>
                                      <p:cBhvr>
                                        <p:cTn id="19" dur="1" fill="hold">
                                          <p:stCondLst>
                                            <p:cond delay="0"/>
                                          </p:stCondLst>
                                        </p:cTn>
                                        <p:tgtEl>
                                          <p:spTgt spid="629795"/>
                                        </p:tgtEl>
                                        <p:attrNameLst>
                                          <p:attrName>style.visibility</p:attrName>
                                        </p:attrNameLst>
                                      </p:cBhvr>
                                      <p:to>
                                        <p:strVal val="visible"/>
                                      </p:to>
                                    </p:set>
                                    <p:animEffect transition="in" filter="blinds(horizontal)">
                                      <p:cBhvr>
                                        <p:cTn id="20" dur="500"/>
                                        <p:tgtEl>
                                          <p:spTgt spid="629795"/>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grpId="0" nodeType="clickEffect">
                                  <p:stCondLst>
                                    <p:cond delay="0"/>
                                  </p:stCondLst>
                                  <p:childTnLst>
                                    <p:set>
                                      <p:cBhvr>
                                        <p:cTn id="24" dur="1" fill="hold">
                                          <p:stCondLst>
                                            <p:cond delay="0"/>
                                          </p:stCondLst>
                                        </p:cTn>
                                        <p:tgtEl>
                                          <p:spTgt spid="629768"/>
                                        </p:tgtEl>
                                        <p:attrNameLst>
                                          <p:attrName>style.visibility</p:attrName>
                                        </p:attrNameLst>
                                      </p:cBhvr>
                                      <p:to>
                                        <p:strVal val="visible"/>
                                      </p:to>
                                    </p:set>
                                    <p:animEffect transition="in" filter="blinds(horizontal)">
                                      <p:cBhvr>
                                        <p:cTn id="25" dur="500"/>
                                        <p:tgtEl>
                                          <p:spTgt spid="629768"/>
                                        </p:tgtEl>
                                      </p:cBhvr>
                                    </p:animEffect>
                                  </p:childTnLst>
                                </p:cTn>
                              </p:par>
                              <p:par>
                                <p:cTn id="26" presetID="3" presetClass="entr" presetSubtype="10" fill="hold" grpId="0" nodeType="withEffect">
                                  <p:stCondLst>
                                    <p:cond delay="0"/>
                                  </p:stCondLst>
                                  <p:childTnLst>
                                    <p:set>
                                      <p:cBhvr>
                                        <p:cTn id="27" dur="1" fill="hold">
                                          <p:stCondLst>
                                            <p:cond delay="0"/>
                                          </p:stCondLst>
                                        </p:cTn>
                                        <p:tgtEl>
                                          <p:spTgt spid="629787"/>
                                        </p:tgtEl>
                                        <p:attrNameLst>
                                          <p:attrName>style.visibility</p:attrName>
                                        </p:attrNameLst>
                                      </p:cBhvr>
                                      <p:to>
                                        <p:strVal val="visible"/>
                                      </p:to>
                                    </p:set>
                                    <p:animEffect transition="in" filter="blinds(horizontal)">
                                      <p:cBhvr>
                                        <p:cTn id="28" dur="500"/>
                                        <p:tgtEl>
                                          <p:spTgt spid="629787"/>
                                        </p:tgtEl>
                                      </p:cBhvr>
                                    </p:animEffect>
                                  </p:childTnLst>
                                </p:cTn>
                              </p:par>
                            </p:childTnLst>
                          </p:cTn>
                        </p:par>
                      </p:childTnLst>
                    </p:cTn>
                  </p:par>
                  <p:par>
                    <p:cTn id="29" fill="hold">
                      <p:stCondLst>
                        <p:cond delay="indefinite"/>
                      </p:stCondLst>
                      <p:childTnLst>
                        <p:par>
                          <p:cTn id="30" fill="hold">
                            <p:stCondLst>
                              <p:cond delay="0"/>
                            </p:stCondLst>
                            <p:childTnLst>
                              <p:par>
                                <p:cTn id="31" presetID="63" presetClass="path" presetSubtype="0" accel="50000" decel="50000" fill="hold" grpId="2" nodeType="clickEffect">
                                  <p:stCondLst>
                                    <p:cond delay="0"/>
                                  </p:stCondLst>
                                  <p:childTnLst>
                                    <p:animMotion origin="layout" path="M 2.77778E-6 0.00092 L 0.3309 0.00092 " pathEditMode="relative" rAng="0" ptsTypes="AA">
                                      <p:cBhvr>
                                        <p:cTn id="32" dur="2000" fill="hold"/>
                                        <p:tgtEl>
                                          <p:spTgt spid="629797"/>
                                        </p:tgtEl>
                                        <p:attrNameLst>
                                          <p:attrName>ppt_x</p:attrName>
                                          <p:attrName>ppt_y</p:attrName>
                                        </p:attrNameLst>
                                      </p:cBhvr>
                                      <p:rCtr x="165" y="0"/>
                                    </p:animMotion>
                                  </p:childTnLst>
                                </p:cTn>
                              </p:par>
                              <p:par>
                                <p:cTn id="33" presetID="22" presetClass="entr" presetSubtype="8" fill="hold" grpId="0" nodeType="withEffect">
                                  <p:stCondLst>
                                    <p:cond delay="0"/>
                                  </p:stCondLst>
                                  <p:childTnLst>
                                    <p:set>
                                      <p:cBhvr>
                                        <p:cTn id="34" dur="1" fill="hold">
                                          <p:stCondLst>
                                            <p:cond delay="0"/>
                                          </p:stCondLst>
                                        </p:cTn>
                                        <p:tgtEl>
                                          <p:spTgt spid="629766"/>
                                        </p:tgtEl>
                                        <p:attrNameLst>
                                          <p:attrName>style.visibility</p:attrName>
                                        </p:attrNameLst>
                                      </p:cBhvr>
                                      <p:to>
                                        <p:strVal val="visible"/>
                                      </p:to>
                                    </p:set>
                                    <p:animEffect transition="in" filter="wipe(left)">
                                      <p:cBhvr>
                                        <p:cTn id="35" dur="1000"/>
                                        <p:tgtEl>
                                          <p:spTgt spid="629766"/>
                                        </p:tgtEl>
                                      </p:cBhvr>
                                    </p:animEffect>
                                  </p:childTnLst>
                                </p:cTn>
                              </p:par>
                              <p:par>
                                <p:cTn id="36" presetID="22" presetClass="entr" presetSubtype="8" fill="hold" grpId="0" nodeType="withEffect">
                                  <p:stCondLst>
                                    <p:cond delay="0"/>
                                  </p:stCondLst>
                                  <p:childTnLst>
                                    <p:set>
                                      <p:cBhvr>
                                        <p:cTn id="37" dur="1" fill="hold">
                                          <p:stCondLst>
                                            <p:cond delay="0"/>
                                          </p:stCondLst>
                                        </p:cTn>
                                        <p:tgtEl>
                                          <p:spTgt spid="629796"/>
                                        </p:tgtEl>
                                        <p:attrNameLst>
                                          <p:attrName>style.visibility</p:attrName>
                                        </p:attrNameLst>
                                      </p:cBhvr>
                                      <p:to>
                                        <p:strVal val="visible"/>
                                      </p:to>
                                    </p:set>
                                    <p:animEffect transition="in" filter="wipe(left)">
                                      <p:cBhvr>
                                        <p:cTn id="38" dur="1000"/>
                                        <p:tgtEl>
                                          <p:spTgt spid="6297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9765" grpId="0" animBg="1"/>
      <p:bldP spid="629766" grpId="0" animBg="1"/>
      <p:bldP spid="629767" grpId="0" animBg="1"/>
      <p:bldP spid="629768" grpId="0" animBg="1"/>
      <p:bldP spid="629787" grpId="0"/>
      <p:bldP spid="629795" grpId="0"/>
      <p:bldP spid="629796" grpId="0"/>
      <p:bldP spid="629797" grpId="0" animBg="1"/>
      <p:bldP spid="629797" grpId="1" animBg="1"/>
      <p:bldP spid="629797" grpId="2" animBg="1"/>
    </p:bld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矩形 5"/>
          <p:cNvSpPr/>
          <p:nvPr/>
        </p:nvSpPr>
        <p:spPr>
          <a:xfrm>
            <a:off x="2339752" y="6011996"/>
            <a:ext cx="4689104" cy="369332"/>
          </a:xfrm>
          <a:prstGeom prst="rect">
            <a:avLst/>
          </a:prstGeom>
        </p:spPr>
        <p:txBody>
          <a:bodyPr wrap="none">
            <a:spAutoFit/>
          </a:bodyPr>
          <a:lstStyle/>
          <a:p>
            <a:pPr lvl="1">
              <a:lnSpc>
                <a:spcPct val="90000"/>
              </a:lnSpc>
              <a:spcBef>
                <a:spcPts val="1800"/>
              </a:spcBef>
            </a:pPr>
            <a:r>
              <a:rPr lang="en-US" altLang="zh-CN" dirty="0" err="1">
                <a:latin typeface="Arial Unicode MS" pitchFamily="34" charset="-122"/>
                <a:ea typeface="Arial Unicode MS" pitchFamily="34" charset="-122"/>
                <a:cs typeface="Arial Unicode MS" pitchFamily="34" charset="-122"/>
              </a:rPr>
              <a:t>Guo</a:t>
            </a:r>
            <a:r>
              <a:rPr lang="en-US" altLang="zh-CN" dirty="0">
                <a:latin typeface="Arial Unicode MS" pitchFamily="34" charset="-122"/>
                <a:ea typeface="Arial Unicode MS" pitchFamily="34" charset="-122"/>
                <a:cs typeface="Arial Unicode MS" pitchFamily="34" charset="-122"/>
              </a:rPr>
              <a:t> </a:t>
            </a:r>
            <a:r>
              <a:rPr lang="en-US" altLang="zh-CN" i="1" dirty="0">
                <a:latin typeface="Arial Unicode MS" pitchFamily="34" charset="-122"/>
                <a:ea typeface="Arial Unicode MS" pitchFamily="34" charset="-122"/>
                <a:cs typeface="Arial Unicode MS" pitchFamily="34" charset="-122"/>
              </a:rPr>
              <a:t>et al</a:t>
            </a:r>
            <a:r>
              <a:rPr lang="en-US" altLang="zh-CN" dirty="0">
                <a:latin typeface="Arial Unicode MS" pitchFamily="34" charset="-122"/>
                <a:ea typeface="Arial Unicode MS" pitchFamily="34" charset="-122"/>
                <a:cs typeface="Arial Unicode MS" pitchFamily="34" charset="-122"/>
              </a:rPr>
              <a:t>., </a:t>
            </a:r>
            <a:r>
              <a:rPr lang="en-US" altLang="zh-CN" sz="2000" b="1" i="1" dirty="0">
                <a:solidFill>
                  <a:schemeClr val="accent2"/>
                </a:solidFill>
                <a:latin typeface="Arial Unicode MS" pitchFamily="34" charset="-122"/>
                <a:ea typeface="Arial Unicode MS" pitchFamily="34" charset="-122"/>
                <a:cs typeface="Arial Unicode MS" pitchFamily="34" charset="-122"/>
              </a:rPr>
              <a:t>Science</a:t>
            </a:r>
            <a:r>
              <a:rPr lang="en-US" altLang="zh-CN" sz="2000" dirty="0">
                <a:latin typeface="Arial Unicode MS" pitchFamily="34" charset="-122"/>
                <a:ea typeface="Arial Unicode MS" pitchFamily="34" charset="-122"/>
                <a:cs typeface="Arial Unicode MS" pitchFamily="34" charset="-122"/>
              </a:rPr>
              <a:t> 352, 321 (2016)</a:t>
            </a:r>
          </a:p>
        </p:txBody>
      </p:sp>
      <p:sp>
        <p:nvSpPr>
          <p:cNvPr id="8" name="Rectangle 2"/>
          <p:cNvSpPr txBox="1">
            <a:spLocks noChangeArrowheads="1"/>
          </p:cNvSpPr>
          <p:nvPr/>
        </p:nvSpPr>
        <p:spPr bwMode="auto">
          <a:xfrm>
            <a:off x="457200" y="274638"/>
            <a:ext cx="8229600" cy="706437"/>
          </a:xfrm>
          <a:prstGeom prst="rect">
            <a:avLst/>
          </a:prstGeom>
          <a:noFill/>
          <a:ln>
            <a:miter lim="800000"/>
            <a:headEnd/>
            <a:tailEnd/>
          </a:ln>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zh-CN" altLang="en-US" sz="3200" b="0" i="0" u="none" strike="noStrike" kern="0" cap="none" spc="0" normalizeH="0" baseline="0" noProof="0" dirty="0">
                <a:ln>
                  <a:noFill/>
                </a:ln>
                <a:solidFill>
                  <a:srgbClr val="006600"/>
                </a:solidFill>
                <a:effectLst/>
                <a:uLnTx/>
                <a:uFillTx/>
                <a:latin typeface="+mj-lt"/>
                <a:ea typeface="黑体" pitchFamily="49" charset="-122"/>
                <a:cs typeface="+mj-cs"/>
              </a:rPr>
              <a:t>水分子在表面上的全量子化模拟</a:t>
            </a:r>
          </a:p>
        </p:txBody>
      </p:sp>
      <p:pic>
        <p:nvPicPr>
          <p:cNvPr id="7" name="theoretical video.avi">
            <a:hlinkClick r:id="" action="ppaction://media"/>
          </p:cNvPr>
          <p:cNvPicPr>
            <a:picLocks noChangeAspect="1"/>
          </p:cNvPicPr>
          <p:nvPr>
            <a:videoFile r:link="rId2"/>
            <p:extLst>
              <p:ext uri="{DAA4B4D4-6D71-4841-9C94-3DE7FCFB9230}">
                <p14:media xmlns:p14="http://schemas.microsoft.com/office/powerpoint/2010/main" r:link="rId1"/>
              </p:ext>
            </p:extLst>
          </p:nvPr>
        </p:nvPicPr>
        <p:blipFill>
          <a:blip r:embed="rId4" cstate="print"/>
          <a:stretch>
            <a:fillRect/>
          </a:stretch>
        </p:blipFill>
        <p:spPr>
          <a:xfrm>
            <a:off x="683568" y="1268760"/>
            <a:ext cx="7848600" cy="441483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2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0722" name="Rectangle 2"/>
          <p:cNvSpPr>
            <a:spLocks noGrp="1" noChangeArrowheads="1"/>
          </p:cNvSpPr>
          <p:nvPr>
            <p:ph type="title"/>
          </p:nvPr>
        </p:nvSpPr>
        <p:spPr>
          <a:xfrm>
            <a:off x="457200" y="277813"/>
            <a:ext cx="8229600" cy="712787"/>
          </a:xfrm>
        </p:spPr>
        <p:txBody>
          <a:bodyPr/>
          <a:lstStyle/>
          <a:p>
            <a:r>
              <a:rPr lang="en-US" altLang="zh-CN" sz="4000" dirty="0"/>
              <a:t>Nuclear quantum effects</a:t>
            </a:r>
          </a:p>
        </p:txBody>
      </p:sp>
      <p:sp>
        <p:nvSpPr>
          <p:cNvPr id="670723" name="Freeform 3"/>
          <p:cNvSpPr>
            <a:spLocks/>
          </p:cNvSpPr>
          <p:nvPr/>
        </p:nvSpPr>
        <p:spPr bwMode="auto">
          <a:xfrm>
            <a:off x="2727325" y="1493837"/>
            <a:ext cx="3825875" cy="3109913"/>
          </a:xfrm>
          <a:custGeom>
            <a:avLst/>
            <a:gdLst/>
            <a:ahLst/>
            <a:cxnLst>
              <a:cxn ang="0">
                <a:pos x="0" y="27"/>
              </a:cxn>
              <a:cxn ang="0">
                <a:pos x="161" y="1001"/>
              </a:cxn>
              <a:cxn ang="0">
                <a:pos x="375" y="1781"/>
              </a:cxn>
              <a:cxn ang="0">
                <a:pos x="643" y="1948"/>
              </a:cxn>
              <a:cxn ang="0">
                <a:pos x="965" y="1717"/>
              </a:cxn>
              <a:cxn ang="0">
                <a:pos x="1200" y="1615"/>
              </a:cxn>
              <a:cxn ang="0">
                <a:pos x="1461" y="1717"/>
              </a:cxn>
              <a:cxn ang="0">
                <a:pos x="1844" y="1944"/>
              </a:cxn>
              <a:cxn ang="0">
                <a:pos x="2114" y="1748"/>
              </a:cxn>
              <a:cxn ang="0">
                <a:pos x="2311" y="972"/>
              </a:cxn>
              <a:cxn ang="0">
                <a:pos x="2410" y="0"/>
              </a:cxn>
            </a:cxnLst>
            <a:rect l="0" t="0" r="r" b="b"/>
            <a:pathLst>
              <a:path w="2410" h="1959">
                <a:moveTo>
                  <a:pt x="0" y="27"/>
                </a:moveTo>
                <a:cubicBezTo>
                  <a:pt x="48" y="367"/>
                  <a:pt x="99" y="709"/>
                  <a:pt x="161" y="1001"/>
                </a:cubicBezTo>
                <a:cubicBezTo>
                  <a:pt x="224" y="1293"/>
                  <a:pt x="295" y="1623"/>
                  <a:pt x="375" y="1781"/>
                </a:cubicBezTo>
                <a:cubicBezTo>
                  <a:pt x="456" y="1939"/>
                  <a:pt x="545" y="1959"/>
                  <a:pt x="643" y="1948"/>
                </a:cubicBezTo>
                <a:cubicBezTo>
                  <a:pt x="741" y="1937"/>
                  <a:pt x="872" y="1772"/>
                  <a:pt x="965" y="1717"/>
                </a:cubicBezTo>
                <a:cubicBezTo>
                  <a:pt x="1058" y="1662"/>
                  <a:pt x="1117" y="1615"/>
                  <a:pt x="1200" y="1615"/>
                </a:cubicBezTo>
                <a:cubicBezTo>
                  <a:pt x="1283" y="1615"/>
                  <a:pt x="1354" y="1662"/>
                  <a:pt x="1461" y="1717"/>
                </a:cubicBezTo>
                <a:cubicBezTo>
                  <a:pt x="1568" y="1772"/>
                  <a:pt x="1735" y="1939"/>
                  <a:pt x="1844" y="1944"/>
                </a:cubicBezTo>
                <a:cubicBezTo>
                  <a:pt x="1953" y="1949"/>
                  <a:pt x="2036" y="1910"/>
                  <a:pt x="2114" y="1748"/>
                </a:cubicBezTo>
                <a:cubicBezTo>
                  <a:pt x="2193" y="1586"/>
                  <a:pt x="2262" y="1264"/>
                  <a:pt x="2311" y="972"/>
                </a:cubicBezTo>
                <a:cubicBezTo>
                  <a:pt x="2362" y="681"/>
                  <a:pt x="2390" y="203"/>
                  <a:pt x="2410" y="0"/>
                </a:cubicBezTo>
              </a:path>
            </a:pathLst>
          </a:custGeom>
          <a:noFill/>
          <a:ln w="25400">
            <a:solidFill>
              <a:schemeClr val="tx1"/>
            </a:solidFill>
            <a:round/>
            <a:headEnd/>
            <a:tailEnd/>
          </a:ln>
          <a:effectLst/>
        </p:spPr>
        <p:txBody>
          <a:bodyPr/>
          <a:lstStyle/>
          <a:p>
            <a:endParaRPr lang="zh-CN" altLang="en-US"/>
          </a:p>
        </p:txBody>
      </p:sp>
      <p:sp>
        <p:nvSpPr>
          <p:cNvPr id="670724" name="Line 4"/>
          <p:cNvSpPr>
            <a:spLocks noChangeShapeType="1"/>
          </p:cNvSpPr>
          <p:nvPr/>
        </p:nvSpPr>
        <p:spPr bwMode="auto">
          <a:xfrm>
            <a:off x="3200400" y="4008437"/>
            <a:ext cx="2971800" cy="0"/>
          </a:xfrm>
          <a:prstGeom prst="line">
            <a:avLst/>
          </a:prstGeom>
          <a:noFill/>
          <a:ln w="38100">
            <a:solidFill>
              <a:schemeClr val="accent2"/>
            </a:solidFill>
            <a:prstDash val="sysDot"/>
            <a:round/>
            <a:headEnd/>
            <a:tailEnd/>
          </a:ln>
          <a:effectLst/>
        </p:spPr>
        <p:txBody>
          <a:bodyPr/>
          <a:lstStyle/>
          <a:p>
            <a:endParaRPr lang="zh-CN" altLang="en-US"/>
          </a:p>
        </p:txBody>
      </p:sp>
      <p:sp>
        <p:nvSpPr>
          <p:cNvPr id="670727" name="Oval 7"/>
          <p:cNvSpPr>
            <a:spLocks noChangeArrowheads="1"/>
          </p:cNvSpPr>
          <p:nvPr/>
        </p:nvSpPr>
        <p:spPr bwMode="auto">
          <a:xfrm>
            <a:off x="5227638" y="4956175"/>
            <a:ext cx="346075" cy="346075"/>
          </a:xfrm>
          <a:prstGeom prst="ellipse">
            <a:avLst/>
          </a:prstGeom>
          <a:gradFill rotWithShape="1">
            <a:gsLst>
              <a:gs pos="0">
                <a:schemeClr val="accent1"/>
              </a:gs>
              <a:gs pos="100000">
                <a:schemeClr val="accent1">
                  <a:gamma/>
                  <a:shade val="46275"/>
                  <a:invGamma/>
                </a:schemeClr>
              </a:gs>
            </a:gsLst>
            <a:path path="shape">
              <a:fillToRect l="50000" t="50000" r="50000" b="50000"/>
            </a:path>
          </a:gradFill>
          <a:ln w="9525">
            <a:solidFill>
              <a:schemeClr val="tx1"/>
            </a:solidFill>
            <a:round/>
            <a:headEnd/>
            <a:tailEnd/>
          </a:ln>
          <a:effectLst/>
        </p:spPr>
        <p:txBody>
          <a:bodyPr wrap="none" anchor="ctr"/>
          <a:lstStyle/>
          <a:p>
            <a:endParaRPr lang="zh-CN" altLang="en-US"/>
          </a:p>
        </p:txBody>
      </p:sp>
      <p:sp>
        <p:nvSpPr>
          <p:cNvPr id="670730" name="Line 10"/>
          <p:cNvSpPr>
            <a:spLocks noChangeShapeType="1"/>
          </p:cNvSpPr>
          <p:nvPr/>
        </p:nvSpPr>
        <p:spPr bwMode="auto">
          <a:xfrm>
            <a:off x="4654550" y="5153025"/>
            <a:ext cx="592138" cy="0"/>
          </a:xfrm>
          <a:prstGeom prst="line">
            <a:avLst/>
          </a:prstGeom>
          <a:noFill/>
          <a:ln w="38100">
            <a:solidFill>
              <a:srgbClr val="FF0000"/>
            </a:solidFill>
            <a:prstDash val="sysDot"/>
            <a:round/>
            <a:headEnd/>
            <a:tailEnd/>
          </a:ln>
          <a:effectLst/>
        </p:spPr>
        <p:txBody>
          <a:bodyPr/>
          <a:lstStyle/>
          <a:p>
            <a:endParaRPr lang="zh-CN" altLang="en-US"/>
          </a:p>
        </p:txBody>
      </p:sp>
      <p:sp>
        <p:nvSpPr>
          <p:cNvPr id="670736" name="Text Box 16"/>
          <p:cNvSpPr txBox="1">
            <a:spLocks noChangeArrowheads="1"/>
          </p:cNvSpPr>
          <p:nvPr/>
        </p:nvSpPr>
        <p:spPr bwMode="auto">
          <a:xfrm>
            <a:off x="4503738" y="5270500"/>
            <a:ext cx="438150" cy="365125"/>
          </a:xfrm>
          <a:prstGeom prst="rect">
            <a:avLst/>
          </a:prstGeom>
          <a:noFill/>
          <a:ln w="9525">
            <a:noFill/>
            <a:miter lim="800000"/>
            <a:headEnd/>
            <a:tailEnd/>
          </a:ln>
          <a:effectLst/>
        </p:spPr>
        <p:txBody>
          <a:bodyPr wrap="none">
            <a:spAutoFit/>
          </a:bodyPr>
          <a:lstStyle/>
          <a:p>
            <a:r>
              <a:rPr lang="en-US" altLang="zh-CN"/>
              <a:t>H</a:t>
            </a:r>
            <a:r>
              <a:rPr lang="en-US" altLang="zh-CN" baseline="30000"/>
              <a:t>+</a:t>
            </a:r>
          </a:p>
        </p:txBody>
      </p:sp>
      <p:sp>
        <p:nvSpPr>
          <p:cNvPr id="670737" name="Text Box 17"/>
          <p:cNvSpPr txBox="1">
            <a:spLocks noChangeArrowheads="1"/>
          </p:cNvSpPr>
          <p:nvPr/>
        </p:nvSpPr>
        <p:spPr bwMode="auto">
          <a:xfrm>
            <a:off x="3657600" y="5256212"/>
            <a:ext cx="411163" cy="365125"/>
          </a:xfrm>
          <a:prstGeom prst="rect">
            <a:avLst/>
          </a:prstGeom>
          <a:noFill/>
          <a:ln w="9525">
            <a:noFill/>
            <a:miter lim="800000"/>
            <a:headEnd/>
            <a:tailEnd/>
          </a:ln>
          <a:effectLst/>
        </p:spPr>
        <p:txBody>
          <a:bodyPr wrap="none">
            <a:spAutoFit/>
          </a:bodyPr>
          <a:lstStyle/>
          <a:p>
            <a:r>
              <a:rPr lang="en-US" altLang="zh-CN"/>
              <a:t>O</a:t>
            </a:r>
            <a:r>
              <a:rPr lang="en-US" altLang="zh-CN" baseline="30000"/>
              <a:t>-</a:t>
            </a:r>
          </a:p>
        </p:txBody>
      </p:sp>
      <p:sp>
        <p:nvSpPr>
          <p:cNvPr id="670738" name="Text Box 18"/>
          <p:cNvSpPr txBox="1">
            <a:spLocks noChangeArrowheads="1"/>
          </p:cNvSpPr>
          <p:nvPr/>
        </p:nvSpPr>
        <p:spPr bwMode="auto">
          <a:xfrm>
            <a:off x="5148263" y="5273675"/>
            <a:ext cx="412750" cy="365125"/>
          </a:xfrm>
          <a:prstGeom prst="rect">
            <a:avLst/>
          </a:prstGeom>
          <a:noFill/>
          <a:ln w="9525">
            <a:noFill/>
            <a:miter lim="800000"/>
            <a:headEnd/>
            <a:tailEnd/>
          </a:ln>
          <a:effectLst/>
        </p:spPr>
        <p:txBody>
          <a:bodyPr wrap="none">
            <a:spAutoFit/>
          </a:bodyPr>
          <a:lstStyle/>
          <a:p>
            <a:r>
              <a:rPr lang="en-US" altLang="zh-CN"/>
              <a:t>O</a:t>
            </a:r>
            <a:r>
              <a:rPr lang="en-US" altLang="zh-CN" baseline="30000"/>
              <a:t>-</a:t>
            </a:r>
          </a:p>
        </p:txBody>
      </p:sp>
      <p:sp>
        <p:nvSpPr>
          <p:cNvPr id="670742" name="Text Box 22"/>
          <p:cNvSpPr txBox="1">
            <a:spLocks noChangeArrowheads="1"/>
          </p:cNvSpPr>
          <p:nvPr/>
        </p:nvSpPr>
        <p:spPr bwMode="auto">
          <a:xfrm>
            <a:off x="3517900" y="3108325"/>
            <a:ext cx="2305050" cy="366712"/>
          </a:xfrm>
          <a:prstGeom prst="rect">
            <a:avLst/>
          </a:prstGeom>
          <a:noFill/>
          <a:ln w="9525">
            <a:noFill/>
            <a:miter lim="800000"/>
            <a:headEnd/>
            <a:tailEnd/>
          </a:ln>
          <a:effectLst/>
        </p:spPr>
        <p:txBody>
          <a:bodyPr wrap="none">
            <a:spAutoFit/>
          </a:bodyPr>
          <a:lstStyle/>
          <a:p>
            <a:pPr algn="ctr"/>
            <a:r>
              <a:rPr lang="en-US" altLang="zh-CN" dirty="0">
                <a:solidFill>
                  <a:schemeClr val="accent2"/>
                </a:solidFill>
              </a:rPr>
              <a:t>Proton delocalization</a:t>
            </a:r>
          </a:p>
        </p:txBody>
      </p:sp>
      <p:sp>
        <p:nvSpPr>
          <p:cNvPr id="670743" name="Oval 23"/>
          <p:cNvSpPr>
            <a:spLocks noChangeArrowheads="1"/>
          </p:cNvSpPr>
          <p:nvPr/>
        </p:nvSpPr>
        <p:spPr bwMode="auto">
          <a:xfrm>
            <a:off x="3548063" y="3889375"/>
            <a:ext cx="230187" cy="231775"/>
          </a:xfrm>
          <a:prstGeom prst="ellipse">
            <a:avLst/>
          </a:prstGeom>
          <a:gradFill rotWithShape="1">
            <a:gsLst>
              <a:gs pos="0">
                <a:srgbClr val="99CCFF"/>
              </a:gs>
              <a:gs pos="100000">
                <a:srgbClr val="99CCFF">
                  <a:gamma/>
                  <a:shade val="46275"/>
                  <a:invGamma/>
                </a:srgbClr>
              </a:gs>
            </a:gsLst>
            <a:path path="shape">
              <a:fillToRect l="50000" t="50000" r="50000" b="50000"/>
            </a:path>
          </a:gradFill>
          <a:ln w="9525">
            <a:solidFill>
              <a:schemeClr val="tx1"/>
            </a:solidFill>
            <a:round/>
            <a:headEnd/>
            <a:tailEnd/>
          </a:ln>
          <a:effectLst/>
        </p:spPr>
        <p:txBody>
          <a:bodyPr wrap="none" anchor="ctr"/>
          <a:lstStyle/>
          <a:p>
            <a:endParaRPr lang="zh-CN" altLang="en-US"/>
          </a:p>
        </p:txBody>
      </p:sp>
      <p:sp>
        <p:nvSpPr>
          <p:cNvPr id="670744" name="Line 24"/>
          <p:cNvSpPr>
            <a:spLocks noChangeShapeType="1"/>
          </p:cNvSpPr>
          <p:nvPr/>
        </p:nvSpPr>
        <p:spPr bwMode="auto">
          <a:xfrm>
            <a:off x="4005263" y="5151437"/>
            <a:ext cx="592137" cy="0"/>
          </a:xfrm>
          <a:prstGeom prst="line">
            <a:avLst/>
          </a:prstGeom>
          <a:noFill/>
          <a:ln w="38100">
            <a:solidFill>
              <a:srgbClr val="FF0000"/>
            </a:solidFill>
            <a:prstDash val="sysDot"/>
            <a:round/>
            <a:headEnd/>
            <a:tailEnd/>
          </a:ln>
          <a:effectLst/>
        </p:spPr>
        <p:txBody>
          <a:bodyPr/>
          <a:lstStyle/>
          <a:p>
            <a:endParaRPr lang="zh-CN" altLang="en-US"/>
          </a:p>
        </p:txBody>
      </p:sp>
      <p:sp>
        <p:nvSpPr>
          <p:cNvPr id="670728" name="Oval 8"/>
          <p:cNvSpPr>
            <a:spLocks noChangeArrowheads="1"/>
          </p:cNvSpPr>
          <p:nvPr/>
        </p:nvSpPr>
        <p:spPr bwMode="auto">
          <a:xfrm>
            <a:off x="4545013" y="5022850"/>
            <a:ext cx="230187" cy="231775"/>
          </a:xfrm>
          <a:prstGeom prst="ellipse">
            <a:avLst/>
          </a:prstGeom>
          <a:gradFill rotWithShape="1">
            <a:gsLst>
              <a:gs pos="0">
                <a:srgbClr val="99CCFF"/>
              </a:gs>
              <a:gs pos="100000">
                <a:srgbClr val="99CCFF">
                  <a:gamma/>
                  <a:shade val="46275"/>
                  <a:invGamma/>
                </a:srgbClr>
              </a:gs>
            </a:gsLst>
            <a:path path="shape">
              <a:fillToRect l="50000" t="50000" r="50000" b="50000"/>
            </a:path>
          </a:gradFill>
          <a:ln w="9525">
            <a:solidFill>
              <a:schemeClr val="tx1"/>
            </a:solidFill>
            <a:round/>
            <a:headEnd/>
            <a:tailEnd/>
          </a:ln>
          <a:effectLst/>
        </p:spPr>
        <p:txBody>
          <a:bodyPr wrap="none" anchor="ctr"/>
          <a:lstStyle/>
          <a:p>
            <a:endParaRPr lang="zh-CN" altLang="en-US"/>
          </a:p>
        </p:txBody>
      </p:sp>
      <p:sp>
        <p:nvSpPr>
          <p:cNvPr id="670726" name="Oval 6"/>
          <p:cNvSpPr>
            <a:spLocks noChangeArrowheads="1"/>
          </p:cNvSpPr>
          <p:nvPr/>
        </p:nvSpPr>
        <p:spPr bwMode="auto">
          <a:xfrm>
            <a:off x="3746500" y="4956175"/>
            <a:ext cx="346075" cy="346075"/>
          </a:xfrm>
          <a:prstGeom prst="ellipse">
            <a:avLst/>
          </a:prstGeom>
          <a:gradFill rotWithShape="1">
            <a:gsLst>
              <a:gs pos="0">
                <a:schemeClr val="accent1"/>
              </a:gs>
              <a:gs pos="100000">
                <a:schemeClr val="accent1">
                  <a:gamma/>
                  <a:shade val="46275"/>
                  <a:invGamma/>
                </a:schemeClr>
              </a:gs>
            </a:gsLst>
            <a:path path="shape">
              <a:fillToRect l="50000" t="50000" r="50000" b="50000"/>
            </a:path>
          </a:gradFill>
          <a:ln w="9525">
            <a:solidFill>
              <a:schemeClr val="tx1"/>
            </a:solidFill>
            <a:round/>
            <a:headEnd/>
            <a:tailEnd/>
          </a:ln>
          <a:effectLst/>
        </p:spPr>
        <p:txBody>
          <a:bodyPr wrap="none" anchor="ctr"/>
          <a:lstStyle/>
          <a:p>
            <a:endParaRPr lang="zh-CN" altLang="en-US"/>
          </a:p>
        </p:txBody>
      </p:sp>
      <p:sp>
        <p:nvSpPr>
          <p:cNvPr id="22" name="TextBox 21"/>
          <p:cNvSpPr txBox="1"/>
          <p:nvPr/>
        </p:nvSpPr>
        <p:spPr>
          <a:xfrm>
            <a:off x="3059192" y="5791200"/>
            <a:ext cx="3570208" cy="369332"/>
          </a:xfrm>
          <a:prstGeom prst="rect">
            <a:avLst/>
          </a:prstGeom>
          <a:noFill/>
        </p:spPr>
        <p:txBody>
          <a:bodyPr wrap="none" rtlCol="0">
            <a:spAutoFit/>
          </a:bodyPr>
          <a:lstStyle/>
          <a:p>
            <a:r>
              <a:rPr lang="en-US" altLang="zh-CN" dirty="0"/>
              <a:t>Quantum H-bond </a:t>
            </a:r>
            <a:r>
              <a:rPr lang="en-US" altLang="zh-CN" dirty="0" err="1"/>
              <a:t>symmetrization</a:t>
            </a:r>
            <a:endParaRPr lang="zh-CN"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670743"/>
                                        </p:tgtEl>
                                        <p:attrNameLst>
                                          <p:attrName>style.visibility</p:attrName>
                                        </p:attrNameLst>
                                      </p:cBhvr>
                                      <p:to>
                                        <p:strVal val="visible"/>
                                      </p:to>
                                    </p:set>
                                    <p:animEffect transition="in" filter="blinds(horizontal)">
                                      <p:cBhvr>
                                        <p:cTn id="7" dur="500"/>
                                        <p:tgtEl>
                                          <p:spTgt spid="670743"/>
                                        </p:tgtEl>
                                      </p:cBhvr>
                                    </p:animEffect>
                                  </p:childTnLst>
                                </p:cTn>
                              </p:par>
                              <p:par>
                                <p:cTn id="8" presetID="20" presetClass="path" presetSubtype="0" repeatCount="indefinite" accel="50000" decel="50000" fill="hold" grpId="1" nodeType="withEffect">
                                  <p:stCondLst>
                                    <p:cond delay="0"/>
                                  </p:stCondLst>
                                  <p:endCondLst>
                                    <p:cond evt="onNext" delay="0">
                                      <p:tgtEl>
                                        <p:sldTgt/>
                                      </p:tgtEl>
                                    </p:cond>
                                  </p:endCondLst>
                                  <p:childTnLst>
                                    <p:animMotion origin="layout" path="M 0.00417 -0.00185 C 0.00417 -0.00324 0.02795 -0.00393 0.05764 -0.00393 L 0.18282 -0.00393 C 0.21268 -0.00393 0.2375 -0.00324 0.2375 -0.00185 L 0.2375 0.00393 C 0.2375 0.00532 0.21268 0.00694 0.18282 0.00694 L 0.05764 0.00694 C 0.02795 0.00694 0.00417 0.00532 0.00417 0.00393 Z " pathEditMode="relative" rAng="0" ptsTypes="fFfFfFff">
                                      <p:cBhvr>
                                        <p:cTn id="9" dur="2000" fill="hold"/>
                                        <p:tgtEl>
                                          <p:spTgt spid="670743"/>
                                        </p:tgtEl>
                                        <p:attrNameLst>
                                          <p:attrName>ppt_x</p:attrName>
                                          <p:attrName>ppt_y</p:attrName>
                                        </p:attrNameLst>
                                      </p:cBhvr>
                                      <p:rCtr x="11700" y="300"/>
                                    </p:animMotion>
                                  </p:childTnLst>
                                </p:cTn>
                              </p:par>
                              <p:par>
                                <p:cTn id="10" presetID="3" presetClass="entr" presetSubtype="10" fill="hold" grpId="0" nodeType="withEffect">
                                  <p:stCondLst>
                                    <p:cond delay="0"/>
                                  </p:stCondLst>
                                  <p:childTnLst>
                                    <p:set>
                                      <p:cBhvr>
                                        <p:cTn id="11" dur="1" fill="hold">
                                          <p:stCondLst>
                                            <p:cond delay="0"/>
                                          </p:stCondLst>
                                        </p:cTn>
                                        <p:tgtEl>
                                          <p:spTgt spid="670742"/>
                                        </p:tgtEl>
                                        <p:attrNameLst>
                                          <p:attrName>style.visibility</p:attrName>
                                        </p:attrNameLst>
                                      </p:cBhvr>
                                      <p:to>
                                        <p:strVal val="visible"/>
                                      </p:to>
                                    </p:set>
                                    <p:animEffect transition="in" filter="blinds(horizontal)">
                                      <p:cBhvr>
                                        <p:cTn id="12" dur="500"/>
                                        <p:tgtEl>
                                          <p:spTgt spid="6707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0742" grpId="0"/>
      <p:bldP spid="670743" grpId="0" animBg="1"/>
      <p:bldP spid="670743" grpId="1" animBg="1"/>
    </p:bld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p:cNvSpPr txBox="1">
            <a:spLocks noChangeArrowheads="1"/>
          </p:cNvSpPr>
          <p:nvPr/>
        </p:nvSpPr>
        <p:spPr bwMode="auto">
          <a:xfrm>
            <a:off x="457200" y="274638"/>
            <a:ext cx="8229600" cy="706437"/>
          </a:xfrm>
          <a:prstGeom prst="rect">
            <a:avLst/>
          </a:prstGeom>
          <a:noFill/>
          <a:ln>
            <a:miter lim="800000"/>
            <a:headEnd/>
            <a:tailEnd/>
          </a:ln>
        </p:spPr>
        <p:txBody>
          <a:bodyPr/>
          <a:lstStyle/>
          <a:p>
            <a:pPr lvl="0">
              <a:defRPr/>
            </a:pPr>
            <a:r>
              <a:rPr lang="zh-CN" altLang="en-US" sz="3200" kern="0" dirty="0">
                <a:solidFill>
                  <a:srgbClr val="006600"/>
                </a:solidFill>
                <a:latin typeface="Times New Roman"/>
                <a:ea typeface="黑体" pitchFamily="49" charset="-122"/>
                <a:cs typeface="+mj-cs"/>
              </a:rPr>
              <a:t>核量子效应诱导的对称氢键</a:t>
            </a:r>
            <a:endParaRPr kumimoji="1" lang="zh-CN" altLang="en-US" sz="3200" b="0" i="0" u="none" strike="noStrike" kern="0" cap="none" spc="0" normalizeH="0" baseline="0" noProof="0" dirty="0">
              <a:ln>
                <a:noFill/>
              </a:ln>
              <a:solidFill>
                <a:srgbClr val="006600"/>
              </a:solidFill>
              <a:effectLst/>
              <a:uLnTx/>
              <a:uFillTx/>
              <a:latin typeface="Times New Roman"/>
              <a:ea typeface="黑体" pitchFamily="49" charset="-122"/>
              <a:cs typeface="+mj-cs"/>
            </a:endParaRPr>
          </a:p>
        </p:txBody>
      </p:sp>
      <p:pic>
        <p:nvPicPr>
          <p:cNvPr id="5" name="图片 4">
            <a:extLst>
              <a:ext uri="{FF2B5EF4-FFF2-40B4-BE49-F238E27FC236}">
                <a16:creationId xmlns:a16="http://schemas.microsoft.com/office/drawing/2014/main" id="{C0795478-C34F-4C00-92CF-627E671FE672}"/>
              </a:ext>
            </a:extLst>
          </p:cNvPr>
          <p:cNvPicPr>
            <a:picLocks noChangeAspect="1"/>
          </p:cNvPicPr>
          <p:nvPr/>
        </p:nvPicPr>
        <p:blipFill>
          <a:blip r:embed="rId2"/>
          <a:stretch>
            <a:fillRect/>
          </a:stretch>
        </p:blipFill>
        <p:spPr>
          <a:xfrm>
            <a:off x="5241792" y="1205344"/>
            <a:ext cx="2089085" cy="4799924"/>
          </a:xfrm>
          <a:prstGeom prst="rect">
            <a:avLst/>
          </a:prstGeom>
        </p:spPr>
      </p:pic>
      <p:pic>
        <p:nvPicPr>
          <p:cNvPr id="9" name="图片 8">
            <a:extLst>
              <a:ext uri="{FF2B5EF4-FFF2-40B4-BE49-F238E27FC236}">
                <a16:creationId xmlns:a16="http://schemas.microsoft.com/office/drawing/2014/main" id="{8F731663-4503-4AC9-A928-C4B89655F87C}"/>
              </a:ext>
            </a:extLst>
          </p:cNvPr>
          <p:cNvPicPr>
            <a:picLocks noChangeAspect="1"/>
          </p:cNvPicPr>
          <p:nvPr/>
        </p:nvPicPr>
        <p:blipFill>
          <a:blip r:embed="rId3"/>
          <a:stretch>
            <a:fillRect/>
          </a:stretch>
        </p:blipFill>
        <p:spPr>
          <a:xfrm>
            <a:off x="1475656" y="1364464"/>
            <a:ext cx="3168352" cy="4481685"/>
          </a:xfrm>
          <a:prstGeom prst="rect">
            <a:avLst/>
          </a:prstGeom>
        </p:spPr>
      </p:pic>
      <p:sp>
        <p:nvSpPr>
          <p:cNvPr id="10" name="矩形 9">
            <a:extLst>
              <a:ext uri="{FF2B5EF4-FFF2-40B4-BE49-F238E27FC236}">
                <a16:creationId xmlns:a16="http://schemas.microsoft.com/office/drawing/2014/main" id="{728D479A-1A36-4FBA-81FA-4BB897A9E3D6}"/>
              </a:ext>
            </a:extLst>
          </p:cNvPr>
          <p:cNvSpPr/>
          <p:nvPr/>
        </p:nvSpPr>
        <p:spPr>
          <a:xfrm>
            <a:off x="5271120" y="6400800"/>
            <a:ext cx="3415680" cy="338554"/>
          </a:xfrm>
          <a:prstGeom prst="rect">
            <a:avLst/>
          </a:prstGeom>
        </p:spPr>
        <p:txBody>
          <a:bodyPr wrap="square">
            <a:spAutoFit/>
          </a:bodyPr>
          <a:lstStyle/>
          <a:p>
            <a:pPr lvl="0" fontAlgn="auto">
              <a:spcBef>
                <a:spcPts val="0"/>
              </a:spcBef>
              <a:spcAft>
                <a:spcPts val="0"/>
              </a:spcAft>
              <a:defRPr/>
            </a:pPr>
            <a:r>
              <a:rPr kumimoji="0" lang="en-US" altLang="zh-CN" sz="1600" b="0" i="0" u="none" strike="noStrike" kern="0" cap="none" spc="0" normalizeH="0" baseline="0" noProof="0" dirty="0">
                <a:ln>
                  <a:noFill/>
                </a:ln>
                <a:solidFill>
                  <a:srgbClr val="000000"/>
                </a:solidFill>
                <a:effectLst/>
                <a:uLnTx/>
                <a:uFillTx/>
                <a:latin typeface="Arial"/>
                <a:ea typeface="宋体"/>
                <a:cs typeface="Times New Roman" pitchFamily="18" charset="0"/>
              </a:rPr>
              <a:t>Tian </a:t>
            </a:r>
            <a:r>
              <a:rPr kumimoji="0" lang="en-US" altLang="zh-CN" sz="1600" b="0" i="1" u="none" strike="noStrike" kern="0" cap="none" spc="0" normalizeH="0" baseline="0" noProof="0" dirty="0">
                <a:ln>
                  <a:noFill/>
                </a:ln>
                <a:solidFill>
                  <a:srgbClr val="000000"/>
                </a:solidFill>
                <a:effectLst/>
                <a:uLnTx/>
                <a:uFillTx/>
                <a:latin typeface="Arial"/>
                <a:ea typeface="宋体"/>
                <a:cs typeface="Times New Roman" pitchFamily="18" charset="0"/>
              </a:rPr>
              <a:t>et al</a:t>
            </a:r>
            <a:r>
              <a:rPr kumimoji="0" lang="en-US" altLang="zh-CN" sz="1600" b="0" i="0" u="none" strike="noStrike" kern="0" cap="none" spc="0" normalizeH="0" baseline="0" noProof="0" dirty="0">
                <a:ln>
                  <a:noFill/>
                </a:ln>
                <a:solidFill>
                  <a:srgbClr val="000000"/>
                </a:solidFill>
                <a:effectLst/>
                <a:uLnTx/>
                <a:uFillTx/>
                <a:latin typeface="Arial"/>
                <a:ea typeface="宋体"/>
                <a:cs typeface="Times New Roman" pitchFamily="18" charset="0"/>
              </a:rPr>
              <a:t>., </a:t>
            </a:r>
            <a:r>
              <a:rPr kumimoji="0" lang="en-US" altLang="zh-CN" sz="1600" b="1" i="1" u="none" strike="noStrike" kern="0" cap="none" spc="0" normalizeH="0" baseline="0" noProof="0" dirty="0">
                <a:ln>
                  <a:noFill/>
                </a:ln>
                <a:solidFill>
                  <a:srgbClr val="000000"/>
                </a:solidFill>
                <a:effectLst/>
                <a:uLnTx/>
                <a:uFillTx/>
                <a:latin typeface="Arial"/>
                <a:ea typeface="宋体"/>
                <a:cs typeface="Times New Roman" pitchFamily="18" charset="0"/>
              </a:rPr>
              <a:t>Science </a:t>
            </a:r>
            <a:r>
              <a:rPr lang="en-US" altLang="zh-CN" sz="1600" kern="0" dirty="0">
                <a:solidFill>
                  <a:srgbClr val="000000"/>
                </a:solidFill>
                <a:latin typeface="Arial"/>
                <a:ea typeface="宋体"/>
                <a:cs typeface="Times New Roman" pitchFamily="18" charset="0"/>
              </a:rPr>
              <a:t>377, 315 (2022)</a:t>
            </a:r>
            <a:endParaRPr kumimoji="0" lang="zh-CN" altLang="en-US" sz="1600" b="0" i="0" u="none" strike="noStrike" kern="0" cap="none" spc="0" normalizeH="0" baseline="0" noProof="0" dirty="0">
              <a:ln>
                <a:noFill/>
              </a:ln>
              <a:solidFill>
                <a:srgbClr val="000000"/>
              </a:solidFill>
              <a:effectLst/>
              <a:uLnTx/>
              <a:uFillTx/>
              <a:latin typeface="Arial"/>
              <a:ea typeface="宋体"/>
              <a:cs typeface="+mn-cs"/>
            </a:endParaRPr>
          </a:p>
        </p:txBody>
      </p:sp>
      <p:sp>
        <p:nvSpPr>
          <p:cNvPr id="2" name="文本框 1">
            <a:extLst>
              <a:ext uri="{FF2B5EF4-FFF2-40B4-BE49-F238E27FC236}">
                <a16:creationId xmlns:a16="http://schemas.microsoft.com/office/drawing/2014/main" id="{ECE071B5-9736-4031-8530-516B57448C63}"/>
              </a:ext>
            </a:extLst>
          </p:cNvPr>
          <p:cNvSpPr txBox="1"/>
          <p:nvPr/>
        </p:nvSpPr>
        <p:spPr>
          <a:xfrm>
            <a:off x="7558207" y="2060848"/>
            <a:ext cx="740908" cy="400110"/>
          </a:xfrm>
          <a:prstGeom prst="rect">
            <a:avLst/>
          </a:prstGeom>
          <a:noFill/>
        </p:spPr>
        <p:txBody>
          <a:bodyPr wrap="none" rtlCol="0">
            <a:spAutoFit/>
          </a:bodyPr>
          <a:lstStyle/>
          <a:p>
            <a:r>
              <a:rPr lang="en-US" altLang="zh-CN" dirty="0"/>
              <a:t>AFM</a:t>
            </a:r>
            <a:endParaRPr lang="zh-CN" altLang="en-US" dirty="0"/>
          </a:p>
        </p:txBody>
      </p:sp>
      <p:sp>
        <p:nvSpPr>
          <p:cNvPr id="11" name="文本框 10">
            <a:extLst>
              <a:ext uri="{FF2B5EF4-FFF2-40B4-BE49-F238E27FC236}">
                <a16:creationId xmlns:a16="http://schemas.microsoft.com/office/drawing/2014/main" id="{A1B4AC9D-97AE-42C2-A48E-D15B8E7AC9AD}"/>
              </a:ext>
            </a:extLst>
          </p:cNvPr>
          <p:cNvSpPr txBox="1"/>
          <p:nvPr/>
        </p:nvSpPr>
        <p:spPr>
          <a:xfrm>
            <a:off x="7330877" y="4720862"/>
            <a:ext cx="1306768" cy="400110"/>
          </a:xfrm>
          <a:prstGeom prst="rect">
            <a:avLst/>
          </a:prstGeom>
          <a:noFill/>
        </p:spPr>
        <p:txBody>
          <a:bodyPr wrap="none" rtlCol="0">
            <a:spAutoFit/>
          </a:bodyPr>
          <a:lstStyle/>
          <a:p>
            <a:r>
              <a:rPr lang="en-US" altLang="zh-CN" dirty="0"/>
              <a:t>Simulation</a:t>
            </a:r>
            <a:endParaRPr lang="zh-CN" altLang="en-US" dirty="0"/>
          </a:p>
        </p:txBody>
      </p:sp>
    </p:spTree>
    <p:extLst>
      <p:ext uri="{BB962C8B-B14F-4D97-AF65-F5344CB8AC3E}">
        <p14:creationId xmlns:p14="http://schemas.microsoft.com/office/powerpoint/2010/main" val="2426078047"/>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1"/>
          <p:cNvSpPr>
            <a:spLocks noGrp="1"/>
          </p:cNvSpPr>
          <p:nvPr>
            <p:ph type="title"/>
          </p:nvPr>
        </p:nvSpPr>
        <p:spPr>
          <a:xfrm>
            <a:off x="457200" y="188640"/>
            <a:ext cx="8229600" cy="613328"/>
          </a:xfrm>
        </p:spPr>
        <p:txBody>
          <a:bodyPr>
            <a:noAutofit/>
          </a:bodyPr>
          <a:lstStyle/>
          <a:p>
            <a:r>
              <a:rPr lang="zh-CN" altLang="en-US" sz="2800" dirty="0">
                <a:latin typeface="黑体" pitchFamily="49" charset="-122"/>
                <a:ea typeface="黑体" pitchFamily="49" charset="-122"/>
              </a:rPr>
              <a:t>除氢以外其他元素的核量子效应：超固态（氦</a:t>
            </a:r>
            <a:r>
              <a:rPr lang="en-US" altLang="zh-CN" sz="2800" dirty="0">
                <a:latin typeface="黑体" pitchFamily="49" charset="-122"/>
                <a:ea typeface="黑体" pitchFamily="49" charset="-122"/>
              </a:rPr>
              <a:t>4</a:t>
            </a:r>
            <a:r>
              <a:rPr lang="zh-CN" altLang="en-US" sz="2800" dirty="0">
                <a:latin typeface="黑体" pitchFamily="49" charset="-122"/>
                <a:ea typeface="黑体" pitchFamily="49" charset="-122"/>
              </a:rPr>
              <a:t>）</a:t>
            </a:r>
          </a:p>
        </p:txBody>
      </p:sp>
      <p:sp>
        <p:nvSpPr>
          <p:cNvPr id="5" name="矩形 4"/>
          <p:cNvSpPr/>
          <p:nvPr/>
        </p:nvSpPr>
        <p:spPr>
          <a:xfrm>
            <a:off x="251520" y="4869160"/>
            <a:ext cx="8712968" cy="400110"/>
          </a:xfrm>
          <a:prstGeom prst="rect">
            <a:avLst/>
          </a:prstGeom>
        </p:spPr>
        <p:txBody>
          <a:bodyPr wrap="square">
            <a:spAutoFit/>
          </a:bodyPr>
          <a:lstStyle/>
          <a:p>
            <a:r>
              <a:rPr lang="zh-CN" altLang="en-US" dirty="0">
                <a:latin typeface="黑体" pitchFamily="49" charset="-122"/>
                <a:ea typeface="黑体" pitchFamily="49" charset="-122"/>
              </a:rPr>
              <a:t>“超固态</a:t>
            </a:r>
            <a:r>
              <a:rPr lang="en-US" altLang="zh-CN" dirty="0">
                <a:latin typeface="黑体" pitchFamily="49" charset="-122"/>
                <a:ea typeface="黑体" pitchFamily="49" charset="-122"/>
              </a:rPr>
              <a:t>(</a:t>
            </a:r>
            <a:r>
              <a:rPr lang="en-US" altLang="zh-CN" dirty="0" err="1">
                <a:latin typeface="黑体" pitchFamily="49" charset="-122"/>
                <a:ea typeface="黑体" pitchFamily="49" charset="-122"/>
              </a:rPr>
              <a:t>supersolid</a:t>
            </a:r>
            <a:r>
              <a:rPr lang="en-US" altLang="zh-CN" dirty="0">
                <a:latin typeface="黑体" pitchFamily="49" charset="-122"/>
                <a:ea typeface="黑体" pitchFamily="49" charset="-122"/>
              </a:rPr>
              <a:t>)”</a:t>
            </a:r>
            <a:r>
              <a:rPr lang="zh-CN" altLang="en-US" dirty="0">
                <a:latin typeface="黑体" pitchFamily="49" charset="-122"/>
                <a:ea typeface="黑体" pitchFamily="49" charset="-122"/>
              </a:rPr>
              <a:t>是指固体在维持周期性晶格的同时还存在超流现象。</a:t>
            </a:r>
          </a:p>
        </p:txBody>
      </p:sp>
      <p:sp>
        <p:nvSpPr>
          <p:cNvPr id="6" name="矩形 5"/>
          <p:cNvSpPr/>
          <p:nvPr/>
        </p:nvSpPr>
        <p:spPr>
          <a:xfrm>
            <a:off x="1175657" y="5301570"/>
            <a:ext cx="6749143" cy="707886"/>
          </a:xfrm>
          <a:prstGeom prst="rect">
            <a:avLst/>
          </a:prstGeom>
        </p:spPr>
        <p:style>
          <a:lnRef idx="1">
            <a:schemeClr val="accent2"/>
          </a:lnRef>
          <a:fillRef idx="3">
            <a:schemeClr val="accent2"/>
          </a:fillRef>
          <a:effectRef idx="2">
            <a:schemeClr val="accent2"/>
          </a:effectRef>
          <a:fontRef idx="minor">
            <a:schemeClr val="lt1"/>
          </a:fontRef>
        </p:style>
        <p:txBody>
          <a:bodyPr wrap="square">
            <a:spAutoFit/>
          </a:bodyPr>
          <a:lstStyle/>
          <a:p>
            <a:pPr algn="just"/>
            <a:r>
              <a:rPr lang="en-US" altLang="zh-CN" baseline="30000" dirty="0">
                <a:latin typeface="黑体" pitchFamily="49" charset="-122"/>
                <a:ea typeface="黑体" pitchFamily="49" charset="-122"/>
              </a:rPr>
              <a:t>4</a:t>
            </a:r>
            <a:r>
              <a:rPr lang="en-US" altLang="zh-CN" dirty="0">
                <a:latin typeface="黑体" pitchFamily="49" charset="-122"/>
                <a:ea typeface="黑体" pitchFamily="49" charset="-122"/>
              </a:rPr>
              <a:t>He</a:t>
            </a:r>
            <a:r>
              <a:rPr lang="zh-CN" altLang="en-US" dirty="0">
                <a:latin typeface="黑体" pitchFamily="49" charset="-122"/>
                <a:ea typeface="黑体" pitchFamily="49" charset="-122"/>
              </a:rPr>
              <a:t>具有极大的零点运动，相邻原子之间的波函数有非常大的交叠，从而形成宏观量子效应，从而可以承载超流。</a:t>
            </a:r>
          </a:p>
        </p:txBody>
      </p:sp>
      <p:pic>
        <p:nvPicPr>
          <p:cNvPr id="7" name="Picture 2" descr="Image result for supersolid"/>
          <p:cNvPicPr>
            <a:picLocks noChangeAspect="1" noChangeArrowheads="1"/>
          </p:cNvPicPr>
          <p:nvPr/>
        </p:nvPicPr>
        <p:blipFill>
          <a:blip r:embed="rId2" cstate="print"/>
          <a:srcRect/>
          <a:stretch>
            <a:fillRect/>
          </a:stretch>
        </p:blipFill>
        <p:spPr bwMode="auto">
          <a:xfrm>
            <a:off x="1187624" y="1208619"/>
            <a:ext cx="6673552" cy="3588533"/>
          </a:xfrm>
          <a:prstGeom prst="rect">
            <a:avLst/>
          </a:prstGeom>
          <a:noFill/>
        </p:spPr>
      </p:pic>
      <p:sp>
        <p:nvSpPr>
          <p:cNvPr id="8" name="矩形 7"/>
          <p:cNvSpPr/>
          <p:nvPr/>
        </p:nvSpPr>
        <p:spPr>
          <a:xfrm>
            <a:off x="163286" y="6236809"/>
            <a:ext cx="4212771" cy="523220"/>
          </a:xfrm>
          <a:prstGeom prst="rect">
            <a:avLst/>
          </a:prstGeom>
        </p:spPr>
        <p:txBody>
          <a:bodyPr wrap="square">
            <a:spAutoFit/>
          </a:bodyPr>
          <a:lstStyle/>
          <a:p>
            <a:r>
              <a:rPr lang="en-US" altLang="zh-CN" sz="1400" dirty="0"/>
              <a:t>E. Kim and M. H. W. Chan, Nature </a:t>
            </a:r>
            <a:r>
              <a:rPr lang="en-US" altLang="zh-CN" sz="1400" b="1" dirty="0"/>
              <a:t>427</a:t>
            </a:r>
            <a:r>
              <a:rPr lang="en-US" altLang="zh-CN" sz="1400" dirty="0"/>
              <a:t>, 225 (2004).</a:t>
            </a:r>
            <a:br>
              <a:rPr lang="en-US" altLang="zh-CN" sz="1400" dirty="0"/>
            </a:br>
            <a:r>
              <a:rPr lang="en-US" altLang="zh-CN" sz="1400" dirty="0"/>
              <a:t>E. Kim and M. H. W. Chan, Science </a:t>
            </a:r>
            <a:r>
              <a:rPr lang="en-US" altLang="zh-CN" sz="1400" b="1" dirty="0"/>
              <a:t>305</a:t>
            </a:r>
            <a:r>
              <a:rPr lang="en-US" altLang="zh-CN" sz="1400" dirty="0"/>
              <a:t>, 1941 (2004).</a:t>
            </a:r>
            <a:endParaRPr lang="zh-CN" altLang="en-US" sz="1400" dirty="0"/>
          </a:p>
        </p:txBody>
      </p:sp>
      <p:sp>
        <p:nvSpPr>
          <p:cNvPr id="9" name="Line 1"/>
          <p:cNvSpPr>
            <a:spLocks noChangeShapeType="1"/>
          </p:cNvSpPr>
          <p:nvPr/>
        </p:nvSpPr>
        <p:spPr bwMode="auto">
          <a:xfrm>
            <a:off x="604838" y="836613"/>
            <a:ext cx="7920037" cy="1587"/>
          </a:xfrm>
          <a:prstGeom prst="line">
            <a:avLst/>
          </a:prstGeom>
          <a:noFill/>
          <a:ln w="50800">
            <a:solidFill>
              <a:srgbClr val="D90B00"/>
            </a:solidFill>
            <a:round/>
            <a:headEnd/>
            <a:tailEnd/>
          </a:ln>
        </p:spPr>
        <p:txBody>
          <a:bodyPr lIns="0" tIns="0" rIns="0" bIns="0"/>
          <a:lstStyle/>
          <a:p>
            <a:endParaRPr lang="zh-CN" altLang="en-US"/>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idx="4294967295"/>
          </p:nvPr>
        </p:nvSpPr>
        <p:spPr bwMode="auto">
          <a:xfrm>
            <a:off x="457200" y="274638"/>
            <a:ext cx="8229600" cy="1143000"/>
          </a:xfrm>
          <a:prstGeom prst="rect">
            <a:avLst/>
          </a:prstGeom>
          <a:noFill/>
          <a:ln>
            <a:miter lim="800000"/>
            <a:headEnd/>
            <a:tailEnd/>
          </a:ln>
        </p:spPr>
        <p:txBody>
          <a:bodyPr/>
          <a:lstStyle/>
          <a:p>
            <a:pPr eaLnBrk="1" hangingPunct="1"/>
            <a:r>
              <a:rPr lang="zh-CN" altLang="en-US" b="1" dirty="0">
                <a:solidFill>
                  <a:srgbClr val="006600"/>
                </a:solidFill>
                <a:latin typeface="微软雅黑" panose="020B0503020204020204" pitchFamily="34" charset="-122"/>
                <a:ea typeface="微软雅黑" panose="020B0503020204020204" pitchFamily="34" charset="-122"/>
              </a:rPr>
              <a:t>本节课小结</a:t>
            </a:r>
          </a:p>
        </p:txBody>
      </p:sp>
      <p:sp>
        <p:nvSpPr>
          <p:cNvPr id="92163" name="Rectangle 3"/>
          <p:cNvSpPr>
            <a:spLocks noGrp="1" noChangeArrowheads="1"/>
          </p:cNvSpPr>
          <p:nvPr>
            <p:ph type="body" idx="4294967295"/>
          </p:nvPr>
        </p:nvSpPr>
        <p:spPr bwMode="auto">
          <a:xfrm>
            <a:off x="457200" y="1600200"/>
            <a:ext cx="8229600" cy="4525963"/>
          </a:xfrm>
          <a:prstGeom prst="rect">
            <a:avLst/>
          </a:prstGeom>
          <a:noFill/>
          <a:ln>
            <a:miter lim="800000"/>
            <a:headEnd/>
            <a:tailEnd/>
          </a:ln>
        </p:spPr>
        <p:txBody>
          <a:bodyPr/>
          <a:lstStyle/>
          <a:p>
            <a:pPr eaLnBrk="1" hangingPunct="1">
              <a:spcBef>
                <a:spcPts val="1800"/>
              </a:spcBef>
            </a:pPr>
            <a:r>
              <a:rPr lang="zh-CN" altLang="en-US" dirty="0">
                <a:latin typeface="微软雅黑" panose="020B0503020204020204" pitchFamily="34" charset="-122"/>
                <a:ea typeface="微软雅黑" panose="020B0503020204020204" pitchFamily="34" charset="-122"/>
              </a:rPr>
              <a:t>表面物理学已同纳米科学、材料科学、半导体物理学、催化科学、真空物理等领域紧密地结合在一起。</a:t>
            </a:r>
          </a:p>
          <a:p>
            <a:pPr eaLnBrk="1" hangingPunct="1">
              <a:spcBef>
                <a:spcPts val="1800"/>
              </a:spcBef>
            </a:pPr>
            <a:r>
              <a:rPr lang="zh-CN" altLang="en-US" dirty="0">
                <a:latin typeface="微软雅黑" panose="020B0503020204020204" pitchFamily="34" charset="-122"/>
                <a:ea typeface="微软雅黑" panose="020B0503020204020204" pitchFamily="34" charset="-122"/>
              </a:rPr>
              <a:t>表面物理学的实验研究中所涉及的方法和技术已经在解决凝聚态物理领域重大物理问题上发挥了及其重要的作用。</a:t>
            </a:r>
          </a:p>
          <a:p>
            <a:pPr eaLnBrk="1" hangingPunct="1">
              <a:spcBef>
                <a:spcPts val="1800"/>
              </a:spcBef>
            </a:pPr>
            <a:r>
              <a:rPr lang="zh-CN" altLang="en-US" dirty="0">
                <a:latin typeface="微软雅黑" panose="020B0503020204020204" pitchFamily="34" charset="-122"/>
                <a:ea typeface="微软雅黑" panose="020B0503020204020204" pitchFamily="34" charset="-122"/>
              </a:rPr>
              <a:t>表面物理学不仅仅是基础研究，而且具有很强的应用背景。</a:t>
            </a:r>
          </a:p>
        </p:txBody>
      </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2"/>
          <p:cNvSpPr>
            <a:spLocks noGrp="1" noChangeArrowheads="1"/>
          </p:cNvSpPr>
          <p:nvPr>
            <p:ph type="title"/>
          </p:nvPr>
        </p:nvSpPr>
        <p:spPr bwMode="auto">
          <a:xfrm>
            <a:off x="428625" y="71438"/>
            <a:ext cx="8229600" cy="1139825"/>
          </a:xfrm>
          <a:noFill/>
          <a:ln>
            <a:miter lim="800000"/>
            <a:headEnd/>
            <a:tailEnd/>
          </a:ln>
        </p:spPr>
        <p:txBody>
          <a:bodyPr vert="horz" wrap="square" lIns="91440" tIns="45720" rIns="91440" bIns="45720" numCol="1" anchor="t" anchorCtr="0" compatLnSpc="1">
            <a:prstTxWarp prst="textNoShape">
              <a:avLst/>
            </a:prstTxWarp>
          </a:bodyPr>
          <a:lstStyle/>
          <a:p>
            <a:r>
              <a:rPr lang="en-US" altLang="zh-CN"/>
              <a:t>Smallest movie on surface</a:t>
            </a:r>
          </a:p>
        </p:txBody>
      </p:sp>
      <p:sp>
        <p:nvSpPr>
          <p:cNvPr id="7172" name="Text Box 7"/>
          <p:cNvSpPr txBox="1">
            <a:spLocks noChangeArrowheads="1"/>
          </p:cNvSpPr>
          <p:nvPr/>
        </p:nvSpPr>
        <p:spPr bwMode="auto">
          <a:xfrm>
            <a:off x="5868144" y="6222414"/>
            <a:ext cx="1960562" cy="366712"/>
          </a:xfrm>
          <a:prstGeom prst="rect">
            <a:avLst/>
          </a:prstGeom>
          <a:noFill/>
          <a:ln w="9525">
            <a:noFill/>
            <a:miter lim="800000"/>
            <a:headEnd/>
            <a:tailEnd/>
          </a:ln>
        </p:spPr>
        <p:txBody>
          <a:bodyPr wrap="none">
            <a:spAutoFit/>
          </a:bodyPr>
          <a:lstStyle/>
          <a:p>
            <a:r>
              <a:rPr lang="en-US" altLang="zh-CN" dirty="0">
                <a:latin typeface="Calibri" pitchFamily="34" charset="0"/>
              </a:rPr>
              <a:t>IBM </a:t>
            </a:r>
            <a:r>
              <a:rPr lang="en-US" altLang="zh-CN" dirty="0" err="1">
                <a:latin typeface="Calibri" pitchFamily="34" charset="0"/>
              </a:rPr>
              <a:t>Almaden</a:t>
            </a:r>
            <a:r>
              <a:rPr lang="en-US" altLang="zh-CN" dirty="0">
                <a:latin typeface="Calibri" pitchFamily="34" charset="0"/>
              </a:rPr>
              <a:t> 2013</a:t>
            </a:r>
          </a:p>
        </p:txBody>
      </p:sp>
      <p:pic>
        <p:nvPicPr>
          <p:cNvPr id="3" name="a-boy-and-his-atom">
            <a:hlinkClick r:id="" action="ppaction://media"/>
            <a:extLst>
              <a:ext uri="{FF2B5EF4-FFF2-40B4-BE49-F238E27FC236}">
                <a16:creationId xmlns:a16="http://schemas.microsoft.com/office/drawing/2014/main" id="{C6062265-2C7F-477E-8F2F-5B1A04398285}"/>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237772" y="1052736"/>
            <a:ext cx="6668455" cy="500134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388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Painting the surface science</a:t>
            </a:r>
            <a:endParaRPr lang="zh-CN" altLang="en-US" dirty="0"/>
          </a:p>
        </p:txBody>
      </p:sp>
      <p:pic>
        <p:nvPicPr>
          <p:cNvPr id="131074" name="Picture 2" descr="https://www.gerhard-richter.com/datadir/images_new/xxlarge/7027.jpg"/>
          <p:cNvPicPr>
            <a:picLocks noChangeAspect="1" noChangeArrowheads="1"/>
          </p:cNvPicPr>
          <p:nvPr/>
        </p:nvPicPr>
        <p:blipFill>
          <a:blip r:embed="rId2"/>
          <a:srcRect/>
          <a:stretch>
            <a:fillRect/>
          </a:stretch>
        </p:blipFill>
        <p:spPr bwMode="auto">
          <a:xfrm>
            <a:off x="1115616" y="1412776"/>
            <a:ext cx="3600450" cy="4552951"/>
          </a:xfrm>
          <a:prstGeom prst="rect">
            <a:avLst/>
          </a:prstGeom>
          <a:noFill/>
        </p:spPr>
      </p:pic>
      <p:pic>
        <p:nvPicPr>
          <p:cNvPr id="131076" name="Picture 4" descr="Gerhard Richter, Prague (2017).jpg"/>
          <p:cNvPicPr>
            <a:picLocks noChangeAspect="1" noChangeArrowheads="1"/>
          </p:cNvPicPr>
          <p:nvPr/>
        </p:nvPicPr>
        <p:blipFill>
          <a:blip r:embed="rId3"/>
          <a:srcRect/>
          <a:stretch>
            <a:fillRect/>
          </a:stretch>
        </p:blipFill>
        <p:spPr bwMode="auto">
          <a:xfrm>
            <a:off x="5724128" y="1628800"/>
            <a:ext cx="2095500" cy="2619375"/>
          </a:xfrm>
          <a:prstGeom prst="rect">
            <a:avLst/>
          </a:prstGeom>
          <a:noFill/>
        </p:spPr>
      </p:pic>
      <p:sp>
        <p:nvSpPr>
          <p:cNvPr id="6" name="矩形 5"/>
          <p:cNvSpPr/>
          <p:nvPr/>
        </p:nvSpPr>
        <p:spPr>
          <a:xfrm>
            <a:off x="5412218" y="4365104"/>
            <a:ext cx="2674130" cy="400110"/>
          </a:xfrm>
          <a:prstGeom prst="rect">
            <a:avLst/>
          </a:prstGeom>
        </p:spPr>
        <p:txBody>
          <a:bodyPr wrap="none">
            <a:spAutoFit/>
          </a:bodyPr>
          <a:lstStyle/>
          <a:p>
            <a:r>
              <a:rPr lang="en-US" altLang="zh-CN" dirty="0"/>
              <a:t>Gerhard Richter (1932-)</a:t>
            </a:r>
            <a:endParaRPr lang="zh-CN" altLang="en-US" dirty="0"/>
          </a:p>
        </p:txBody>
      </p:sp>
      <p:sp>
        <p:nvSpPr>
          <p:cNvPr id="7" name="矩形 6"/>
          <p:cNvSpPr/>
          <p:nvPr/>
        </p:nvSpPr>
        <p:spPr>
          <a:xfrm>
            <a:off x="5508104" y="5229200"/>
            <a:ext cx="2736304" cy="707886"/>
          </a:xfrm>
          <a:prstGeom prst="rect">
            <a:avLst/>
          </a:prstGeom>
        </p:spPr>
        <p:txBody>
          <a:bodyPr wrap="square">
            <a:spAutoFit/>
          </a:bodyPr>
          <a:lstStyle/>
          <a:p>
            <a:r>
              <a:rPr lang="en-US" altLang="zh-CN" i="1" dirty="0" err="1"/>
              <a:t>Abstraktes</a:t>
            </a:r>
            <a:r>
              <a:rPr lang="en-US" altLang="zh-CN" i="1" dirty="0"/>
              <a:t> </a:t>
            </a:r>
            <a:r>
              <a:rPr lang="en-US" altLang="zh-CN" i="1" dirty="0" err="1"/>
              <a:t>Bild</a:t>
            </a:r>
            <a:r>
              <a:rPr lang="en-US" altLang="zh-CN" dirty="0"/>
              <a:t> sold for $44.52 million</a:t>
            </a:r>
            <a:endParaRPr lang="zh-CN" altLang="en-US" dirty="0"/>
          </a:p>
        </p:txBody>
      </p:sp>
      <p:sp>
        <p:nvSpPr>
          <p:cNvPr id="9" name="矩形 8"/>
          <p:cNvSpPr/>
          <p:nvPr/>
        </p:nvSpPr>
        <p:spPr>
          <a:xfrm>
            <a:off x="5906997" y="4725144"/>
            <a:ext cx="1749197" cy="400110"/>
          </a:xfrm>
          <a:prstGeom prst="rect">
            <a:avLst/>
          </a:prstGeom>
        </p:spPr>
        <p:txBody>
          <a:bodyPr wrap="none">
            <a:spAutoFit/>
          </a:bodyPr>
          <a:lstStyle/>
          <a:p>
            <a:r>
              <a:rPr lang="en-US" altLang="zh-CN" dirty="0"/>
              <a:t>German visual </a:t>
            </a:r>
            <a:endParaRPr lang="zh-CN" altLang="en-US" dirty="0"/>
          </a:p>
        </p:txBody>
      </p:sp>
      <p:sp>
        <p:nvSpPr>
          <p:cNvPr id="10" name="TextBox 9"/>
          <p:cNvSpPr txBox="1"/>
          <p:nvPr/>
        </p:nvSpPr>
        <p:spPr>
          <a:xfrm>
            <a:off x="1979712" y="6021288"/>
            <a:ext cx="1827744" cy="400110"/>
          </a:xfrm>
          <a:prstGeom prst="rect">
            <a:avLst/>
          </a:prstGeom>
          <a:noFill/>
        </p:spPr>
        <p:txBody>
          <a:bodyPr wrap="none" rtlCol="0">
            <a:spAutoFit/>
          </a:bodyPr>
          <a:lstStyle/>
          <a:p>
            <a:r>
              <a:rPr lang="en-US" altLang="zh-CN" dirty="0"/>
              <a:t>Graphite (2005)</a:t>
            </a:r>
            <a:endParaRPr lang="zh-CN" altLang="en-US" dirty="0"/>
          </a:p>
        </p:txBody>
      </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7" name="Rectangle 3"/>
          <p:cNvSpPr>
            <a:spLocks noGrp="1" noChangeArrowheads="1"/>
          </p:cNvSpPr>
          <p:nvPr>
            <p:ph type="body" idx="4294967295"/>
          </p:nvPr>
        </p:nvSpPr>
        <p:spPr bwMode="auto">
          <a:xfrm>
            <a:off x="395288" y="2349500"/>
            <a:ext cx="8229600" cy="1397000"/>
          </a:xfrm>
          <a:prstGeom prst="rect">
            <a:avLst/>
          </a:prstGeom>
          <a:ln>
            <a:miter lim="800000"/>
            <a:headEnd/>
            <a:tailEnd/>
          </a:ln>
        </p:spPr>
        <p:txBody>
          <a:bodyPr/>
          <a:lstStyle/>
          <a:p>
            <a:pPr algn="ctr" eaLnBrk="1" hangingPunct="1">
              <a:lnSpc>
                <a:spcPct val="80000"/>
              </a:lnSpc>
              <a:buFontTx/>
              <a:buNone/>
              <a:defRPr/>
            </a:pPr>
            <a:r>
              <a:rPr lang="zh-CN" altLang="en-US" sz="2800" b="1" dirty="0"/>
              <a:t>下一节课：</a:t>
            </a:r>
          </a:p>
          <a:p>
            <a:pPr algn="ctr" eaLnBrk="1" hangingPunct="1">
              <a:lnSpc>
                <a:spcPct val="80000"/>
              </a:lnSpc>
              <a:buFontTx/>
              <a:buNone/>
              <a:defRPr/>
            </a:pPr>
            <a:endParaRPr kumimoji="0" lang="zh-CN" altLang="en-US" sz="2800" b="1" dirty="0">
              <a:effectLst>
                <a:outerShdw blurRad="38100" dist="38100" dir="2700000" algn="tl">
                  <a:srgbClr val="C0C0C0"/>
                </a:outerShdw>
              </a:effectLst>
            </a:endParaRPr>
          </a:p>
          <a:p>
            <a:pPr algn="ctr" eaLnBrk="1" hangingPunct="1">
              <a:lnSpc>
                <a:spcPct val="80000"/>
              </a:lnSpc>
              <a:defRPr/>
            </a:pPr>
            <a:r>
              <a:rPr kumimoji="0" lang="zh-CN" altLang="en-US" sz="2800" b="1" dirty="0">
                <a:effectLst>
                  <a:outerShdw blurRad="38100" dist="38100" dir="2700000" algn="tl">
                    <a:srgbClr val="C0C0C0"/>
                  </a:outerShdw>
                </a:effectLst>
              </a:rPr>
              <a:t>表面晶体结构</a:t>
            </a:r>
          </a:p>
        </p:txBody>
      </p:sp>
      <p:sp>
        <p:nvSpPr>
          <p:cNvPr id="93187" name="Rectangle 4"/>
          <p:cNvSpPr>
            <a:spLocks noChangeArrowheads="1"/>
          </p:cNvSpPr>
          <p:nvPr/>
        </p:nvSpPr>
        <p:spPr bwMode="auto">
          <a:xfrm>
            <a:off x="1838965" y="5373688"/>
            <a:ext cx="5480988" cy="954107"/>
          </a:xfrm>
          <a:prstGeom prst="rect">
            <a:avLst/>
          </a:prstGeom>
          <a:noFill/>
          <a:ln w="9525">
            <a:noFill/>
            <a:miter lim="800000"/>
            <a:headEnd/>
            <a:tailEnd/>
          </a:ln>
        </p:spPr>
        <p:txBody>
          <a:bodyPr wrap="none">
            <a:spAutoFit/>
          </a:bodyPr>
          <a:lstStyle/>
          <a:p>
            <a:r>
              <a:rPr lang="zh-CN" altLang="en-US" sz="2800" dirty="0"/>
              <a:t>课件下载：</a:t>
            </a:r>
          </a:p>
          <a:p>
            <a:r>
              <a:rPr lang="en-US" altLang="zh-CN" sz="2800" dirty="0"/>
              <a:t>http://jiang.pku.edu.cn/teaching.html</a:t>
            </a:r>
            <a:endParaRPr lang="zh-CN" altLang="en-US" sz="2800" dirty="0"/>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0.3|0.3|1|0.4|0.2"/>
</p:tagLst>
</file>

<file path=ppt/theme/theme1.xml><?xml version="1.0" encoding="utf-8"?>
<a:theme xmlns:a="http://schemas.openxmlformats.org/drawingml/2006/main" name="默认设计模板">
  <a:themeElements>
    <a:clrScheme name="默认设计模板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默认设计模板">
      <a:majorFont>
        <a:latin typeface="Times New Roman"/>
        <a:ea typeface="宋体"/>
        <a:cs typeface="宋体"/>
      </a:majorFont>
      <a:minorFont>
        <a:latin typeface="Times New Roman"/>
        <a:ea typeface="宋体"/>
        <a:cs typeface="宋体"/>
      </a:minorFont>
    </a:fontScheme>
    <a:fmtScheme name="办公室">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gradFill rotWithShape="0">
          <a:gsLst>
            <a:gs pos="0">
              <a:srgbClr val="CC3300"/>
            </a:gs>
            <a:gs pos="50000">
              <a:schemeClr val="tx2"/>
            </a:gs>
            <a:gs pos="100000">
              <a:srgbClr val="CC3300"/>
            </a:gs>
          </a:gsLst>
          <a:lin ang="0" scaled="1"/>
        </a:gradFill>
        <a:ln>
          <a:noFill/>
        </a:ln>
        <a:effectLst/>
        <a:extLst>
          <a:ext uri="{91240B29-F687-4f45-9708-019B960494DF}">
            <a14:hiddenLine xmlns=""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 xmlns:a14="http://schemas.microsoft.com/office/drawing/2010/main">
              <a:effectLst>
                <a:outerShdw blurRad="63500"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1" lang="en-US" sz="2000" b="0" i="0" u="none" strike="noStrike" cap="none" normalizeH="0" baseline="0">
            <a:ln>
              <a:noFill/>
            </a:ln>
            <a:solidFill>
              <a:schemeClr val="tx1"/>
            </a:solidFill>
            <a:effectLst/>
            <a:latin typeface="Times New Roman" charset="0"/>
            <a:ea typeface="宋体" charset="0"/>
            <a:cs typeface="宋体" charset="0"/>
          </a:defRPr>
        </a:defPPr>
      </a:lstStyle>
    </a:spDef>
    <a:lnDef>
      <a:spPr bwMode="auto">
        <a:xfrm>
          <a:off x="0" y="0"/>
          <a:ext cx="1" cy="1"/>
        </a:xfrm>
        <a:custGeom>
          <a:avLst/>
          <a:gdLst/>
          <a:ahLst/>
          <a:cxnLst/>
          <a:rect l="0" t="0" r="0" b="0"/>
          <a:pathLst/>
        </a:custGeom>
        <a:gradFill rotWithShape="0">
          <a:gsLst>
            <a:gs pos="0">
              <a:srgbClr val="CC3300"/>
            </a:gs>
            <a:gs pos="50000">
              <a:schemeClr val="tx2"/>
            </a:gs>
            <a:gs pos="100000">
              <a:srgbClr val="CC3300"/>
            </a:gs>
          </a:gsLst>
          <a:lin ang="0" scaled="1"/>
        </a:gradFill>
        <a:ln>
          <a:noFill/>
        </a:ln>
        <a:effectLst/>
        <a:extLst>
          <a:ext uri="{91240B29-F687-4f45-9708-019B960494DF}">
            <a14:hiddenLine xmlns=""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 xmlns:a14="http://schemas.microsoft.com/office/drawing/2010/main">
              <a:effectLst>
                <a:outerShdw blurRad="63500"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1" lang="en-US" sz="2000" b="0" i="0" u="none" strike="noStrike" cap="none" normalizeH="0" baseline="0">
            <a:ln>
              <a:noFill/>
            </a:ln>
            <a:solidFill>
              <a:schemeClr val="tx1"/>
            </a:solidFill>
            <a:effectLst/>
            <a:latin typeface="Times New Roman" charset="0"/>
            <a:ea typeface="宋体" charset="0"/>
            <a:cs typeface="宋体" charset="0"/>
          </a:defRPr>
        </a:defPPr>
      </a:lstStyle>
    </a:lnDef>
  </a:objectDefaults>
  <a:extraClrSchemeLst>
    <a:extraClrScheme>
      <a:clrScheme name="默认设计模板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默认设计模板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默认设计模板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默认设计模板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3_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主题​​">
  <a:themeElements>
    <a:clrScheme name="Office 主题​​">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主题​​">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默认设计模板">
  <a:themeElements>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默认设计模板">
      <a:majorFont>
        <a:latin typeface="Arial"/>
        <a:ea typeface="宋体"/>
        <a:cs typeface=""/>
      </a:majorFont>
      <a:minorFont>
        <a:latin typeface="Arial"/>
        <a:ea typeface="宋体"/>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Office 主题">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办公室">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办公室">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6.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32680</TotalTime>
  <Words>5964</Words>
  <Application>Microsoft Office PowerPoint</Application>
  <PresentationFormat>全屏显示(4:3)</PresentationFormat>
  <Paragraphs>634</Paragraphs>
  <Slides>100</Slides>
  <Notes>25</Notes>
  <HiddenSlides>0</HiddenSlides>
  <MMClips>6</MMClips>
  <ScaleCrop>false</ScaleCrop>
  <HeadingPairs>
    <vt:vector size="8" baseType="variant">
      <vt:variant>
        <vt:lpstr>已用的字体</vt:lpstr>
      </vt:variant>
      <vt:variant>
        <vt:i4>23</vt:i4>
      </vt:variant>
      <vt:variant>
        <vt:lpstr>主题</vt:lpstr>
      </vt:variant>
      <vt:variant>
        <vt:i4>4</vt:i4>
      </vt:variant>
      <vt:variant>
        <vt:lpstr>嵌入 OLE 服务器</vt:lpstr>
      </vt:variant>
      <vt:variant>
        <vt:i4>3</vt:i4>
      </vt:variant>
      <vt:variant>
        <vt:lpstr>幻灯片标题</vt:lpstr>
      </vt:variant>
      <vt:variant>
        <vt:i4>100</vt:i4>
      </vt:variant>
    </vt:vector>
  </HeadingPairs>
  <TitlesOfParts>
    <vt:vector size="130" baseType="lpstr">
      <vt:lpstr>Arial Unicode MS</vt:lpstr>
      <vt:lpstr>Helvetica Neue</vt:lpstr>
      <vt:lpstr>Myriad Pro</vt:lpstr>
      <vt:lpstr>PMingLiU</vt:lpstr>
      <vt:lpstr>等线</vt:lpstr>
      <vt:lpstr>等线 Light</vt:lpstr>
      <vt:lpstr>仿宋_GB2312</vt:lpstr>
      <vt:lpstr>黑体</vt:lpstr>
      <vt:lpstr>黑体</vt:lpstr>
      <vt:lpstr>楷体_GB2312</vt:lpstr>
      <vt:lpstr>隶书</vt:lpstr>
      <vt:lpstr>宋体</vt:lpstr>
      <vt:lpstr>微软雅黑</vt:lpstr>
      <vt:lpstr>Arial</vt:lpstr>
      <vt:lpstr>Calibri</vt:lpstr>
      <vt:lpstr>Calibri Light</vt:lpstr>
      <vt:lpstr>Cambria Math</vt:lpstr>
      <vt:lpstr>Stencil</vt:lpstr>
      <vt:lpstr>Symbol</vt:lpstr>
      <vt:lpstr>Times</vt:lpstr>
      <vt:lpstr>Times New Roman</vt:lpstr>
      <vt:lpstr>Wingdings</vt:lpstr>
      <vt:lpstr>Wingdings 2</vt:lpstr>
      <vt:lpstr>默认设计模板</vt:lpstr>
      <vt:lpstr>3_Office 主题</vt:lpstr>
      <vt:lpstr>Office 主题​​</vt:lpstr>
      <vt:lpstr>1_默认设计模板</vt:lpstr>
      <vt:lpstr>Image</vt:lpstr>
      <vt:lpstr>公式</vt:lpstr>
      <vt:lpstr>Graph</vt:lpstr>
      <vt:lpstr>PowerPoint 演示文稿</vt:lpstr>
      <vt:lpstr>PowerPoint 演示文稿</vt:lpstr>
      <vt:lpstr>PowerPoint 演示文稿</vt:lpstr>
      <vt:lpstr>参考书目</vt:lpstr>
      <vt:lpstr>PowerPoint 演示文稿</vt:lpstr>
      <vt:lpstr>PowerPoint 演示文稿</vt:lpstr>
      <vt:lpstr>Surface is NOT Superficial</vt:lpstr>
      <vt:lpstr>PowerPoint 演示文稿</vt:lpstr>
      <vt:lpstr>PowerPoint 演示文稿</vt:lpstr>
      <vt:lpstr>What is Surface Science ?</vt:lpstr>
      <vt:lpstr>Surface Science</vt:lpstr>
      <vt:lpstr>PowerPoint 演示文稿</vt:lpstr>
      <vt:lpstr>Why Surface Science ?</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表面科学当前的热点和发展趋势</vt:lpstr>
      <vt:lpstr>PowerPoint 演示文稿</vt:lpstr>
      <vt:lpstr>PowerPoint 演示文稿</vt:lpstr>
      <vt:lpstr>PowerPoint 演示文稿</vt:lpstr>
      <vt:lpstr>PowerPoint 演示文稿</vt:lpstr>
      <vt:lpstr>在美国搭建完成的激光STM</vt:lpstr>
      <vt:lpstr>在北大搭建完毕的低温STM/AFM联合系统</vt:lpstr>
      <vt:lpstr>PowerPoint 演示文稿</vt:lpstr>
      <vt:lpstr>表面科学当前的热点和发展趋势</vt:lpstr>
      <vt:lpstr>单原子和单分子操控</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单量子比特的原子级调控</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表面科学当前的热点和发展趋势</vt:lpstr>
      <vt:lpstr>拓扑表面态的形成</vt:lpstr>
      <vt:lpstr>PowerPoint 演示文稿</vt:lpstr>
      <vt:lpstr>PowerPoint 演示文稿</vt:lpstr>
      <vt:lpstr>PowerPoint 演示文稿</vt:lpstr>
      <vt:lpstr>PowerPoint 演示文稿</vt:lpstr>
      <vt:lpstr>PowerPoint 演示文稿</vt:lpstr>
      <vt:lpstr>PowerPoint 演示文稿</vt:lpstr>
      <vt:lpstr>拓扑超导的边界态：Majorana费米子</vt:lpstr>
      <vt:lpstr>Majorana费米子的证据：零偏压电导峰</vt:lpstr>
      <vt:lpstr>铁基超导体表面的Majorana费米子</vt:lpstr>
      <vt:lpstr>表面科学当前的热点和发展趋势</vt:lpstr>
      <vt:lpstr>PowerPoint 演示文稿</vt:lpstr>
      <vt:lpstr>PowerPoint 演示文稿</vt:lpstr>
      <vt:lpstr>PowerPoint 演示文稿</vt:lpstr>
      <vt:lpstr>PowerPoint 演示文稿</vt:lpstr>
      <vt:lpstr>原子尺度的超快动力学</vt:lpstr>
      <vt:lpstr>Combined laser+STM system</vt:lpstr>
      <vt:lpstr>Coupling ultrafast laser with SPM</vt:lpstr>
      <vt:lpstr>Transient carrier dynamics</vt:lpstr>
      <vt:lpstr>THz-coupled STM</vt:lpstr>
      <vt:lpstr>Polaron dynamics on TiO2(110)</vt:lpstr>
      <vt:lpstr>qPlus AFM—极限空间分辨</vt:lpstr>
      <vt:lpstr>分子内部的化学键</vt:lpstr>
      <vt:lpstr>Electrostatic imaging by AFM</vt:lpstr>
      <vt:lpstr>High-order electrostatic force</vt:lpstr>
      <vt:lpstr>PowerPoint 演示文稿</vt:lpstr>
      <vt:lpstr>表面科学当前的热点和发展趋势</vt:lpstr>
      <vt:lpstr>理论挑战：原子核量子效应</vt:lpstr>
      <vt:lpstr>PowerPoint 演示文稿</vt:lpstr>
      <vt:lpstr>Nuclear quantum effects</vt:lpstr>
      <vt:lpstr>PowerPoint 演示文稿</vt:lpstr>
      <vt:lpstr>Nuclear quantum effects</vt:lpstr>
      <vt:lpstr>PowerPoint 演示文稿</vt:lpstr>
      <vt:lpstr>除氢以外其他元素的核量子效应：超固态（氦4）</vt:lpstr>
      <vt:lpstr>本节课小结</vt:lpstr>
      <vt:lpstr>Smallest movie on surface</vt:lpstr>
      <vt:lpstr>Painting the surface science</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YingJiang</dc:creator>
  <cp:lastModifiedBy>Ying Jiang</cp:lastModifiedBy>
  <cp:revision>1221</cp:revision>
  <dcterms:created xsi:type="dcterms:W3CDTF">1601-01-01T00:00:00Z</dcterms:created>
  <dcterms:modified xsi:type="dcterms:W3CDTF">2025-09-10T09:59:06Z</dcterms:modified>
</cp:coreProperties>
</file>